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7" r:id="rId2"/>
    <p:sldMasterId id="2147483709" r:id="rId3"/>
  </p:sldMasterIdLst>
  <p:notesMasterIdLst>
    <p:notesMasterId r:id="rId20"/>
  </p:notesMasterIdLst>
  <p:sldIdLst>
    <p:sldId id="419" r:id="rId4"/>
    <p:sldId id="410" r:id="rId5"/>
    <p:sldId id="256" r:id="rId6"/>
    <p:sldId id="403" r:id="rId7"/>
    <p:sldId id="386" r:id="rId8"/>
    <p:sldId id="399" r:id="rId9"/>
    <p:sldId id="387" r:id="rId10"/>
    <p:sldId id="389" r:id="rId11"/>
    <p:sldId id="388" r:id="rId12"/>
    <p:sldId id="411" r:id="rId13"/>
    <p:sldId id="404" r:id="rId14"/>
    <p:sldId id="405" r:id="rId15"/>
    <p:sldId id="407" r:id="rId16"/>
    <p:sldId id="412" r:id="rId17"/>
    <p:sldId id="401" r:id="rId18"/>
    <p:sldId id="40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pillane Joseph" initials="SJ" lastIdx="1" clrIdx="0"/>
  <p:cmAuthor id="2" name="QUARESHY, Nazrana (LEICESTERSHIRE PARTNERSHIP NHS TRUST)" initials="QN(PNT" lastIdx="1" clrIdx="1">
    <p:extLst>
      <p:ext uri="{19B8F6BF-5375-455C-9EA6-DF929625EA0E}">
        <p15:presenceInfo xmlns:p15="http://schemas.microsoft.com/office/powerpoint/2012/main" userId="S::nazrana.quareshy1@nhs.net::4d016c47-7ffb-4321-8e48-e4d7a4f395d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lscdg.org/wp-content/uploads/2015/03/N0839-PEE-O-METER-A4-POSTER_SPLODGE_VIS_130215.pdf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lscdg.org/wp-content/uploads/2015/03/N0839-PEE-O-METER-A4-POSTER_SPLODGE_VIS_130215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731E00-D109-413A-94B8-34294273203C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7B6CF26-79CF-4F6C-B277-637C3F7CB532}">
      <dgm:prSet/>
      <dgm:spPr/>
      <dgm:t>
        <a:bodyPr/>
        <a:lstStyle/>
        <a:p>
          <a:r>
            <a:rPr lang="en-GB" altLang="en-US" dirty="0">
              <a:latin typeface="Arial" charset="0"/>
              <a:cs typeface="Arial" charset="0"/>
            </a:rPr>
            <a:t>The importance of repeating MUST screening, ongoing use food record charts where appropriate, identifying barriers to a care plan and reviewing nutritional care plan and compliance</a:t>
          </a:r>
        </a:p>
      </dgm:t>
    </dgm:pt>
    <dgm:pt modelId="{DFD99B0E-EDCB-4301-88F7-2E1457349F92}" type="parTrans" cxnId="{2953C98A-76E6-409D-810D-44A63C5E1652}">
      <dgm:prSet/>
      <dgm:spPr/>
      <dgm:t>
        <a:bodyPr/>
        <a:lstStyle/>
        <a:p>
          <a:endParaRPr lang="en-GB"/>
        </a:p>
      </dgm:t>
    </dgm:pt>
    <dgm:pt modelId="{6DC6561D-E695-446C-92CF-D94D279DAFF0}" type="sibTrans" cxnId="{2953C98A-76E6-409D-810D-44A63C5E1652}">
      <dgm:prSet/>
      <dgm:spPr/>
      <dgm:t>
        <a:bodyPr/>
        <a:lstStyle/>
        <a:p>
          <a:endParaRPr lang="en-GB"/>
        </a:p>
      </dgm:t>
    </dgm:pt>
    <dgm:pt modelId="{CF453211-18A1-4367-8B3D-6DC8AD9D59F3}">
      <dgm:prSet/>
      <dgm:spPr/>
      <dgm:t>
        <a:bodyPr/>
        <a:lstStyle/>
        <a:p>
          <a:pPr marL="0"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Referring to a GP if a resident has a MUST score of 2 and above or food first has been implemented and weight loss has continued.</a:t>
          </a:r>
        </a:p>
      </dgm:t>
    </dgm:pt>
    <dgm:pt modelId="{D2CC971F-D775-4AF3-AEF5-905D332E7DA3}" type="parTrans" cxnId="{D379C18E-53A5-43A8-99B4-C6805DC3B588}">
      <dgm:prSet/>
      <dgm:spPr/>
      <dgm:t>
        <a:bodyPr/>
        <a:lstStyle/>
        <a:p>
          <a:endParaRPr lang="en-GB"/>
        </a:p>
      </dgm:t>
    </dgm:pt>
    <dgm:pt modelId="{C1D5978F-EB83-49C1-9D9B-211146839EDD}" type="sibTrans" cxnId="{D379C18E-53A5-43A8-99B4-C6805DC3B588}">
      <dgm:prSet/>
      <dgm:spPr/>
      <dgm:t>
        <a:bodyPr/>
        <a:lstStyle/>
        <a:p>
          <a:endParaRPr lang="en-GB"/>
        </a:p>
      </dgm:t>
    </dgm:pt>
    <dgm:pt modelId="{9A8FB0A5-F1BF-462A-B3CF-9E1E8B41B3FB}">
      <dgm:prSet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Food and fluid charts should contain all food and drink offered, what was eaten or declined, if the meal was fortified and how, if family supported with meal-time and include details of prescribed supplements consumed </a:t>
          </a:r>
          <a:endParaRPr lang="en-GB" altLang="en-US" dirty="0">
            <a:latin typeface="Arial" charset="0"/>
            <a:cs typeface="Arial" charset="0"/>
          </a:endParaRPr>
        </a:p>
      </dgm:t>
    </dgm:pt>
    <dgm:pt modelId="{00D25897-2B22-4B04-BC38-CC117E478126}" type="parTrans" cxnId="{5D6B2D0B-C93C-4CB4-8B78-E95B23E6355B}">
      <dgm:prSet/>
      <dgm:spPr/>
      <dgm:t>
        <a:bodyPr/>
        <a:lstStyle/>
        <a:p>
          <a:endParaRPr lang="en-GB"/>
        </a:p>
      </dgm:t>
    </dgm:pt>
    <dgm:pt modelId="{E01DD5B2-5467-4C4C-956F-6632079D2BD0}" type="sibTrans" cxnId="{5D6B2D0B-C93C-4CB4-8B78-E95B23E6355B}">
      <dgm:prSet/>
      <dgm:spPr/>
      <dgm:t>
        <a:bodyPr/>
        <a:lstStyle/>
        <a:p>
          <a:endParaRPr lang="en-GB"/>
        </a:p>
      </dgm:t>
    </dgm:pt>
    <dgm:pt modelId="{AC96B195-ECC0-46CC-8E60-FFEA46DB8C7C}">
      <dgm:prSet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Food and fluid charts can tell us about someone’s food preferences, what creates the best environment to promote eating and drinking, and if there are times of day/night eating and drinking improves.</a:t>
          </a:r>
          <a:endParaRPr lang="en-GB" dirty="0"/>
        </a:p>
      </dgm:t>
    </dgm:pt>
    <dgm:pt modelId="{2A7BDD1C-0002-4863-BA87-33A4FDA5B63E}" type="parTrans" cxnId="{D835BD62-5E39-4F66-9F51-301C4B9842D3}">
      <dgm:prSet/>
      <dgm:spPr/>
      <dgm:t>
        <a:bodyPr/>
        <a:lstStyle/>
        <a:p>
          <a:endParaRPr lang="en-GB"/>
        </a:p>
      </dgm:t>
    </dgm:pt>
    <dgm:pt modelId="{871F4771-B407-4CD4-8F00-044CC9DBF864}" type="sibTrans" cxnId="{D835BD62-5E39-4F66-9F51-301C4B9842D3}">
      <dgm:prSet/>
      <dgm:spPr/>
      <dgm:t>
        <a:bodyPr/>
        <a:lstStyle/>
        <a:p>
          <a:endParaRPr lang="en-GB"/>
        </a:p>
      </dgm:t>
    </dgm:pt>
    <dgm:pt modelId="{C06DE517-ACE2-4F73-B345-067C10F73E45}" type="pres">
      <dgm:prSet presAssocID="{FC731E00-D109-413A-94B8-34294273203C}" presName="linear" presStyleCnt="0">
        <dgm:presLayoutVars>
          <dgm:animLvl val="lvl"/>
          <dgm:resizeHandles val="exact"/>
        </dgm:presLayoutVars>
      </dgm:prSet>
      <dgm:spPr/>
    </dgm:pt>
    <dgm:pt modelId="{BBA8E9CC-303F-4681-9B7B-B439B67DF2A7}" type="pres">
      <dgm:prSet presAssocID="{97B6CF26-79CF-4F6C-B277-637C3F7CB532}" presName="parentText" presStyleLbl="node1" presStyleIdx="0" presStyleCnt="4" custScaleX="96474" custScaleY="99793" custLinFactY="661" custLinFactNeighborY="100000">
        <dgm:presLayoutVars>
          <dgm:chMax val="0"/>
          <dgm:bulletEnabled val="1"/>
        </dgm:presLayoutVars>
      </dgm:prSet>
      <dgm:spPr/>
    </dgm:pt>
    <dgm:pt modelId="{C06E1457-2EC3-40A9-9E90-9570BE3CA518}" type="pres">
      <dgm:prSet presAssocID="{6DC6561D-E695-446C-92CF-D94D279DAFF0}" presName="spacer" presStyleCnt="0"/>
      <dgm:spPr/>
    </dgm:pt>
    <dgm:pt modelId="{2779737C-B69A-4DF5-A8D5-F2E610490883}" type="pres">
      <dgm:prSet presAssocID="{9A8FB0A5-F1BF-462A-B3CF-9E1E8B41B3FB}" presName="parentText" presStyleLbl="node1" presStyleIdx="1" presStyleCnt="4" custScaleX="96474" custScaleY="99793" custLinFactNeighborX="-215" custLinFactNeighborY="98629">
        <dgm:presLayoutVars>
          <dgm:chMax val="0"/>
          <dgm:bulletEnabled val="1"/>
        </dgm:presLayoutVars>
      </dgm:prSet>
      <dgm:spPr/>
    </dgm:pt>
    <dgm:pt modelId="{DCE8818D-CC77-479A-8AE5-5A13F3818C0E}" type="pres">
      <dgm:prSet presAssocID="{E01DD5B2-5467-4C4C-956F-6632079D2BD0}" presName="spacer" presStyleCnt="0"/>
      <dgm:spPr/>
    </dgm:pt>
    <dgm:pt modelId="{2355592A-489B-4862-A5D5-9C8E5D4787D7}" type="pres">
      <dgm:prSet presAssocID="{AC96B195-ECC0-46CC-8E60-FFEA46DB8C7C}" presName="parentText" presStyleLbl="node1" presStyleIdx="2" presStyleCnt="4" custScaleX="95942">
        <dgm:presLayoutVars>
          <dgm:chMax val="0"/>
          <dgm:bulletEnabled val="1"/>
        </dgm:presLayoutVars>
      </dgm:prSet>
      <dgm:spPr/>
    </dgm:pt>
    <dgm:pt modelId="{45B81C5D-0EE2-4B75-80A5-AC5A039DA151}" type="pres">
      <dgm:prSet presAssocID="{871F4771-B407-4CD4-8F00-044CC9DBF864}" presName="spacer" presStyleCnt="0"/>
      <dgm:spPr/>
    </dgm:pt>
    <dgm:pt modelId="{347163B4-2A80-4499-86A0-434CF53B7C15}" type="pres">
      <dgm:prSet presAssocID="{CF453211-18A1-4367-8B3D-6DC8AD9D59F3}" presName="parentText" presStyleLbl="node1" presStyleIdx="3" presStyleCnt="4" custScaleX="96340" custLinFactNeighborY="2332">
        <dgm:presLayoutVars>
          <dgm:chMax val="0"/>
          <dgm:bulletEnabled val="1"/>
        </dgm:presLayoutVars>
      </dgm:prSet>
      <dgm:spPr/>
    </dgm:pt>
  </dgm:ptLst>
  <dgm:cxnLst>
    <dgm:cxn modelId="{5D6B2D0B-C93C-4CB4-8B78-E95B23E6355B}" srcId="{FC731E00-D109-413A-94B8-34294273203C}" destId="{9A8FB0A5-F1BF-462A-B3CF-9E1E8B41B3FB}" srcOrd="1" destOrd="0" parTransId="{00D25897-2B22-4B04-BC38-CC117E478126}" sibTransId="{E01DD5B2-5467-4C4C-956F-6632079D2BD0}"/>
    <dgm:cxn modelId="{538AA330-5DC0-4798-952C-3361EE8D7C8C}" type="presOf" srcId="{9A8FB0A5-F1BF-462A-B3CF-9E1E8B41B3FB}" destId="{2779737C-B69A-4DF5-A8D5-F2E610490883}" srcOrd="0" destOrd="0" presId="urn:microsoft.com/office/officeart/2005/8/layout/vList2"/>
    <dgm:cxn modelId="{D835BD62-5E39-4F66-9F51-301C4B9842D3}" srcId="{FC731E00-D109-413A-94B8-34294273203C}" destId="{AC96B195-ECC0-46CC-8E60-FFEA46DB8C7C}" srcOrd="2" destOrd="0" parTransId="{2A7BDD1C-0002-4863-BA87-33A4FDA5B63E}" sibTransId="{871F4771-B407-4CD4-8F00-044CC9DBF864}"/>
    <dgm:cxn modelId="{49CDE244-4F8E-4981-B81B-7A2AEA242FE9}" type="presOf" srcId="{97B6CF26-79CF-4F6C-B277-637C3F7CB532}" destId="{BBA8E9CC-303F-4681-9B7B-B439B67DF2A7}" srcOrd="0" destOrd="0" presId="urn:microsoft.com/office/officeart/2005/8/layout/vList2"/>
    <dgm:cxn modelId="{68D7276E-3BB7-402A-9F38-D41D800EB397}" type="presOf" srcId="{FC731E00-D109-413A-94B8-34294273203C}" destId="{C06DE517-ACE2-4F73-B345-067C10F73E45}" srcOrd="0" destOrd="0" presId="urn:microsoft.com/office/officeart/2005/8/layout/vList2"/>
    <dgm:cxn modelId="{2953C98A-76E6-409D-810D-44A63C5E1652}" srcId="{FC731E00-D109-413A-94B8-34294273203C}" destId="{97B6CF26-79CF-4F6C-B277-637C3F7CB532}" srcOrd="0" destOrd="0" parTransId="{DFD99B0E-EDCB-4301-88F7-2E1457349F92}" sibTransId="{6DC6561D-E695-446C-92CF-D94D279DAFF0}"/>
    <dgm:cxn modelId="{D379C18E-53A5-43A8-99B4-C6805DC3B588}" srcId="{FC731E00-D109-413A-94B8-34294273203C}" destId="{CF453211-18A1-4367-8B3D-6DC8AD9D59F3}" srcOrd="3" destOrd="0" parTransId="{D2CC971F-D775-4AF3-AEF5-905D332E7DA3}" sibTransId="{C1D5978F-EB83-49C1-9D9B-211146839EDD}"/>
    <dgm:cxn modelId="{3DC3E4A6-5DA7-47FB-B6EA-D9126F90F72B}" type="presOf" srcId="{CF453211-18A1-4367-8B3D-6DC8AD9D59F3}" destId="{347163B4-2A80-4499-86A0-434CF53B7C15}" srcOrd="0" destOrd="0" presId="urn:microsoft.com/office/officeart/2005/8/layout/vList2"/>
    <dgm:cxn modelId="{C52C89B1-C5AF-4942-8950-3E345D1551CD}" type="presOf" srcId="{AC96B195-ECC0-46CC-8E60-FFEA46DB8C7C}" destId="{2355592A-489B-4862-A5D5-9C8E5D4787D7}" srcOrd="0" destOrd="0" presId="urn:microsoft.com/office/officeart/2005/8/layout/vList2"/>
    <dgm:cxn modelId="{3B472951-39CA-48B0-94DD-3538655C952F}" type="presParOf" srcId="{C06DE517-ACE2-4F73-B345-067C10F73E45}" destId="{BBA8E9CC-303F-4681-9B7B-B439B67DF2A7}" srcOrd="0" destOrd="0" presId="urn:microsoft.com/office/officeart/2005/8/layout/vList2"/>
    <dgm:cxn modelId="{0289B00D-BC19-404C-8D72-C4E1879BDD0C}" type="presParOf" srcId="{C06DE517-ACE2-4F73-B345-067C10F73E45}" destId="{C06E1457-2EC3-40A9-9E90-9570BE3CA518}" srcOrd="1" destOrd="0" presId="urn:microsoft.com/office/officeart/2005/8/layout/vList2"/>
    <dgm:cxn modelId="{1B57AA8B-9564-4953-A8EE-AA099B426077}" type="presParOf" srcId="{C06DE517-ACE2-4F73-B345-067C10F73E45}" destId="{2779737C-B69A-4DF5-A8D5-F2E610490883}" srcOrd="2" destOrd="0" presId="urn:microsoft.com/office/officeart/2005/8/layout/vList2"/>
    <dgm:cxn modelId="{006EA9EB-6691-4F94-81B0-412ED65F0E28}" type="presParOf" srcId="{C06DE517-ACE2-4F73-B345-067C10F73E45}" destId="{DCE8818D-CC77-479A-8AE5-5A13F3818C0E}" srcOrd="3" destOrd="0" presId="urn:microsoft.com/office/officeart/2005/8/layout/vList2"/>
    <dgm:cxn modelId="{70B4F8D4-B2AA-4043-9459-4C2E643178EF}" type="presParOf" srcId="{C06DE517-ACE2-4F73-B345-067C10F73E45}" destId="{2355592A-489B-4862-A5D5-9C8E5D4787D7}" srcOrd="4" destOrd="0" presId="urn:microsoft.com/office/officeart/2005/8/layout/vList2"/>
    <dgm:cxn modelId="{3F19B465-3BCF-42BD-B5A3-85D591084B85}" type="presParOf" srcId="{C06DE517-ACE2-4F73-B345-067C10F73E45}" destId="{45B81C5D-0EE2-4B75-80A5-AC5A039DA151}" srcOrd="5" destOrd="0" presId="urn:microsoft.com/office/officeart/2005/8/layout/vList2"/>
    <dgm:cxn modelId="{12D59BAB-6B2E-403B-B79C-3E42F54A3100}" type="presParOf" srcId="{C06DE517-ACE2-4F73-B345-067C10F73E45}" destId="{347163B4-2A80-4499-86A0-434CF53B7C1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C4EE11-B0C4-4536-A958-689BCAB47B4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4A38A4-0E5C-4347-BCD4-A55C218C040D}">
      <dgm:prSet custT="1"/>
      <dgm:spPr/>
      <dgm:t>
        <a:bodyPr/>
        <a:lstStyle/>
        <a:p>
          <a:r>
            <a:rPr lang="en-GB" sz="3700" dirty="0"/>
            <a:t> </a:t>
          </a:r>
          <a:r>
            <a:rPr lang="en-GB" sz="3000" dirty="0">
              <a:latin typeface="Arial" panose="020B0604020202020204" pitchFamily="34" charset="0"/>
              <a:cs typeface="Arial" panose="020B0604020202020204" pitchFamily="34" charset="0"/>
            </a:rPr>
            <a:t>Constipation</a:t>
          </a:r>
          <a:endParaRPr lang="en-US" sz="3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B8833A-470C-4911-9635-66C2C88DD4E0}" type="parTrans" cxnId="{94ACD1C2-3D9F-4FFE-97CB-82A540B55642}">
      <dgm:prSet/>
      <dgm:spPr/>
      <dgm:t>
        <a:bodyPr/>
        <a:lstStyle/>
        <a:p>
          <a:endParaRPr lang="en-US"/>
        </a:p>
      </dgm:t>
    </dgm:pt>
    <dgm:pt modelId="{DFA5B0F2-4CEE-4AA0-A60C-6586AFB2A701}" type="sibTrans" cxnId="{94ACD1C2-3D9F-4FFE-97CB-82A540B55642}">
      <dgm:prSet/>
      <dgm:spPr/>
      <dgm:t>
        <a:bodyPr/>
        <a:lstStyle/>
        <a:p>
          <a:endParaRPr lang="en-US"/>
        </a:p>
      </dgm:t>
    </dgm:pt>
    <dgm:pt modelId="{2976098B-0625-45DC-AE2C-A2184E5F332C}">
      <dgm:prSet custT="1"/>
      <dgm:spPr/>
      <dgm:t>
        <a:bodyPr/>
        <a:lstStyle/>
        <a:p>
          <a:r>
            <a:rPr lang="en-GB" sz="3700" dirty="0"/>
            <a:t> </a:t>
          </a:r>
          <a:r>
            <a:rPr lang="en-GB" sz="3000" dirty="0">
              <a:latin typeface="Arial" panose="020B0604020202020204" pitchFamily="34" charset="0"/>
              <a:cs typeface="Arial" panose="020B0604020202020204" pitchFamily="34" charset="0"/>
            </a:rPr>
            <a:t>Urine infections</a:t>
          </a:r>
          <a:endParaRPr lang="en-US" sz="3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480F65-B4B7-4425-A62C-4FE86B5DF5D1}" type="parTrans" cxnId="{D4F5AFDE-0850-4910-879D-474D6CFDD53D}">
      <dgm:prSet/>
      <dgm:spPr/>
      <dgm:t>
        <a:bodyPr/>
        <a:lstStyle/>
        <a:p>
          <a:endParaRPr lang="en-US"/>
        </a:p>
      </dgm:t>
    </dgm:pt>
    <dgm:pt modelId="{1F8BD15F-C754-4B27-B16E-4434F1912B1E}" type="sibTrans" cxnId="{D4F5AFDE-0850-4910-879D-474D6CFDD53D}">
      <dgm:prSet/>
      <dgm:spPr/>
      <dgm:t>
        <a:bodyPr/>
        <a:lstStyle/>
        <a:p>
          <a:endParaRPr lang="en-US"/>
        </a:p>
      </dgm:t>
    </dgm:pt>
    <dgm:pt modelId="{C67B4B21-75C8-4358-948A-CA8E6D01FF11}">
      <dgm:prSet custT="1"/>
      <dgm:spPr/>
      <dgm:t>
        <a:bodyPr/>
        <a:lstStyle/>
        <a:p>
          <a:r>
            <a:rPr lang="en-GB" sz="3000" dirty="0">
              <a:latin typeface="Arial" panose="020B0604020202020204" pitchFamily="34" charset="0"/>
              <a:cs typeface="Arial" panose="020B0604020202020204" pitchFamily="34" charset="0"/>
            </a:rPr>
            <a:t>Low blood pressure</a:t>
          </a:r>
          <a:endParaRPr lang="en-US" sz="3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E20B1E-AFA5-4A8B-A22F-64D64C183ECD}" type="parTrans" cxnId="{62BAD05E-2721-41B0-9E18-0AFCD022B8D8}">
      <dgm:prSet/>
      <dgm:spPr/>
      <dgm:t>
        <a:bodyPr/>
        <a:lstStyle/>
        <a:p>
          <a:endParaRPr lang="en-US"/>
        </a:p>
      </dgm:t>
    </dgm:pt>
    <dgm:pt modelId="{EA89C3FB-B7CB-49D2-94DC-6066A6687791}" type="sibTrans" cxnId="{62BAD05E-2721-41B0-9E18-0AFCD022B8D8}">
      <dgm:prSet/>
      <dgm:spPr/>
      <dgm:t>
        <a:bodyPr/>
        <a:lstStyle/>
        <a:p>
          <a:endParaRPr lang="en-US"/>
        </a:p>
      </dgm:t>
    </dgm:pt>
    <dgm:pt modelId="{728BEDC1-ED02-44B4-A653-D689EE0A6AC2}">
      <dgm:prSet custT="1"/>
      <dgm:spPr/>
      <dgm:t>
        <a:bodyPr/>
        <a:lstStyle/>
        <a:p>
          <a:r>
            <a:rPr lang="en-GB" sz="3000" dirty="0">
              <a:latin typeface="Arial" panose="020B0604020202020204" pitchFamily="34" charset="0"/>
              <a:cs typeface="Arial" panose="020B0604020202020204" pitchFamily="34" charset="0"/>
            </a:rPr>
            <a:t>Mental function</a:t>
          </a:r>
          <a:endParaRPr lang="en-US" sz="3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7DFC5E-3E1B-4ED2-9C17-3070ACCCF45C}" type="parTrans" cxnId="{FB2C2107-E548-4425-878A-EBE0E47C8A88}">
      <dgm:prSet/>
      <dgm:spPr/>
      <dgm:t>
        <a:bodyPr/>
        <a:lstStyle/>
        <a:p>
          <a:endParaRPr lang="en-US"/>
        </a:p>
      </dgm:t>
    </dgm:pt>
    <dgm:pt modelId="{B04D54E9-F3DB-419A-BCEA-AE14A5875677}" type="sibTrans" cxnId="{FB2C2107-E548-4425-878A-EBE0E47C8A88}">
      <dgm:prSet/>
      <dgm:spPr/>
      <dgm:t>
        <a:bodyPr/>
        <a:lstStyle/>
        <a:p>
          <a:endParaRPr lang="en-US"/>
        </a:p>
      </dgm:t>
    </dgm:pt>
    <dgm:pt modelId="{DE26EB35-B6B3-4257-80A2-C04F401FFE5B}">
      <dgm:prSet custT="1"/>
      <dgm:spPr/>
      <dgm:t>
        <a:bodyPr/>
        <a:lstStyle/>
        <a:p>
          <a:r>
            <a:rPr lang="en-GB" sz="3000" dirty="0">
              <a:latin typeface="Arial" panose="020B0604020202020204" pitchFamily="34" charset="0"/>
              <a:cs typeface="Arial" panose="020B0604020202020204" pitchFamily="34" charset="0"/>
            </a:rPr>
            <a:t>Falls </a:t>
          </a:r>
          <a:endParaRPr lang="en-US" sz="3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062DB3-6595-46D4-A0B9-22FA16F7670D}" type="parTrans" cxnId="{4BABABC2-4312-4383-BFFC-3B6B95E836C9}">
      <dgm:prSet/>
      <dgm:spPr/>
      <dgm:t>
        <a:bodyPr/>
        <a:lstStyle/>
        <a:p>
          <a:endParaRPr lang="en-US"/>
        </a:p>
      </dgm:t>
    </dgm:pt>
    <dgm:pt modelId="{0B4418EF-648B-4305-881C-8B4007967034}" type="sibTrans" cxnId="{4BABABC2-4312-4383-BFFC-3B6B95E836C9}">
      <dgm:prSet/>
      <dgm:spPr/>
      <dgm:t>
        <a:bodyPr/>
        <a:lstStyle/>
        <a:p>
          <a:endParaRPr lang="en-US"/>
        </a:p>
      </dgm:t>
    </dgm:pt>
    <dgm:pt modelId="{49B3F0B4-CBBB-4AB7-A607-F703F4476A3F}">
      <dgm:prSet custT="1"/>
      <dgm:spPr/>
      <dgm:t>
        <a:bodyPr/>
        <a:lstStyle/>
        <a:p>
          <a:r>
            <a:rPr lang="en-GB" sz="3000" dirty="0">
              <a:latin typeface="Arial" panose="020B0604020202020204" pitchFamily="34" charset="0"/>
              <a:cs typeface="Arial" panose="020B0604020202020204" pitchFamily="34" charset="0"/>
            </a:rPr>
            <a:t>Increased risk of hospital admissions</a:t>
          </a:r>
          <a:endParaRPr lang="en-US" sz="3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AD2842-31F5-402D-B070-41ED82EDBED0}" type="parTrans" cxnId="{89675295-D049-45B2-A970-45A3283EF87F}">
      <dgm:prSet/>
      <dgm:spPr/>
      <dgm:t>
        <a:bodyPr/>
        <a:lstStyle/>
        <a:p>
          <a:endParaRPr lang="en-US"/>
        </a:p>
      </dgm:t>
    </dgm:pt>
    <dgm:pt modelId="{908811DB-FD8C-460C-836A-04FAD827637A}" type="sibTrans" cxnId="{89675295-D049-45B2-A970-45A3283EF87F}">
      <dgm:prSet/>
      <dgm:spPr/>
      <dgm:t>
        <a:bodyPr/>
        <a:lstStyle/>
        <a:p>
          <a:endParaRPr lang="en-US"/>
        </a:p>
      </dgm:t>
    </dgm:pt>
    <dgm:pt modelId="{8D96F5CA-6F23-4E18-9DF1-C2947665BCE5}" type="pres">
      <dgm:prSet presAssocID="{B8C4EE11-B0C4-4536-A958-689BCAB47B4E}" presName="diagram" presStyleCnt="0">
        <dgm:presLayoutVars>
          <dgm:dir/>
          <dgm:resizeHandles val="exact"/>
        </dgm:presLayoutVars>
      </dgm:prSet>
      <dgm:spPr/>
    </dgm:pt>
    <dgm:pt modelId="{9B29F796-AE24-4A4F-A469-414ADC46CC3E}" type="pres">
      <dgm:prSet presAssocID="{A34A38A4-0E5C-4347-BCD4-A55C218C040D}" presName="node" presStyleLbl="node1" presStyleIdx="0" presStyleCnt="6">
        <dgm:presLayoutVars>
          <dgm:bulletEnabled val="1"/>
        </dgm:presLayoutVars>
      </dgm:prSet>
      <dgm:spPr/>
    </dgm:pt>
    <dgm:pt modelId="{6A47A2A4-B25E-4304-85ED-0432C890F83C}" type="pres">
      <dgm:prSet presAssocID="{DFA5B0F2-4CEE-4AA0-A60C-6586AFB2A701}" presName="sibTrans" presStyleCnt="0"/>
      <dgm:spPr/>
    </dgm:pt>
    <dgm:pt modelId="{6FD1BC45-9C71-46E1-93A8-6F188A596642}" type="pres">
      <dgm:prSet presAssocID="{2976098B-0625-45DC-AE2C-A2184E5F332C}" presName="node" presStyleLbl="node1" presStyleIdx="1" presStyleCnt="6" custLinFactNeighborY="1536">
        <dgm:presLayoutVars>
          <dgm:bulletEnabled val="1"/>
        </dgm:presLayoutVars>
      </dgm:prSet>
      <dgm:spPr/>
    </dgm:pt>
    <dgm:pt modelId="{DC190B09-C142-4125-92CC-0548405188F8}" type="pres">
      <dgm:prSet presAssocID="{1F8BD15F-C754-4B27-B16E-4434F1912B1E}" presName="sibTrans" presStyleCnt="0"/>
      <dgm:spPr/>
    </dgm:pt>
    <dgm:pt modelId="{6B1AC267-78F5-4215-A3BD-411AEE3EB179}" type="pres">
      <dgm:prSet presAssocID="{C67B4B21-75C8-4358-948A-CA8E6D01FF11}" presName="node" presStyleLbl="node1" presStyleIdx="2" presStyleCnt="6">
        <dgm:presLayoutVars>
          <dgm:bulletEnabled val="1"/>
        </dgm:presLayoutVars>
      </dgm:prSet>
      <dgm:spPr/>
    </dgm:pt>
    <dgm:pt modelId="{DE8472A4-884C-443D-A137-16BFBD753F53}" type="pres">
      <dgm:prSet presAssocID="{EA89C3FB-B7CB-49D2-94DC-6066A6687791}" presName="sibTrans" presStyleCnt="0"/>
      <dgm:spPr/>
    </dgm:pt>
    <dgm:pt modelId="{800236FC-1686-4B45-A9A4-466E0A61F8BD}" type="pres">
      <dgm:prSet presAssocID="{728BEDC1-ED02-44B4-A653-D689EE0A6AC2}" presName="node" presStyleLbl="node1" presStyleIdx="3" presStyleCnt="6">
        <dgm:presLayoutVars>
          <dgm:bulletEnabled val="1"/>
        </dgm:presLayoutVars>
      </dgm:prSet>
      <dgm:spPr/>
    </dgm:pt>
    <dgm:pt modelId="{6B64D861-EA10-440F-9DE2-9CCD2F523AA5}" type="pres">
      <dgm:prSet presAssocID="{B04D54E9-F3DB-419A-BCEA-AE14A5875677}" presName="sibTrans" presStyleCnt="0"/>
      <dgm:spPr/>
    </dgm:pt>
    <dgm:pt modelId="{4BE0EB65-F713-42C5-9152-E3B638210FF1}" type="pres">
      <dgm:prSet presAssocID="{DE26EB35-B6B3-4257-80A2-C04F401FFE5B}" presName="node" presStyleLbl="node1" presStyleIdx="4" presStyleCnt="6">
        <dgm:presLayoutVars>
          <dgm:bulletEnabled val="1"/>
        </dgm:presLayoutVars>
      </dgm:prSet>
      <dgm:spPr/>
    </dgm:pt>
    <dgm:pt modelId="{EFF75F2B-E643-4435-B2D1-F270FF1353CE}" type="pres">
      <dgm:prSet presAssocID="{0B4418EF-648B-4305-881C-8B4007967034}" presName="sibTrans" presStyleCnt="0"/>
      <dgm:spPr/>
    </dgm:pt>
    <dgm:pt modelId="{54FE4F22-B373-4B24-BB94-21A397E8E5DE}" type="pres">
      <dgm:prSet presAssocID="{49B3F0B4-CBBB-4AB7-A607-F703F4476A3F}" presName="node" presStyleLbl="node1" presStyleIdx="5" presStyleCnt="6">
        <dgm:presLayoutVars>
          <dgm:bulletEnabled val="1"/>
        </dgm:presLayoutVars>
      </dgm:prSet>
      <dgm:spPr/>
    </dgm:pt>
  </dgm:ptLst>
  <dgm:cxnLst>
    <dgm:cxn modelId="{FB2C2107-E548-4425-878A-EBE0E47C8A88}" srcId="{B8C4EE11-B0C4-4536-A958-689BCAB47B4E}" destId="{728BEDC1-ED02-44B4-A653-D689EE0A6AC2}" srcOrd="3" destOrd="0" parTransId="{067DFC5E-3E1B-4ED2-9C17-3070ACCCF45C}" sibTransId="{B04D54E9-F3DB-419A-BCEA-AE14A5875677}"/>
    <dgm:cxn modelId="{B235A129-715B-452F-AFAB-496B1593B5D8}" type="presOf" srcId="{C67B4B21-75C8-4358-948A-CA8E6D01FF11}" destId="{6B1AC267-78F5-4215-A3BD-411AEE3EB179}" srcOrd="0" destOrd="0" presId="urn:microsoft.com/office/officeart/2005/8/layout/default"/>
    <dgm:cxn modelId="{5E52392C-878B-4B0E-8E91-E8B5B4B67170}" type="presOf" srcId="{A34A38A4-0E5C-4347-BCD4-A55C218C040D}" destId="{9B29F796-AE24-4A4F-A469-414ADC46CC3E}" srcOrd="0" destOrd="0" presId="urn:microsoft.com/office/officeart/2005/8/layout/default"/>
    <dgm:cxn modelId="{C66EFF32-271A-457E-B24D-D54AE9041CCC}" type="presOf" srcId="{2976098B-0625-45DC-AE2C-A2184E5F332C}" destId="{6FD1BC45-9C71-46E1-93A8-6F188A596642}" srcOrd="0" destOrd="0" presId="urn:microsoft.com/office/officeart/2005/8/layout/default"/>
    <dgm:cxn modelId="{72400136-B7B2-4F7E-B5BF-A1377D461024}" type="presOf" srcId="{49B3F0B4-CBBB-4AB7-A607-F703F4476A3F}" destId="{54FE4F22-B373-4B24-BB94-21A397E8E5DE}" srcOrd="0" destOrd="0" presId="urn:microsoft.com/office/officeart/2005/8/layout/default"/>
    <dgm:cxn modelId="{62BAD05E-2721-41B0-9E18-0AFCD022B8D8}" srcId="{B8C4EE11-B0C4-4536-A958-689BCAB47B4E}" destId="{C67B4B21-75C8-4358-948A-CA8E6D01FF11}" srcOrd="2" destOrd="0" parTransId="{06E20B1E-AFA5-4A8B-A22F-64D64C183ECD}" sibTransId="{EA89C3FB-B7CB-49D2-94DC-6066A6687791}"/>
    <dgm:cxn modelId="{5ECA1B50-C924-4F8C-A8D5-BE26D25F5E14}" type="presOf" srcId="{DE26EB35-B6B3-4257-80A2-C04F401FFE5B}" destId="{4BE0EB65-F713-42C5-9152-E3B638210FF1}" srcOrd="0" destOrd="0" presId="urn:microsoft.com/office/officeart/2005/8/layout/default"/>
    <dgm:cxn modelId="{89675295-D049-45B2-A970-45A3283EF87F}" srcId="{B8C4EE11-B0C4-4536-A958-689BCAB47B4E}" destId="{49B3F0B4-CBBB-4AB7-A607-F703F4476A3F}" srcOrd="5" destOrd="0" parTransId="{63AD2842-31F5-402D-B070-41ED82EDBED0}" sibTransId="{908811DB-FD8C-460C-836A-04FAD827637A}"/>
    <dgm:cxn modelId="{0857A1B0-2D88-4812-B032-98479FC2BF9C}" type="presOf" srcId="{B8C4EE11-B0C4-4536-A958-689BCAB47B4E}" destId="{8D96F5CA-6F23-4E18-9DF1-C2947665BCE5}" srcOrd="0" destOrd="0" presId="urn:microsoft.com/office/officeart/2005/8/layout/default"/>
    <dgm:cxn modelId="{4BABABC2-4312-4383-BFFC-3B6B95E836C9}" srcId="{B8C4EE11-B0C4-4536-A958-689BCAB47B4E}" destId="{DE26EB35-B6B3-4257-80A2-C04F401FFE5B}" srcOrd="4" destOrd="0" parTransId="{3F062DB3-6595-46D4-A0B9-22FA16F7670D}" sibTransId="{0B4418EF-648B-4305-881C-8B4007967034}"/>
    <dgm:cxn modelId="{94ACD1C2-3D9F-4FFE-97CB-82A540B55642}" srcId="{B8C4EE11-B0C4-4536-A958-689BCAB47B4E}" destId="{A34A38A4-0E5C-4347-BCD4-A55C218C040D}" srcOrd="0" destOrd="0" parTransId="{8AB8833A-470C-4911-9635-66C2C88DD4E0}" sibTransId="{DFA5B0F2-4CEE-4AA0-A60C-6586AFB2A701}"/>
    <dgm:cxn modelId="{E65E73DA-E819-476D-A2AC-4B79231B5FD3}" type="presOf" srcId="{728BEDC1-ED02-44B4-A653-D689EE0A6AC2}" destId="{800236FC-1686-4B45-A9A4-466E0A61F8BD}" srcOrd="0" destOrd="0" presId="urn:microsoft.com/office/officeart/2005/8/layout/default"/>
    <dgm:cxn modelId="{D4F5AFDE-0850-4910-879D-474D6CFDD53D}" srcId="{B8C4EE11-B0C4-4536-A958-689BCAB47B4E}" destId="{2976098B-0625-45DC-AE2C-A2184E5F332C}" srcOrd="1" destOrd="0" parTransId="{78480F65-B4B7-4425-A62C-4FE86B5DF5D1}" sibTransId="{1F8BD15F-C754-4B27-B16E-4434F1912B1E}"/>
    <dgm:cxn modelId="{65274E77-D3AB-4739-A84F-FAEDAD7C368D}" type="presParOf" srcId="{8D96F5CA-6F23-4E18-9DF1-C2947665BCE5}" destId="{9B29F796-AE24-4A4F-A469-414ADC46CC3E}" srcOrd="0" destOrd="0" presId="urn:microsoft.com/office/officeart/2005/8/layout/default"/>
    <dgm:cxn modelId="{A74F6DA7-F68E-42E8-A856-2E784F9A64D6}" type="presParOf" srcId="{8D96F5CA-6F23-4E18-9DF1-C2947665BCE5}" destId="{6A47A2A4-B25E-4304-85ED-0432C890F83C}" srcOrd="1" destOrd="0" presId="urn:microsoft.com/office/officeart/2005/8/layout/default"/>
    <dgm:cxn modelId="{58508D77-813B-4D2A-B3E6-EAA310D837B3}" type="presParOf" srcId="{8D96F5CA-6F23-4E18-9DF1-C2947665BCE5}" destId="{6FD1BC45-9C71-46E1-93A8-6F188A596642}" srcOrd="2" destOrd="0" presId="urn:microsoft.com/office/officeart/2005/8/layout/default"/>
    <dgm:cxn modelId="{328ED133-B051-4516-8516-7FEC5AD73808}" type="presParOf" srcId="{8D96F5CA-6F23-4E18-9DF1-C2947665BCE5}" destId="{DC190B09-C142-4125-92CC-0548405188F8}" srcOrd="3" destOrd="0" presId="urn:microsoft.com/office/officeart/2005/8/layout/default"/>
    <dgm:cxn modelId="{3245A6BC-5872-4197-AE56-83543F401F0A}" type="presParOf" srcId="{8D96F5CA-6F23-4E18-9DF1-C2947665BCE5}" destId="{6B1AC267-78F5-4215-A3BD-411AEE3EB179}" srcOrd="4" destOrd="0" presId="urn:microsoft.com/office/officeart/2005/8/layout/default"/>
    <dgm:cxn modelId="{5A773A48-8306-4834-95AF-76989CE847BF}" type="presParOf" srcId="{8D96F5CA-6F23-4E18-9DF1-C2947665BCE5}" destId="{DE8472A4-884C-443D-A137-16BFBD753F53}" srcOrd="5" destOrd="0" presId="urn:microsoft.com/office/officeart/2005/8/layout/default"/>
    <dgm:cxn modelId="{EA204E43-CA89-4D2C-A2FB-D90BAE2B4568}" type="presParOf" srcId="{8D96F5CA-6F23-4E18-9DF1-C2947665BCE5}" destId="{800236FC-1686-4B45-A9A4-466E0A61F8BD}" srcOrd="6" destOrd="0" presId="urn:microsoft.com/office/officeart/2005/8/layout/default"/>
    <dgm:cxn modelId="{F1AFCC82-05B4-4202-8238-68A9A09C9A13}" type="presParOf" srcId="{8D96F5CA-6F23-4E18-9DF1-C2947665BCE5}" destId="{6B64D861-EA10-440F-9DE2-9CCD2F523AA5}" srcOrd="7" destOrd="0" presId="urn:microsoft.com/office/officeart/2005/8/layout/default"/>
    <dgm:cxn modelId="{459CBDCB-43C1-4C6B-97DE-9E92B0A149CD}" type="presParOf" srcId="{8D96F5CA-6F23-4E18-9DF1-C2947665BCE5}" destId="{4BE0EB65-F713-42C5-9152-E3B638210FF1}" srcOrd="8" destOrd="0" presId="urn:microsoft.com/office/officeart/2005/8/layout/default"/>
    <dgm:cxn modelId="{0FB3A870-B315-484E-BEFF-E06F3ACBCF3C}" type="presParOf" srcId="{8D96F5CA-6F23-4E18-9DF1-C2947665BCE5}" destId="{EFF75F2B-E643-4435-B2D1-F270FF1353CE}" srcOrd="9" destOrd="0" presId="urn:microsoft.com/office/officeart/2005/8/layout/default"/>
    <dgm:cxn modelId="{395EABB3-7E84-43E6-8E7D-9259746999DC}" type="presParOf" srcId="{8D96F5CA-6F23-4E18-9DF1-C2947665BCE5}" destId="{54FE4F22-B373-4B24-BB94-21A397E8E5D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E1154A-1661-4D2A-BEA7-19EA0E46F33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F964C6B-ED0E-4D8B-B44F-D082F1F621CB}">
      <dgm:prSet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Dark and strong-smelling urine (Key indicator)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49FE59-85B9-4ACA-9A40-C153B1C9412C}" type="parTrans" cxnId="{3E4F962C-19FB-437D-9AF1-B09DBA1D2727}">
      <dgm:prSet/>
      <dgm:spPr/>
      <dgm:t>
        <a:bodyPr/>
        <a:lstStyle/>
        <a:p>
          <a:endParaRPr lang="en-US"/>
        </a:p>
      </dgm:t>
    </dgm:pt>
    <dgm:pt modelId="{24767C73-39F0-48CD-9809-E95FE9625949}" type="sibTrans" cxnId="{3E4F962C-19FB-437D-9AF1-B09DBA1D2727}">
      <dgm:prSet/>
      <dgm:spPr/>
      <dgm:t>
        <a:bodyPr/>
        <a:lstStyle/>
        <a:p>
          <a:endParaRPr lang="en-US"/>
        </a:p>
      </dgm:t>
    </dgm:pt>
    <dgm:pt modelId="{4261E55F-4129-4B50-85EF-FF2DD37FAC9B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Urinating fewer than 4 times a day</a:t>
          </a:r>
          <a:endParaRPr lang="en-US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17C6D1-8BCF-4B8B-92AC-86FD274D75E0}" type="parTrans" cxnId="{4FFBFADD-D7B1-4B96-8773-C8CBE5EADBDC}">
      <dgm:prSet/>
      <dgm:spPr/>
      <dgm:t>
        <a:bodyPr/>
        <a:lstStyle/>
        <a:p>
          <a:endParaRPr lang="en-US"/>
        </a:p>
      </dgm:t>
    </dgm:pt>
    <dgm:pt modelId="{212CBDA4-D439-44AD-9618-C8BF57A89E1D}" type="sibTrans" cxnId="{4FFBFADD-D7B1-4B96-8773-C8CBE5EADBDC}">
      <dgm:prSet/>
      <dgm:spPr/>
      <dgm:t>
        <a:bodyPr/>
        <a:lstStyle/>
        <a:p>
          <a:endParaRPr lang="en-US"/>
        </a:p>
      </dgm:t>
    </dgm:pt>
    <dgm:pt modelId="{81DF6490-EF47-4688-8600-226A69A870F1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Irritable and tired</a:t>
          </a:r>
          <a:endParaRPr lang="en-US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E1E370-9FBF-40C8-8189-43BD142E0AB4}" type="parTrans" cxnId="{78A7CB55-A405-412E-A520-D2C64C5E4DD7}">
      <dgm:prSet/>
      <dgm:spPr/>
      <dgm:t>
        <a:bodyPr/>
        <a:lstStyle/>
        <a:p>
          <a:endParaRPr lang="en-US"/>
        </a:p>
      </dgm:t>
    </dgm:pt>
    <dgm:pt modelId="{440FC8B9-AECD-447D-9CF4-EE70ADF8A30C}" type="sibTrans" cxnId="{78A7CB55-A405-412E-A520-D2C64C5E4DD7}">
      <dgm:prSet/>
      <dgm:spPr/>
      <dgm:t>
        <a:bodyPr/>
        <a:lstStyle/>
        <a:p>
          <a:endParaRPr lang="en-US"/>
        </a:p>
      </dgm:t>
    </dgm:pt>
    <dgm:pt modelId="{5900AEEC-40B7-46BF-8A94-8CBCCCAE699D}">
      <dgm:prSet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Feeling dizzy or light-headed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9DEE79-5DD4-4543-A8ED-907D84DC6252}" type="parTrans" cxnId="{3172C313-6F0B-48AA-91C7-03FC676B499E}">
      <dgm:prSet/>
      <dgm:spPr/>
      <dgm:t>
        <a:bodyPr/>
        <a:lstStyle/>
        <a:p>
          <a:endParaRPr lang="en-US"/>
        </a:p>
      </dgm:t>
    </dgm:pt>
    <dgm:pt modelId="{2BFC27A0-C97F-4894-A1A1-D705B1978B36}" type="sibTrans" cxnId="{3172C313-6F0B-48AA-91C7-03FC676B499E}">
      <dgm:prSet/>
      <dgm:spPr/>
      <dgm:t>
        <a:bodyPr/>
        <a:lstStyle/>
        <a:p>
          <a:endParaRPr lang="en-US"/>
        </a:p>
      </dgm:t>
    </dgm:pt>
    <dgm:pt modelId="{C6345064-F680-48BB-8920-AF0D3454F5A5}">
      <dgm:prSet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Headache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126085-0C15-44E0-9421-9C33760262B4}" type="parTrans" cxnId="{6A30ACD0-7ABC-481D-9D2E-F629CC7A342F}">
      <dgm:prSet/>
      <dgm:spPr/>
      <dgm:t>
        <a:bodyPr/>
        <a:lstStyle/>
        <a:p>
          <a:endParaRPr lang="en-US"/>
        </a:p>
      </dgm:t>
    </dgm:pt>
    <dgm:pt modelId="{9F7C2CC5-C35F-4489-A9F7-C2665C42335F}" type="sibTrans" cxnId="{6A30ACD0-7ABC-481D-9D2E-F629CC7A342F}">
      <dgm:prSet/>
      <dgm:spPr/>
      <dgm:t>
        <a:bodyPr/>
        <a:lstStyle/>
        <a:p>
          <a:endParaRPr lang="en-US"/>
        </a:p>
      </dgm:t>
    </dgm:pt>
    <dgm:pt modelId="{085F6A22-F0E4-452A-A745-C45645494166}">
      <dgm:prSet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Confusion or mood change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BAC10F-1F4C-4BB6-BCBE-2CC1847EFCA9}" type="parTrans" cxnId="{641EDD65-D7C4-4822-BEC1-E87806CABBC6}">
      <dgm:prSet/>
      <dgm:spPr/>
      <dgm:t>
        <a:bodyPr/>
        <a:lstStyle/>
        <a:p>
          <a:endParaRPr lang="en-US"/>
        </a:p>
      </dgm:t>
    </dgm:pt>
    <dgm:pt modelId="{5DB7A47D-AB15-421D-8C6B-189812604A52}" type="sibTrans" cxnId="{641EDD65-D7C4-4822-BEC1-E87806CABBC6}">
      <dgm:prSet/>
      <dgm:spPr/>
      <dgm:t>
        <a:bodyPr/>
        <a:lstStyle/>
        <a:p>
          <a:endParaRPr lang="en-US"/>
        </a:p>
      </dgm:t>
    </dgm:pt>
    <dgm:pt modelId="{9BDAC6AE-B928-4C46-A846-1AF7CE5AF1B8}">
      <dgm:prSet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Dry mouth, lips and eyes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B17EA2-9B52-49B7-880F-9A4F46E79A55}" type="parTrans" cxnId="{F9F1E158-4220-469E-94AA-A029BE0D318B}">
      <dgm:prSet/>
      <dgm:spPr/>
      <dgm:t>
        <a:bodyPr/>
        <a:lstStyle/>
        <a:p>
          <a:endParaRPr lang="en-US"/>
        </a:p>
      </dgm:t>
    </dgm:pt>
    <dgm:pt modelId="{2EAE0129-211E-4DD1-86FF-625E92670147}" type="sibTrans" cxnId="{F9F1E158-4220-469E-94AA-A029BE0D318B}">
      <dgm:prSet/>
      <dgm:spPr/>
      <dgm:t>
        <a:bodyPr/>
        <a:lstStyle/>
        <a:p>
          <a:endParaRPr lang="en-US"/>
        </a:p>
      </dgm:t>
    </dgm:pt>
    <dgm:pt modelId="{734F7D2B-1904-405D-A2E3-A3EAB2D6EA29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Feeling thirsty</a:t>
          </a:r>
          <a:endParaRPr lang="en-US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764207-617D-47F9-9087-FD8DA3F82B53}" type="parTrans" cxnId="{CA5FED53-0782-43CA-9C72-DC9D282C2722}">
      <dgm:prSet/>
      <dgm:spPr/>
      <dgm:t>
        <a:bodyPr/>
        <a:lstStyle/>
        <a:p>
          <a:endParaRPr lang="en-US"/>
        </a:p>
      </dgm:t>
    </dgm:pt>
    <dgm:pt modelId="{7723B372-7587-467C-A752-8A271A3AF483}" type="sibTrans" cxnId="{CA5FED53-0782-43CA-9C72-DC9D282C2722}">
      <dgm:prSet/>
      <dgm:spPr/>
      <dgm:t>
        <a:bodyPr/>
        <a:lstStyle/>
        <a:p>
          <a:endParaRPr lang="en-US"/>
        </a:p>
      </dgm:t>
    </dgm:pt>
    <dgm:pt modelId="{2C781427-3DE5-4D71-B5F5-9433572E7F79}" type="pres">
      <dgm:prSet presAssocID="{D7E1154A-1661-4D2A-BEA7-19EA0E46F33E}" presName="linear" presStyleCnt="0">
        <dgm:presLayoutVars>
          <dgm:animLvl val="lvl"/>
          <dgm:resizeHandles val="exact"/>
        </dgm:presLayoutVars>
      </dgm:prSet>
      <dgm:spPr/>
    </dgm:pt>
    <dgm:pt modelId="{0A461FAE-916F-472D-BA14-3E29F712896B}" type="pres">
      <dgm:prSet presAssocID="{DF964C6B-ED0E-4D8B-B44F-D082F1F621CB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9E8153E1-7421-4328-9F2B-A25504C8881C}" type="pres">
      <dgm:prSet presAssocID="{24767C73-39F0-48CD-9809-E95FE9625949}" presName="spacer" presStyleCnt="0"/>
      <dgm:spPr/>
    </dgm:pt>
    <dgm:pt modelId="{B49B4F3B-4515-4737-AD94-F65F12EF0CBA}" type="pres">
      <dgm:prSet presAssocID="{4261E55F-4129-4B50-85EF-FF2DD37FAC9B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2E82CC6F-1618-4AE5-92F4-3CABB4D19255}" type="pres">
      <dgm:prSet presAssocID="{212CBDA4-D439-44AD-9618-C8BF57A89E1D}" presName="spacer" presStyleCnt="0"/>
      <dgm:spPr/>
    </dgm:pt>
    <dgm:pt modelId="{345964F7-5C5C-4634-AEEB-30AF8B6BAA01}" type="pres">
      <dgm:prSet presAssocID="{81DF6490-EF47-4688-8600-226A69A870F1}" presName="parentText" presStyleLbl="node1" presStyleIdx="2" presStyleCnt="8" custLinFactNeighborX="649">
        <dgm:presLayoutVars>
          <dgm:chMax val="0"/>
          <dgm:bulletEnabled val="1"/>
        </dgm:presLayoutVars>
      </dgm:prSet>
      <dgm:spPr/>
    </dgm:pt>
    <dgm:pt modelId="{E9DC5A4D-EED6-4F03-9B1C-6792290B16C3}" type="pres">
      <dgm:prSet presAssocID="{440FC8B9-AECD-447D-9CF4-EE70ADF8A30C}" presName="spacer" presStyleCnt="0"/>
      <dgm:spPr/>
    </dgm:pt>
    <dgm:pt modelId="{8AF54562-E56F-4291-BCF6-79385F5F4AE6}" type="pres">
      <dgm:prSet presAssocID="{5900AEEC-40B7-46BF-8A94-8CBCCCAE699D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ACE2B2D8-DB70-47E2-BBC7-CDC234607CFA}" type="pres">
      <dgm:prSet presAssocID="{2BFC27A0-C97F-4894-A1A1-D705B1978B36}" presName="spacer" presStyleCnt="0"/>
      <dgm:spPr/>
    </dgm:pt>
    <dgm:pt modelId="{860BBFE7-8F43-4467-B870-F05FEFDDBD91}" type="pres">
      <dgm:prSet presAssocID="{C6345064-F680-48BB-8920-AF0D3454F5A5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3D1D1D4F-AE85-4FA2-896A-275B5CADC076}" type="pres">
      <dgm:prSet presAssocID="{9F7C2CC5-C35F-4489-A9F7-C2665C42335F}" presName="spacer" presStyleCnt="0"/>
      <dgm:spPr/>
    </dgm:pt>
    <dgm:pt modelId="{6C6A9D77-D073-4B2D-827B-536B6D41C77C}" type="pres">
      <dgm:prSet presAssocID="{085F6A22-F0E4-452A-A745-C45645494166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D8703DA8-10D2-4B96-A2AC-C5680619A0AB}" type="pres">
      <dgm:prSet presAssocID="{5DB7A47D-AB15-421D-8C6B-189812604A52}" presName="spacer" presStyleCnt="0"/>
      <dgm:spPr/>
    </dgm:pt>
    <dgm:pt modelId="{8B330136-15C2-40A1-8D1D-83C33F0208F9}" type="pres">
      <dgm:prSet presAssocID="{9BDAC6AE-B928-4C46-A846-1AF7CE5AF1B8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2D18239E-AD89-4BB9-BBD1-A1A68CF5A1D0}" type="pres">
      <dgm:prSet presAssocID="{2EAE0129-211E-4DD1-86FF-625E92670147}" presName="spacer" presStyleCnt="0"/>
      <dgm:spPr/>
    </dgm:pt>
    <dgm:pt modelId="{092751B2-E0DC-459D-822D-7044E2A537F8}" type="pres">
      <dgm:prSet presAssocID="{734F7D2B-1904-405D-A2E3-A3EAB2D6EA29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3172C313-6F0B-48AA-91C7-03FC676B499E}" srcId="{D7E1154A-1661-4D2A-BEA7-19EA0E46F33E}" destId="{5900AEEC-40B7-46BF-8A94-8CBCCCAE699D}" srcOrd="3" destOrd="0" parTransId="{109DEE79-5DD4-4543-A8ED-907D84DC6252}" sibTransId="{2BFC27A0-C97F-4894-A1A1-D705B1978B36}"/>
    <dgm:cxn modelId="{6F295916-9CB6-495A-9EA1-0F61338E772B}" type="presOf" srcId="{734F7D2B-1904-405D-A2E3-A3EAB2D6EA29}" destId="{092751B2-E0DC-459D-822D-7044E2A537F8}" srcOrd="0" destOrd="0" presId="urn:microsoft.com/office/officeart/2005/8/layout/vList2"/>
    <dgm:cxn modelId="{B4CCDB16-6D0A-412A-958A-269F8088BAC8}" type="presOf" srcId="{81DF6490-EF47-4688-8600-226A69A870F1}" destId="{345964F7-5C5C-4634-AEEB-30AF8B6BAA01}" srcOrd="0" destOrd="0" presId="urn:microsoft.com/office/officeart/2005/8/layout/vList2"/>
    <dgm:cxn modelId="{3E4F962C-19FB-437D-9AF1-B09DBA1D2727}" srcId="{D7E1154A-1661-4D2A-BEA7-19EA0E46F33E}" destId="{DF964C6B-ED0E-4D8B-B44F-D082F1F621CB}" srcOrd="0" destOrd="0" parTransId="{0549FE59-85B9-4ACA-9A40-C153B1C9412C}" sibTransId="{24767C73-39F0-48CD-9809-E95FE9625949}"/>
    <dgm:cxn modelId="{7D39CD39-C5A6-4759-B96B-AC3362BAD626}" type="presOf" srcId="{DF964C6B-ED0E-4D8B-B44F-D082F1F621CB}" destId="{0A461FAE-916F-472D-BA14-3E29F712896B}" srcOrd="0" destOrd="0" presId="urn:microsoft.com/office/officeart/2005/8/layout/vList2"/>
    <dgm:cxn modelId="{7967FF5F-806C-40E3-8300-FC5DA24F704B}" type="presOf" srcId="{5900AEEC-40B7-46BF-8A94-8CBCCCAE699D}" destId="{8AF54562-E56F-4291-BCF6-79385F5F4AE6}" srcOrd="0" destOrd="0" presId="urn:microsoft.com/office/officeart/2005/8/layout/vList2"/>
    <dgm:cxn modelId="{34DE2160-08C3-4AB0-B192-2150407390C9}" type="presOf" srcId="{085F6A22-F0E4-452A-A745-C45645494166}" destId="{6C6A9D77-D073-4B2D-827B-536B6D41C77C}" srcOrd="0" destOrd="0" presId="urn:microsoft.com/office/officeart/2005/8/layout/vList2"/>
    <dgm:cxn modelId="{641EDD65-D7C4-4822-BEC1-E87806CABBC6}" srcId="{D7E1154A-1661-4D2A-BEA7-19EA0E46F33E}" destId="{085F6A22-F0E4-452A-A745-C45645494166}" srcOrd="5" destOrd="0" parTransId="{D0BAC10F-1F4C-4BB6-BCBE-2CC1847EFCA9}" sibTransId="{5DB7A47D-AB15-421D-8C6B-189812604A52}"/>
    <dgm:cxn modelId="{CA5FED53-0782-43CA-9C72-DC9D282C2722}" srcId="{D7E1154A-1661-4D2A-BEA7-19EA0E46F33E}" destId="{734F7D2B-1904-405D-A2E3-A3EAB2D6EA29}" srcOrd="7" destOrd="0" parTransId="{EB764207-617D-47F9-9087-FD8DA3F82B53}" sibTransId="{7723B372-7587-467C-A752-8A271A3AF483}"/>
    <dgm:cxn modelId="{78A7CB55-A405-412E-A520-D2C64C5E4DD7}" srcId="{D7E1154A-1661-4D2A-BEA7-19EA0E46F33E}" destId="{81DF6490-EF47-4688-8600-226A69A870F1}" srcOrd="2" destOrd="0" parTransId="{02E1E370-9FBF-40C8-8189-43BD142E0AB4}" sibTransId="{440FC8B9-AECD-447D-9CF4-EE70ADF8A30C}"/>
    <dgm:cxn modelId="{F9F1E158-4220-469E-94AA-A029BE0D318B}" srcId="{D7E1154A-1661-4D2A-BEA7-19EA0E46F33E}" destId="{9BDAC6AE-B928-4C46-A846-1AF7CE5AF1B8}" srcOrd="6" destOrd="0" parTransId="{C3B17EA2-9B52-49B7-880F-9A4F46E79A55}" sibTransId="{2EAE0129-211E-4DD1-86FF-625E92670147}"/>
    <dgm:cxn modelId="{C97A1FB8-D94A-4A1C-AFAE-F860016EAAA6}" type="presOf" srcId="{4261E55F-4129-4B50-85EF-FF2DD37FAC9B}" destId="{B49B4F3B-4515-4737-AD94-F65F12EF0CBA}" srcOrd="0" destOrd="0" presId="urn:microsoft.com/office/officeart/2005/8/layout/vList2"/>
    <dgm:cxn modelId="{6A30ACD0-7ABC-481D-9D2E-F629CC7A342F}" srcId="{D7E1154A-1661-4D2A-BEA7-19EA0E46F33E}" destId="{C6345064-F680-48BB-8920-AF0D3454F5A5}" srcOrd="4" destOrd="0" parTransId="{A8126085-0C15-44E0-9421-9C33760262B4}" sibTransId="{9F7C2CC5-C35F-4489-A9F7-C2665C42335F}"/>
    <dgm:cxn modelId="{4FFBFADD-D7B1-4B96-8773-C8CBE5EADBDC}" srcId="{D7E1154A-1661-4D2A-BEA7-19EA0E46F33E}" destId="{4261E55F-4129-4B50-85EF-FF2DD37FAC9B}" srcOrd="1" destOrd="0" parTransId="{8D17C6D1-8BCF-4B8B-92AC-86FD274D75E0}" sibTransId="{212CBDA4-D439-44AD-9618-C8BF57A89E1D}"/>
    <dgm:cxn modelId="{631791EB-8F5A-4FEF-B57D-CDB14069E914}" type="presOf" srcId="{C6345064-F680-48BB-8920-AF0D3454F5A5}" destId="{860BBFE7-8F43-4467-B870-F05FEFDDBD91}" srcOrd="0" destOrd="0" presId="urn:microsoft.com/office/officeart/2005/8/layout/vList2"/>
    <dgm:cxn modelId="{E4961EF6-0B23-48DF-BDFA-B65729FCA7F3}" type="presOf" srcId="{9BDAC6AE-B928-4C46-A846-1AF7CE5AF1B8}" destId="{8B330136-15C2-40A1-8D1D-83C33F0208F9}" srcOrd="0" destOrd="0" presId="urn:microsoft.com/office/officeart/2005/8/layout/vList2"/>
    <dgm:cxn modelId="{14310DFD-BBC4-437B-81B8-9DD9132EE226}" type="presOf" srcId="{D7E1154A-1661-4D2A-BEA7-19EA0E46F33E}" destId="{2C781427-3DE5-4D71-B5F5-9433572E7F79}" srcOrd="0" destOrd="0" presId="urn:microsoft.com/office/officeart/2005/8/layout/vList2"/>
    <dgm:cxn modelId="{6D28853A-A0B4-4D7F-86AE-97856ECE0CB5}" type="presParOf" srcId="{2C781427-3DE5-4D71-B5F5-9433572E7F79}" destId="{0A461FAE-916F-472D-BA14-3E29F712896B}" srcOrd="0" destOrd="0" presId="urn:microsoft.com/office/officeart/2005/8/layout/vList2"/>
    <dgm:cxn modelId="{13FE66B0-E323-46B6-BD02-0750E6A0A1C1}" type="presParOf" srcId="{2C781427-3DE5-4D71-B5F5-9433572E7F79}" destId="{9E8153E1-7421-4328-9F2B-A25504C8881C}" srcOrd="1" destOrd="0" presId="urn:microsoft.com/office/officeart/2005/8/layout/vList2"/>
    <dgm:cxn modelId="{29A518A8-4608-4900-89E4-CDB9A1EAFF27}" type="presParOf" srcId="{2C781427-3DE5-4D71-B5F5-9433572E7F79}" destId="{B49B4F3B-4515-4737-AD94-F65F12EF0CBA}" srcOrd="2" destOrd="0" presId="urn:microsoft.com/office/officeart/2005/8/layout/vList2"/>
    <dgm:cxn modelId="{18FA7BBB-4D43-4D38-AD77-FD052FD978DA}" type="presParOf" srcId="{2C781427-3DE5-4D71-B5F5-9433572E7F79}" destId="{2E82CC6F-1618-4AE5-92F4-3CABB4D19255}" srcOrd="3" destOrd="0" presId="urn:microsoft.com/office/officeart/2005/8/layout/vList2"/>
    <dgm:cxn modelId="{03823511-0B72-4689-ADD4-CF9DE19951A2}" type="presParOf" srcId="{2C781427-3DE5-4D71-B5F5-9433572E7F79}" destId="{345964F7-5C5C-4634-AEEB-30AF8B6BAA01}" srcOrd="4" destOrd="0" presId="urn:microsoft.com/office/officeart/2005/8/layout/vList2"/>
    <dgm:cxn modelId="{6BAD52D3-30A5-4CB4-8682-3487A463941E}" type="presParOf" srcId="{2C781427-3DE5-4D71-B5F5-9433572E7F79}" destId="{E9DC5A4D-EED6-4F03-9B1C-6792290B16C3}" srcOrd="5" destOrd="0" presId="urn:microsoft.com/office/officeart/2005/8/layout/vList2"/>
    <dgm:cxn modelId="{67D60093-FF82-4316-BB7A-DE2091B048BE}" type="presParOf" srcId="{2C781427-3DE5-4D71-B5F5-9433572E7F79}" destId="{8AF54562-E56F-4291-BCF6-79385F5F4AE6}" srcOrd="6" destOrd="0" presId="urn:microsoft.com/office/officeart/2005/8/layout/vList2"/>
    <dgm:cxn modelId="{56728AD1-C467-4166-BB23-2AD09D097601}" type="presParOf" srcId="{2C781427-3DE5-4D71-B5F5-9433572E7F79}" destId="{ACE2B2D8-DB70-47E2-BBC7-CDC234607CFA}" srcOrd="7" destOrd="0" presId="urn:microsoft.com/office/officeart/2005/8/layout/vList2"/>
    <dgm:cxn modelId="{BCD88218-3235-455D-8F42-B2F1913C48B7}" type="presParOf" srcId="{2C781427-3DE5-4D71-B5F5-9433572E7F79}" destId="{860BBFE7-8F43-4467-B870-F05FEFDDBD91}" srcOrd="8" destOrd="0" presId="urn:microsoft.com/office/officeart/2005/8/layout/vList2"/>
    <dgm:cxn modelId="{000625C5-27C5-449F-9F6B-98C34B69A148}" type="presParOf" srcId="{2C781427-3DE5-4D71-B5F5-9433572E7F79}" destId="{3D1D1D4F-AE85-4FA2-896A-275B5CADC076}" srcOrd="9" destOrd="0" presId="urn:microsoft.com/office/officeart/2005/8/layout/vList2"/>
    <dgm:cxn modelId="{43F6DB81-AE5B-45E8-AA46-73014C15E04B}" type="presParOf" srcId="{2C781427-3DE5-4D71-B5F5-9433572E7F79}" destId="{6C6A9D77-D073-4B2D-827B-536B6D41C77C}" srcOrd="10" destOrd="0" presId="urn:microsoft.com/office/officeart/2005/8/layout/vList2"/>
    <dgm:cxn modelId="{BB348856-A776-4A38-BCF3-A1D3581EFCE9}" type="presParOf" srcId="{2C781427-3DE5-4D71-B5F5-9433572E7F79}" destId="{D8703DA8-10D2-4B96-A2AC-C5680619A0AB}" srcOrd="11" destOrd="0" presId="urn:microsoft.com/office/officeart/2005/8/layout/vList2"/>
    <dgm:cxn modelId="{7BD64F13-5F2F-4863-9334-2C61C9209C2F}" type="presParOf" srcId="{2C781427-3DE5-4D71-B5F5-9433572E7F79}" destId="{8B330136-15C2-40A1-8D1D-83C33F0208F9}" srcOrd="12" destOrd="0" presId="urn:microsoft.com/office/officeart/2005/8/layout/vList2"/>
    <dgm:cxn modelId="{A87555D3-8D93-4880-8E00-79BB4DF0D8C4}" type="presParOf" srcId="{2C781427-3DE5-4D71-B5F5-9433572E7F79}" destId="{2D18239E-AD89-4BB9-BBD1-A1A68CF5A1D0}" srcOrd="13" destOrd="0" presId="urn:microsoft.com/office/officeart/2005/8/layout/vList2"/>
    <dgm:cxn modelId="{E6F27752-CE7A-49B5-A6D4-7A2C0D7A5C90}" type="presParOf" srcId="{2C781427-3DE5-4D71-B5F5-9433572E7F79}" destId="{092751B2-E0DC-459D-822D-7044E2A537F8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FB1517-F2D6-402F-AD68-05815BFD6C6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D756F06-74A7-4802-807B-924F29F2222D}">
      <dgm:prSet custT="1"/>
      <dgm:spPr/>
      <dgm:t>
        <a:bodyPr/>
        <a:lstStyle/>
        <a:p>
          <a:r>
            <a:rPr lang="en-GB" sz="2000" dirty="0">
              <a:latin typeface="Arial" panose="020B0604020202020204" pitchFamily="34" charset="0"/>
              <a:cs typeface="Arial" panose="020B0604020202020204" pitchFamily="34" charset="0"/>
            </a:rPr>
            <a:t>According to the national Eatwell guide, general fluid intake should be around 6-8 cups or glasses per day 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7794C9-595B-41B2-89AD-2D67A196CDCA}" type="parTrans" cxnId="{AD936FF2-6F03-4228-8E1D-3A2BD56A09ED}">
      <dgm:prSet/>
      <dgm:spPr/>
      <dgm:t>
        <a:bodyPr/>
        <a:lstStyle/>
        <a:p>
          <a:endParaRPr lang="en-US"/>
        </a:p>
      </dgm:t>
    </dgm:pt>
    <dgm:pt modelId="{3FA2E8F3-2AAB-4375-AF10-556682A81F01}" type="sibTrans" cxnId="{AD936FF2-6F03-4228-8E1D-3A2BD56A09ED}">
      <dgm:prSet/>
      <dgm:spPr/>
      <dgm:t>
        <a:bodyPr/>
        <a:lstStyle/>
        <a:p>
          <a:endParaRPr lang="en-US"/>
        </a:p>
      </dgm:t>
    </dgm:pt>
    <dgm:pt modelId="{0EEC1108-CFD8-4EDA-A9DF-9697125C484B}">
      <dgm:prSet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Some foods have higher fluid content for example fruits such as melon, yoghurts, soup, milk added to cereal and can help contribute towards fluid intake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A62668-BDA7-413A-862A-EE16B2CDD5A1}" type="parTrans" cxnId="{B7809845-E7C0-4121-B11B-AB64873C35C1}">
      <dgm:prSet/>
      <dgm:spPr/>
      <dgm:t>
        <a:bodyPr/>
        <a:lstStyle/>
        <a:p>
          <a:endParaRPr lang="en-US"/>
        </a:p>
      </dgm:t>
    </dgm:pt>
    <dgm:pt modelId="{5DC021B0-0536-4D5A-8253-81935955F5DF}" type="sibTrans" cxnId="{B7809845-E7C0-4121-B11B-AB64873C35C1}">
      <dgm:prSet/>
      <dgm:spPr/>
      <dgm:t>
        <a:bodyPr/>
        <a:lstStyle/>
        <a:p>
          <a:endParaRPr lang="en-US"/>
        </a:p>
      </dgm:t>
    </dgm:pt>
    <dgm:pt modelId="{370024F8-4C3D-4CB1-977B-C8B5FDAB45A4}">
      <dgm:prSet custT="1"/>
      <dgm:spPr/>
      <dgm:t>
        <a:bodyPr/>
        <a:lstStyle/>
        <a:p>
          <a:r>
            <a:rPr lang="en-GB" sz="2000" i="1" dirty="0">
              <a:latin typeface="Arial" panose="020B0604020202020204" pitchFamily="34" charset="0"/>
              <a:cs typeface="Arial" panose="020B0604020202020204" pitchFamily="34" charset="0"/>
            </a:rPr>
            <a:t>Please </a:t>
          </a:r>
          <a:r>
            <a:rPr lang="en-GB" sz="2000" i="1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click here </a:t>
          </a:r>
          <a:r>
            <a:rPr lang="en-GB" sz="2000" i="1" dirty="0">
              <a:latin typeface="Arial" panose="020B0604020202020204" pitchFamily="34" charset="0"/>
              <a:cs typeface="Arial" panose="020B0604020202020204" pitchFamily="34" charset="0"/>
            </a:rPr>
            <a:t>for more information on the ideal colour for urine</a:t>
          </a:r>
          <a:endParaRPr lang="en-US" sz="20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66B952-C5A8-4222-9B49-F7544B91051F}" type="parTrans" cxnId="{A837C559-06C9-4CED-91A1-3B5C7380E1B7}">
      <dgm:prSet/>
      <dgm:spPr/>
      <dgm:t>
        <a:bodyPr/>
        <a:lstStyle/>
        <a:p>
          <a:endParaRPr lang="en-US"/>
        </a:p>
      </dgm:t>
    </dgm:pt>
    <dgm:pt modelId="{C95CA8B5-D091-4CCC-A5EE-2AD36ADB101D}" type="sibTrans" cxnId="{A837C559-06C9-4CED-91A1-3B5C7380E1B7}">
      <dgm:prSet/>
      <dgm:spPr/>
      <dgm:t>
        <a:bodyPr/>
        <a:lstStyle/>
        <a:p>
          <a:endParaRPr lang="en-US"/>
        </a:p>
      </dgm:t>
    </dgm:pt>
    <dgm:pt modelId="{7057F575-9391-4F4A-BD06-2588D5EB0409}" type="pres">
      <dgm:prSet presAssocID="{99FB1517-F2D6-402F-AD68-05815BFD6C6F}" presName="linear" presStyleCnt="0">
        <dgm:presLayoutVars>
          <dgm:animLvl val="lvl"/>
          <dgm:resizeHandles val="exact"/>
        </dgm:presLayoutVars>
      </dgm:prSet>
      <dgm:spPr/>
    </dgm:pt>
    <dgm:pt modelId="{1C8C304C-4506-44D8-AFBB-9A50DAA6BD54}" type="pres">
      <dgm:prSet presAssocID="{6D756F06-74A7-4802-807B-924F29F2222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A0633F1-ECE9-46B4-AB35-25585397CC0D}" type="pres">
      <dgm:prSet presAssocID="{3FA2E8F3-2AAB-4375-AF10-556682A81F01}" presName="spacer" presStyleCnt="0"/>
      <dgm:spPr/>
    </dgm:pt>
    <dgm:pt modelId="{6CA6A379-605A-4973-80A7-C6E163582E8C}" type="pres">
      <dgm:prSet presAssocID="{0EEC1108-CFD8-4EDA-A9DF-9697125C484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8E2888B-3775-4F89-8C34-15E540966A12}" type="pres">
      <dgm:prSet presAssocID="{5DC021B0-0536-4D5A-8253-81935955F5DF}" presName="spacer" presStyleCnt="0"/>
      <dgm:spPr/>
    </dgm:pt>
    <dgm:pt modelId="{91182E01-2AB9-4174-BE4B-583A8BA96CF6}" type="pres">
      <dgm:prSet presAssocID="{370024F8-4C3D-4CB1-977B-C8B5FDAB45A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D40C72D-7F83-40D2-B63F-2B7AFC79BD21}" type="presOf" srcId="{370024F8-4C3D-4CB1-977B-C8B5FDAB45A4}" destId="{91182E01-2AB9-4174-BE4B-583A8BA96CF6}" srcOrd="0" destOrd="0" presId="urn:microsoft.com/office/officeart/2005/8/layout/vList2"/>
    <dgm:cxn modelId="{B7809845-E7C0-4121-B11B-AB64873C35C1}" srcId="{99FB1517-F2D6-402F-AD68-05815BFD6C6F}" destId="{0EEC1108-CFD8-4EDA-A9DF-9697125C484B}" srcOrd="1" destOrd="0" parTransId="{E0A62668-BDA7-413A-862A-EE16B2CDD5A1}" sibTransId="{5DC021B0-0536-4D5A-8253-81935955F5DF}"/>
    <dgm:cxn modelId="{4923CF71-D8AA-443A-99F5-8F388A7A80D0}" type="presOf" srcId="{99FB1517-F2D6-402F-AD68-05815BFD6C6F}" destId="{7057F575-9391-4F4A-BD06-2588D5EB0409}" srcOrd="0" destOrd="0" presId="urn:microsoft.com/office/officeart/2005/8/layout/vList2"/>
    <dgm:cxn modelId="{A837C559-06C9-4CED-91A1-3B5C7380E1B7}" srcId="{99FB1517-F2D6-402F-AD68-05815BFD6C6F}" destId="{370024F8-4C3D-4CB1-977B-C8B5FDAB45A4}" srcOrd="2" destOrd="0" parTransId="{5466B952-C5A8-4222-9B49-F7544B91051F}" sibTransId="{C95CA8B5-D091-4CCC-A5EE-2AD36ADB101D}"/>
    <dgm:cxn modelId="{0A63A17F-039F-4E2B-AB12-73D260E3049F}" type="presOf" srcId="{6D756F06-74A7-4802-807B-924F29F2222D}" destId="{1C8C304C-4506-44D8-AFBB-9A50DAA6BD54}" srcOrd="0" destOrd="0" presId="urn:microsoft.com/office/officeart/2005/8/layout/vList2"/>
    <dgm:cxn modelId="{CE2BE5BD-D74E-4E7A-8C0D-D0657D4999B6}" type="presOf" srcId="{0EEC1108-CFD8-4EDA-A9DF-9697125C484B}" destId="{6CA6A379-605A-4973-80A7-C6E163582E8C}" srcOrd="0" destOrd="0" presId="urn:microsoft.com/office/officeart/2005/8/layout/vList2"/>
    <dgm:cxn modelId="{AD936FF2-6F03-4228-8E1D-3A2BD56A09ED}" srcId="{99FB1517-F2D6-402F-AD68-05815BFD6C6F}" destId="{6D756F06-74A7-4802-807B-924F29F2222D}" srcOrd="0" destOrd="0" parTransId="{A47794C9-595B-41B2-89AD-2D67A196CDCA}" sibTransId="{3FA2E8F3-2AAB-4375-AF10-556682A81F01}"/>
    <dgm:cxn modelId="{3B5679F4-40B3-4AEC-A78F-200E4C2104E1}" type="presParOf" srcId="{7057F575-9391-4F4A-BD06-2588D5EB0409}" destId="{1C8C304C-4506-44D8-AFBB-9A50DAA6BD54}" srcOrd="0" destOrd="0" presId="urn:microsoft.com/office/officeart/2005/8/layout/vList2"/>
    <dgm:cxn modelId="{CC360CE9-0188-41AA-9AAD-DB23CEFBB87C}" type="presParOf" srcId="{7057F575-9391-4F4A-BD06-2588D5EB0409}" destId="{8A0633F1-ECE9-46B4-AB35-25585397CC0D}" srcOrd="1" destOrd="0" presId="urn:microsoft.com/office/officeart/2005/8/layout/vList2"/>
    <dgm:cxn modelId="{0A8EB6B0-2B49-4848-A28A-472EE0F80035}" type="presParOf" srcId="{7057F575-9391-4F4A-BD06-2588D5EB0409}" destId="{6CA6A379-605A-4973-80A7-C6E163582E8C}" srcOrd="2" destOrd="0" presId="urn:microsoft.com/office/officeart/2005/8/layout/vList2"/>
    <dgm:cxn modelId="{CBC6DEAA-F4ED-4F05-95B7-F825B9E1D790}" type="presParOf" srcId="{7057F575-9391-4F4A-BD06-2588D5EB0409}" destId="{18E2888B-3775-4F89-8C34-15E540966A12}" srcOrd="3" destOrd="0" presId="urn:microsoft.com/office/officeart/2005/8/layout/vList2"/>
    <dgm:cxn modelId="{489960BD-F941-4290-88F5-D5024BA7353F}" type="presParOf" srcId="{7057F575-9391-4F4A-BD06-2588D5EB0409}" destId="{91182E01-2AB9-4174-BE4B-583A8BA96CF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8922E8-3CD5-4BA6-B289-17EB4437A1DC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F869F1AD-8F57-4D09-BDA8-F09865095D8F}">
      <dgm:prSet phldrT="[Text]"/>
      <dgm:spPr/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Sources of fluids</a:t>
          </a:r>
        </a:p>
      </dgm:t>
    </dgm:pt>
    <dgm:pt modelId="{77C134B8-3408-498F-B1B2-FD72FB48305E}" type="parTrans" cxnId="{00C9AACC-DA26-48D1-9976-ED8EF0A0A3A4}">
      <dgm:prSet/>
      <dgm:spPr/>
      <dgm:t>
        <a:bodyPr/>
        <a:lstStyle/>
        <a:p>
          <a:endParaRPr lang="en-GB"/>
        </a:p>
      </dgm:t>
    </dgm:pt>
    <dgm:pt modelId="{68F1EDDA-2E01-4001-985A-309ED82A9D59}" type="sibTrans" cxnId="{00C9AACC-DA26-48D1-9976-ED8EF0A0A3A4}">
      <dgm:prSet/>
      <dgm:spPr/>
      <dgm:t>
        <a:bodyPr/>
        <a:lstStyle/>
        <a:p>
          <a:endParaRPr lang="en-GB"/>
        </a:p>
      </dgm:t>
    </dgm:pt>
    <dgm:pt modelId="{C6D083E6-BEFF-4B99-9DD2-C8F703843211}">
      <dgm:prSet phldrT="[Text]"/>
      <dgm:spPr/>
      <dgm:t>
        <a:bodyPr/>
        <a:lstStyle/>
        <a:p>
          <a:r>
            <a:rPr lang="en-GB" altLang="en-US" dirty="0">
              <a:latin typeface="Arial" panose="020B0604020202020204" pitchFamily="34" charset="0"/>
              <a:cs typeface="Arial" panose="020B0604020202020204" pitchFamily="34" charset="0"/>
            </a:rPr>
            <a:t>80% of water comes from drinks, 20% is in food</a:t>
          </a:r>
          <a:endParaRPr lang="en-GB" dirty="0"/>
        </a:p>
      </dgm:t>
    </dgm:pt>
    <dgm:pt modelId="{BABCE28A-9BC8-4EBA-A86D-C8E1CB8AFC53}" type="parTrans" cxnId="{5421E46F-A361-45D9-B596-D5A0D5F9C438}">
      <dgm:prSet/>
      <dgm:spPr/>
      <dgm:t>
        <a:bodyPr/>
        <a:lstStyle/>
        <a:p>
          <a:endParaRPr lang="en-GB"/>
        </a:p>
      </dgm:t>
    </dgm:pt>
    <dgm:pt modelId="{5D3CEB29-A67A-4DB0-9CCA-4D681099664C}" type="sibTrans" cxnId="{5421E46F-A361-45D9-B596-D5A0D5F9C438}">
      <dgm:prSet/>
      <dgm:spPr/>
      <dgm:t>
        <a:bodyPr/>
        <a:lstStyle/>
        <a:p>
          <a:endParaRPr lang="en-GB"/>
        </a:p>
      </dgm:t>
    </dgm:pt>
    <dgm:pt modelId="{A6DA5EB0-E794-4C7C-9FCE-CBF74EBE3BBF}">
      <dgm:prSet phldrT="[Text]"/>
      <dgm:spPr/>
      <dgm:t>
        <a:bodyPr/>
        <a:lstStyle/>
        <a:p>
          <a:pPr>
            <a:buNone/>
          </a:pPr>
          <a:r>
            <a:rPr lang="en-GB" altLang="en-US" b="1" dirty="0">
              <a:latin typeface="Arial" panose="020B0604020202020204" pitchFamily="34" charset="0"/>
              <a:cs typeface="Arial" panose="020B0604020202020204" pitchFamily="34" charset="0"/>
            </a:rPr>
            <a:t>Helping patients drink well</a:t>
          </a:r>
          <a:endParaRPr lang="en-GB" b="1" dirty="0"/>
        </a:p>
      </dgm:t>
    </dgm:pt>
    <dgm:pt modelId="{BC1294F2-93B7-4FFC-AF40-7BA93FE90704}" type="parTrans" cxnId="{70268437-2F64-43AF-8F95-6BA9720C4A0F}">
      <dgm:prSet/>
      <dgm:spPr/>
      <dgm:t>
        <a:bodyPr/>
        <a:lstStyle/>
        <a:p>
          <a:endParaRPr lang="en-GB"/>
        </a:p>
      </dgm:t>
    </dgm:pt>
    <dgm:pt modelId="{651CEEBA-9E3E-491B-9230-378F244DD0BD}" type="sibTrans" cxnId="{70268437-2F64-43AF-8F95-6BA9720C4A0F}">
      <dgm:prSet/>
      <dgm:spPr/>
      <dgm:t>
        <a:bodyPr/>
        <a:lstStyle/>
        <a:p>
          <a:endParaRPr lang="en-GB"/>
        </a:p>
      </dgm:t>
    </dgm:pt>
    <dgm:pt modelId="{54BB4B78-2F6F-4015-9520-7FF26D4B91C7}">
      <dgm:prSet phldrT="[Text]"/>
      <dgm:spPr/>
      <dgm:t>
        <a:bodyPr/>
        <a:lstStyle/>
        <a:p>
          <a:r>
            <a:rPr lang="en-GB" altLang="en-US" dirty="0">
              <a:latin typeface="Arial" charset="0"/>
              <a:cs typeface="Arial" charset="0"/>
            </a:rPr>
            <a:t>Give extra fluid with medication</a:t>
          </a:r>
          <a:endParaRPr lang="en-GB" dirty="0"/>
        </a:p>
      </dgm:t>
    </dgm:pt>
    <dgm:pt modelId="{E63A8452-C0EE-420D-AED1-281CB136E465}" type="parTrans" cxnId="{B18F0EB7-C9CD-426E-9448-704E3CB75F0C}">
      <dgm:prSet/>
      <dgm:spPr/>
      <dgm:t>
        <a:bodyPr/>
        <a:lstStyle/>
        <a:p>
          <a:endParaRPr lang="en-GB"/>
        </a:p>
      </dgm:t>
    </dgm:pt>
    <dgm:pt modelId="{EA735940-82F1-46C1-B9EE-5288D3082F3B}" type="sibTrans" cxnId="{B18F0EB7-C9CD-426E-9448-704E3CB75F0C}">
      <dgm:prSet/>
      <dgm:spPr/>
      <dgm:t>
        <a:bodyPr/>
        <a:lstStyle/>
        <a:p>
          <a:endParaRPr lang="en-GB"/>
        </a:p>
      </dgm:t>
    </dgm:pt>
    <dgm:pt modelId="{6818899D-468F-4B05-B741-072D59B596A1}">
      <dgm:prSet/>
      <dgm:spPr/>
      <dgm:t>
        <a:bodyPr/>
        <a:lstStyle/>
        <a:p>
          <a:r>
            <a:rPr lang="en-GB" altLang="en-US" dirty="0">
              <a:latin typeface="Arial" panose="020B0604020202020204" pitchFamily="34" charset="0"/>
              <a:cs typeface="Arial" panose="020B0604020202020204" pitchFamily="34" charset="0"/>
            </a:rPr>
            <a:t>Drinks can include any fluids excluding alcohol</a:t>
          </a:r>
        </a:p>
      </dgm:t>
    </dgm:pt>
    <dgm:pt modelId="{8D752BA9-444A-44F9-99E7-17C3173B1420}" type="parTrans" cxnId="{B017D5EB-15DA-42CE-A029-78B1D37B7548}">
      <dgm:prSet/>
      <dgm:spPr/>
      <dgm:t>
        <a:bodyPr/>
        <a:lstStyle/>
        <a:p>
          <a:endParaRPr lang="en-GB"/>
        </a:p>
      </dgm:t>
    </dgm:pt>
    <dgm:pt modelId="{9BD2F24D-2E6C-4F16-8A59-A218A103AFC9}" type="sibTrans" cxnId="{B017D5EB-15DA-42CE-A029-78B1D37B7548}">
      <dgm:prSet/>
      <dgm:spPr/>
      <dgm:t>
        <a:bodyPr/>
        <a:lstStyle/>
        <a:p>
          <a:endParaRPr lang="en-GB"/>
        </a:p>
      </dgm:t>
    </dgm:pt>
    <dgm:pt modelId="{E1195BFB-21B5-4CEF-9657-B617C210060A}">
      <dgm:prSet/>
      <dgm:spPr/>
      <dgm:t>
        <a:bodyPr/>
        <a:lstStyle/>
        <a:p>
          <a:r>
            <a:rPr lang="en-GB" altLang="en-US" dirty="0">
              <a:latin typeface="Arial" panose="020B0604020202020204" pitchFamily="34" charset="0"/>
              <a:cs typeface="Arial" panose="020B0604020202020204" pitchFamily="34" charset="0"/>
            </a:rPr>
            <a:t>Sauces, soup, gravy, milky puddings, custard, yoghurts, fruits and vegetables</a:t>
          </a:r>
        </a:p>
      </dgm:t>
    </dgm:pt>
    <dgm:pt modelId="{97110764-91AC-4CDD-9BC4-03A50FABF8BF}" type="parTrans" cxnId="{30896B5B-1423-4776-ACBD-643051BBD1E9}">
      <dgm:prSet/>
      <dgm:spPr/>
      <dgm:t>
        <a:bodyPr/>
        <a:lstStyle/>
        <a:p>
          <a:endParaRPr lang="en-GB"/>
        </a:p>
      </dgm:t>
    </dgm:pt>
    <dgm:pt modelId="{5ED01879-B8A1-4859-9EF3-6456D170670C}" type="sibTrans" cxnId="{30896B5B-1423-4776-ACBD-643051BBD1E9}">
      <dgm:prSet/>
      <dgm:spPr/>
      <dgm:t>
        <a:bodyPr/>
        <a:lstStyle/>
        <a:p>
          <a:endParaRPr lang="en-GB"/>
        </a:p>
      </dgm:t>
    </dgm:pt>
    <dgm:pt modelId="{0739D61A-91CA-4000-A5DC-DCF2A5C5F080}">
      <dgm:prSet/>
      <dgm:spPr/>
      <dgm:t>
        <a:bodyPr/>
        <a:lstStyle/>
        <a:p>
          <a:r>
            <a:rPr lang="en-GB" altLang="en-US" dirty="0">
              <a:latin typeface="Arial" charset="0"/>
              <a:cs typeface="Arial" charset="0"/>
            </a:rPr>
            <a:t>Find out when and how they like to drink </a:t>
          </a:r>
        </a:p>
      </dgm:t>
    </dgm:pt>
    <dgm:pt modelId="{5D0E1F07-42C6-49D3-B559-B67397C876E3}" type="parTrans" cxnId="{CCD6A5A5-6D0B-43DB-B9D2-FB2280A1E84E}">
      <dgm:prSet/>
      <dgm:spPr/>
      <dgm:t>
        <a:bodyPr/>
        <a:lstStyle/>
        <a:p>
          <a:endParaRPr lang="en-GB"/>
        </a:p>
      </dgm:t>
    </dgm:pt>
    <dgm:pt modelId="{C229D4F9-103C-45E4-BE68-C7E3156AB6A0}" type="sibTrans" cxnId="{CCD6A5A5-6D0B-43DB-B9D2-FB2280A1E84E}">
      <dgm:prSet/>
      <dgm:spPr/>
      <dgm:t>
        <a:bodyPr/>
        <a:lstStyle/>
        <a:p>
          <a:endParaRPr lang="en-GB"/>
        </a:p>
      </dgm:t>
    </dgm:pt>
    <dgm:pt modelId="{36AB70D1-E625-4376-A03A-364A0CBBA4F0}">
      <dgm:prSet/>
      <dgm:spPr/>
      <dgm:t>
        <a:bodyPr/>
        <a:lstStyle/>
        <a:p>
          <a:r>
            <a:rPr lang="en-GB" altLang="en-US" dirty="0">
              <a:latin typeface="Arial" charset="0"/>
              <a:cs typeface="Arial" charset="0"/>
            </a:rPr>
            <a:t>right temperature, variety, brand </a:t>
          </a:r>
        </a:p>
      </dgm:t>
    </dgm:pt>
    <dgm:pt modelId="{A50330DF-49E4-41A6-829B-8E66CF70EFC0}" type="parTrans" cxnId="{E9F88630-E742-48BF-93D8-DF763585465A}">
      <dgm:prSet/>
      <dgm:spPr/>
      <dgm:t>
        <a:bodyPr/>
        <a:lstStyle/>
        <a:p>
          <a:endParaRPr lang="en-GB"/>
        </a:p>
      </dgm:t>
    </dgm:pt>
    <dgm:pt modelId="{1CFE8BD1-4F43-4294-AF33-DAE71EFE1D14}" type="sibTrans" cxnId="{E9F88630-E742-48BF-93D8-DF763585465A}">
      <dgm:prSet/>
      <dgm:spPr/>
      <dgm:t>
        <a:bodyPr/>
        <a:lstStyle/>
        <a:p>
          <a:endParaRPr lang="en-GB"/>
        </a:p>
      </dgm:t>
    </dgm:pt>
    <dgm:pt modelId="{1D5F4BCC-E840-4D0A-9259-396AC8A0D105}">
      <dgm:prSet/>
      <dgm:spPr/>
      <dgm:t>
        <a:bodyPr/>
        <a:lstStyle/>
        <a:p>
          <a:r>
            <a:rPr lang="en-GB" altLang="en-US">
              <a:latin typeface="Arial" charset="0"/>
              <a:cs typeface="Arial" charset="0"/>
            </a:rPr>
            <a:t>Encourage, support, accessibility to drinks</a:t>
          </a:r>
          <a:endParaRPr lang="en-GB" altLang="en-US" dirty="0">
            <a:latin typeface="Arial" charset="0"/>
            <a:cs typeface="Arial" charset="0"/>
          </a:endParaRPr>
        </a:p>
      </dgm:t>
    </dgm:pt>
    <dgm:pt modelId="{886B8817-119D-490E-B797-CD2EBA98C61D}" type="parTrans" cxnId="{1899FF97-F9E1-41C2-9DE8-AEC0AEAA1043}">
      <dgm:prSet/>
      <dgm:spPr/>
      <dgm:t>
        <a:bodyPr/>
        <a:lstStyle/>
        <a:p>
          <a:endParaRPr lang="en-GB"/>
        </a:p>
      </dgm:t>
    </dgm:pt>
    <dgm:pt modelId="{F959A781-4BF2-4F45-9FB1-04F19571B505}" type="sibTrans" cxnId="{1899FF97-F9E1-41C2-9DE8-AEC0AEAA1043}">
      <dgm:prSet/>
      <dgm:spPr/>
      <dgm:t>
        <a:bodyPr/>
        <a:lstStyle/>
        <a:p>
          <a:endParaRPr lang="en-GB"/>
        </a:p>
      </dgm:t>
    </dgm:pt>
    <dgm:pt modelId="{8DD063C2-74D9-48FE-AF67-481C5C5B2C26}">
      <dgm:prSet/>
      <dgm:spPr/>
      <dgm:t>
        <a:bodyPr/>
        <a:lstStyle/>
        <a:p>
          <a:r>
            <a:rPr lang="en-GB" altLang="en-US">
              <a:latin typeface="Arial" charset="0"/>
              <a:cs typeface="Arial" charset="0"/>
            </a:rPr>
            <a:t>Drinking is part of socialising time</a:t>
          </a:r>
          <a:endParaRPr lang="en-GB" altLang="en-US" dirty="0">
            <a:latin typeface="Arial" charset="0"/>
            <a:cs typeface="Arial" charset="0"/>
          </a:endParaRPr>
        </a:p>
      </dgm:t>
    </dgm:pt>
    <dgm:pt modelId="{6073920E-0B03-4AFF-ADCC-0BD1E5624055}" type="parTrans" cxnId="{AC7D4CAF-6D23-4B8F-8406-0D740E64FF25}">
      <dgm:prSet/>
      <dgm:spPr/>
      <dgm:t>
        <a:bodyPr/>
        <a:lstStyle/>
        <a:p>
          <a:endParaRPr lang="en-GB"/>
        </a:p>
      </dgm:t>
    </dgm:pt>
    <dgm:pt modelId="{6C65201F-6432-48C3-9F9E-6BED5D4FD928}" type="sibTrans" cxnId="{AC7D4CAF-6D23-4B8F-8406-0D740E64FF25}">
      <dgm:prSet/>
      <dgm:spPr/>
      <dgm:t>
        <a:bodyPr/>
        <a:lstStyle/>
        <a:p>
          <a:endParaRPr lang="en-GB"/>
        </a:p>
      </dgm:t>
    </dgm:pt>
    <dgm:pt modelId="{4EA5F448-80FC-4909-834F-D84B3F2660BB}">
      <dgm:prSet/>
      <dgm:spPr/>
      <dgm:t>
        <a:bodyPr/>
        <a:lstStyle/>
        <a:p>
          <a:r>
            <a:rPr lang="en-GB" altLang="en-US" dirty="0">
              <a:latin typeface="Arial" charset="0"/>
              <a:cs typeface="Arial" charset="0"/>
            </a:rPr>
            <a:t>Identify residents at risk of dehydration or those that require assistance and monitor and record their fluid intake</a:t>
          </a:r>
        </a:p>
      </dgm:t>
    </dgm:pt>
    <dgm:pt modelId="{2E6F7DDE-3A7B-4C6B-828D-B945AA5B18DF}" type="parTrans" cxnId="{F9277FB8-FBA2-4FD6-9D78-C7B52F927373}">
      <dgm:prSet/>
      <dgm:spPr/>
      <dgm:t>
        <a:bodyPr/>
        <a:lstStyle/>
        <a:p>
          <a:endParaRPr lang="en-GB"/>
        </a:p>
      </dgm:t>
    </dgm:pt>
    <dgm:pt modelId="{D74E74B7-B998-4B94-801E-41A77EB45B0D}" type="sibTrans" cxnId="{F9277FB8-FBA2-4FD6-9D78-C7B52F927373}">
      <dgm:prSet/>
      <dgm:spPr/>
      <dgm:t>
        <a:bodyPr/>
        <a:lstStyle/>
        <a:p>
          <a:endParaRPr lang="en-GB"/>
        </a:p>
      </dgm:t>
    </dgm:pt>
    <dgm:pt modelId="{ADB19B65-4B0E-4517-BC25-4372051CD2E2}" type="pres">
      <dgm:prSet presAssocID="{658922E8-3CD5-4BA6-B289-17EB4437A1DC}" presName="linear" presStyleCnt="0">
        <dgm:presLayoutVars>
          <dgm:dir/>
          <dgm:animLvl val="lvl"/>
          <dgm:resizeHandles val="exact"/>
        </dgm:presLayoutVars>
      </dgm:prSet>
      <dgm:spPr/>
    </dgm:pt>
    <dgm:pt modelId="{FEE339A6-E491-4616-8003-F16AB18AF7BA}" type="pres">
      <dgm:prSet presAssocID="{F869F1AD-8F57-4D09-BDA8-F09865095D8F}" presName="parentLin" presStyleCnt="0"/>
      <dgm:spPr/>
    </dgm:pt>
    <dgm:pt modelId="{0A5ADC46-16EB-4F4B-9042-492A39C341E3}" type="pres">
      <dgm:prSet presAssocID="{F869F1AD-8F57-4D09-BDA8-F09865095D8F}" presName="parentLeftMargin" presStyleLbl="node1" presStyleIdx="0" presStyleCnt="2"/>
      <dgm:spPr/>
    </dgm:pt>
    <dgm:pt modelId="{B1397EC4-D172-4774-B426-DFA418E137FC}" type="pres">
      <dgm:prSet presAssocID="{F869F1AD-8F57-4D09-BDA8-F09865095D8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60CDD99-D424-4E69-8070-201C0C4FDDFC}" type="pres">
      <dgm:prSet presAssocID="{F869F1AD-8F57-4D09-BDA8-F09865095D8F}" presName="negativeSpace" presStyleCnt="0"/>
      <dgm:spPr/>
    </dgm:pt>
    <dgm:pt modelId="{65EAD45E-40B8-4FE7-BCA1-C4D3FEF300A3}" type="pres">
      <dgm:prSet presAssocID="{F869F1AD-8F57-4D09-BDA8-F09865095D8F}" presName="childText" presStyleLbl="conFgAcc1" presStyleIdx="0" presStyleCnt="2">
        <dgm:presLayoutVars>
          <dgm:bulletEnabled val="1"/>
        </dgm:presLayoutVars>
      </dgm:prSet>
      <dgm:spPr/>
    </dgm:pt>
    <dgm:pt modelId="{BE21CAB2-B089-4D10-96D5-9D995C726683}" type="pres">
      <dgm:prSet presAssocID="{68F1EDDA-2E01-4001-985A-309ED82A9D59}" presName="spaceBetweenRectangles" presStyleCnt="0"/>
      <dgm:spPr/>
    </dgm:pt>
    <dgm:pt modelId="{B7BF0E32-3082-43E8-A10A-9D2355EC9875}" type="pres">
      <dgm:prSet presAssocID="{A6DA5EB0-E794-4C7C-9FCE-CBF74EBE3BBF}" presName="parentLin" presStyleCnt="0"/>
      <dgm:spPr/>
    </dgm:pt>
    <dgm:pt modelId="{9323760C-916D-4072-AC9E-37D46987A66F}" type="pres">
      <dgm:prSet presAssocID="{A6DA5EB0-E794-4C7C-9FCE-CBF74EBE3BBF}" presName="parentLeftMargin" presStyleLbl="node1" presStyleIdx="0" presStyleCnt="2"/>
      <dgm:spPr/>
    </dgm:pt>
    <dgm:pt modelId="{FE6AAAC5-1D65-46A7-BB46-932ECDC49E9E}" type="pres">
      <dgm:prSet presAssocID="{A6DA5EB0-E794-4C7C-9FCE-CBF74EBE3BB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A082CD5-E2FD-4F4E-89F8-4848C7A47BC6}" type="pres">
      <dgm:prSet presAssocID="{A6DA5EB0-E794-4C7C-9FCE-CBF74EBE3BBF}" presName="negativeSpace" presStyleCnt="0"/>
      <dgm:spPr/>
    </dgm:pt>
    <dgm:pt modelId="{0D4C4EB9-12EB-461F-9DF3-6BC4616958BD}" type="pres">
      <dgm:prSet presAssocID="{A6DA5EB0-E794-4C7C-9FCE-CBF74EBE3BB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2D3C82B-1003-43FC-95CE-3F7147F6FF6A}" type="presOf" srcId="{54BB4B78-2F6F-4015-9520-7FF26D4B91C7}" destId="{0D4C4EB9-12EB-461F-9DF3-6BC4616958BD}" srcOrd="0" destOrd="0" presId="urn:microsoft.com/office/officeart/2005/8/layout/list1"/>
    <dgm:cxn modelId="{40BB342E-A3A8-48E0-93D7-C85460CF2DF4}" type="presOf" srcId="{A6DA5EB0-E794-4C7C-9FCE-CBF74EBE3BBF}" destId="{9323760C-916D-4072-AC9E-37D46987A66F}" srcOrd="0" destOrd="0" presId="urn:microsoft.com/office/officeart/2005/8/layout/list1"/>
    <dgm:cxn modelId="{3C2A852E-F513-429E-ACF5-B4D15B774C7D}" type="presOf" srcId="{1D5F4BCC-E840-4D0A-9259-396AC8A0D105}" destId="{0D4C4EB9-12EB-461F-9DF3-6BC4616958BD}" srcOrd="0" destOrd="3" presId="urn:microsoft.com/office/officeart/2005/8/layout/list1"/>
    <dgm:cxn modelId="{E9F88630-E742-48BF-93D8-DF763585465A}" srcId="{0739D61A-91CA-4000-A5DC-DCF2A5C5F080}" destId="{36AB70D1-E625-4376-A03A-364A0CBBA4F0}" srcOrd="0" destOrd="0" parTransId="{A50330DF-49E4-41A6-829B-8E66CF70EFC0}" sibTransId="{1CFE8BD1-4F43-4294-AF33-DAE71EFE1D14}"/>
    <dgm:cxn modelId="{70268437-2F64-43AF-8F95-6BA9720C4A0F}" srcId="{658922E8-3CD5-4BA6-B289-17EB4437A1DC}" destId="{A6DA5EB0-E794-4C7C-9FCE-CBF74EBE3BBF}" srcOrd="1" destOrd="0" parTransId="{BC1294F2-93B7-4FFC-AF40-7BA93FE90704}" sibTransId="{651CEEBA-9E3E-491B-9230-378F244DD0BD}"/>
    <dgm:cxn modelId="{30896B5B-1423-4776-ACBD-643051BBD1E9}" srcId="{F869F1AD-8F57-4D09-BDA8-F09865095D8F}" destId="{E1195BFB-21B5-4CEF-9657-B617C210060A}" srcOrd="2" destOrd="0" parTransId="{97110764-91AC-4CDD-9BC4-03A50FABF8BF}" sibTransId="{5ED01879-B8A1-4859-9EF3-6456D170670C}"/>
    <dgm:cxn modelId="{35FA524F-A19C-43FA-8CAC-CC242FA59A29}" type="presOf" srcId="{6818899D-468F-4B05-B741-072D59B596A1}" destId="{65EAD45E-40B8-4FE7-BCA1-C4D3FEF300A3}" srcOrd="0" destOrd="1" presId="urn:microsoft.com/office/officeart/2005/8/layout/list1"/>
    <dgm:cxn modelId="{5421E46F-A361-45D9-B596-D5A0D5F9C438}" srcId="{F869F1AD-8F57-4D09-BDA8-F09865095D8F}" destId="{C6D083E6-BEFF-4B99-9DD2-C8F703843211}" srcOrd="0" destOrd="0" parTransId="{BABCE28A-9BC8-4EBA-A86D-C8E1CB8AFC53}" sibTransId="{5D3CEB29-A67A-4DB0-9CCA-4D681099664C}"/>
    <dgm:cxn modelId="{4FBCF056-2B4D-4B50-B5F8-A5ED059E4C60}" type="presOf" srcId="{4EA5F448-80FC-4909-834F-D84B3F2660BB}" destId="{0D4C4EB9-12EB-461F-9DF3-6BC4616958BD}" srcOrd="0" destOrd="5" presId="urn:microsoft.com/office/officeart/2005/8/layout/list1"/>
    <dgm:cxn modelId="{01F7FD85-18AD-4639-9FF0-397D2BB789A7}" type="presOf" srcId="{A6DA5EB0-E794-4C7C-9FCE-CBF74EBE3BBF}" destId="{FE6AAAC5-1D65-46A7-BB46-932ECDC49E9E}" srcOrd="1" destOrd="0" presId="urn:microsoft.com/office/officeart/2005/8/layout/list1"/>
    <dgm:cxn modelId="{1899FF97-F9E1-41C2-9DE8-AEC0AEAA1043}" srcId="{A6DA5EB0-E794-4C7C-9FCE-CBF74EBE3BBF}" destId="{1D5F4BCC-E840-4D0A-9259-396AC8A0D105}" srcOrd="2" destOrd="0" parTransId="{886B8817-119D-490E-B797-CD2EBA98C61D}" sibTransId="{F959A781-4BF2-4F45-9FB1-04F19571B505}"/>
    <dgm:cxn modelId="{CCD6A5A5-6D0B-43DB-B9D2-FB2280A1E84E}" srcId="{A6DA5EB0-E794-4C7C-9FCE-CBF74EBE3BBF}" destId="{0739D61A-91CA-4000-A5DC-DCF2A5C5F080}" srcOrd="1" destOrd="0" parTransId="{5D0E1F07-42C6-49D3-B559-B67397C876E3}" sibTransId="{C229D4F9-103C-45E4-BE68-C7E3156AB6A0}"/>
    <dgm:cxn modelId="{AC7D4CAF-6D23-4B8F-8406-0D740E64FF25}" srcId="{A6DA5EB0-E794-4C7C-9FCE-CBF74EBE3BBF}" destId="{8DD063C2-74D9-48FE-AF67-481C5C5B2C26}" srcOrd="3" destOrd="0" parTransId="{6073920E-0B03-4AFF-ADCC-0BD1E5624055}" sibTransId="{6C65201F-6432-48C3-9F9E-6BED5D4FD928}"/>
    <dgm:cxn modelId="{5FAC66B4-DFD0-46C3-A936-52D8959DDE14}" type="presOf" srcId="{8DD063C2-74D9-48FE-AF67-481C5C5B2C26}" destId="{0D4C4EB9-12EB-461F-9DF3-6BC4616958BD}" srcOrd="0" destOrd="4" presId="urn:microsoft.com/office/officeart/2005/8/layout/list1"/>
    <dgm:cxn modelId="{689B3FB5-0560-48EF-802E-FC78111CE377}" type="presOf" srcId="{658922E8-3CD5-4BA6-B289-17EB4437A1DC}" destId="{ADB19B65-4B0E-4517-BC25-4372051CD2E2}" srcOrd="0" destOrd="0" presId="urn:microsoft.com/office/officeart/2005/8/layout/list1"/>
    <dgm:cxn modelId="{B18F0EB7-C9CD-426E-9448-704E3CB75F0C}" srcId="{A6DA5EB0-E794-4C7C-9FCE-CBF74EBE3BBF}" destId="{54BB4B78-2F6F-4015-9520-7FF26D4B91C7}" srcOrd="0" destOrd="0" parTransId="{E63A8452-C0EE-420D-AED1-281CB136E465}" sibTransId="{EA735940-82F1-46C1-B9EE-5288D3082F3B}"/>
    <dgm:cxn modelId="{F9277FB8-FBA2-4FD6-9D78-C7B52F927373}" srcId="{A6DA5EB0-E794-4C7C-9FCE-CBF74EBE3BBF}" destId="{4EA5F448-80FC-4909-834F-D84B3F2660BB}" srcOrd="4" destOrd="0" parTransId="{2E6F7DDE-3A7B-4C6B-828D-B945AA5B18DF}" sibTransId="{D74E74B7-B998-4B94-801E-41A77EB45B0D}"/>
    <dgm:cxn modelId="{99E06BBE-0E26-47FD-922D-BC37BC988F43}" type="presOf" srcId="{36AB70D1-E625-4376-A03A-364A0CBBA4F0}" destId="{0D4C4EB9-12EB-461F-9DF3-6BC4616958BD}" srcOrd="0" destOrd="2" presId="urn:microsoft.com/office/officeart/2005/8/layout/list1"/>
    <dgm:cxn modelId="{E3E96DC2-6CB4-42D2-9F05-83078D809037}" type="presOf" srcId="{F869F1AD-8F57-4D09-BDA8-F09865095D8F}" destId="{0A5ADC46-16EB-4F4B-9042-492A39C341E3}" srcOrd="0" destOrd="0" presId="urn:microsoft.com/office/officeart/2005/8/layout/list1"/>
    <dgm:cxn modelId="{00C9AACC-DA26-48D1-9976-ED8EF0A0A3A4}" srcId="{658922E8-3CD5-4BA6-B289-17EB4437A1DC}" destId="{F869F1AD-8F57-4D09-BDA8-F09865095D8F}" srcOrd="0" destOrd="0" parTransId="{77C134B8-3408-498F-B1B2-FD72FB48305E}" sibTransId="{68F1EDDA-2E01-4001-985A-309ED82A9D59}"/>
    <dgm:cxn modelId="{FCD203CD-5E3D-481C-8E22-BD2F3C8ED6C8}" type="presOf" srcId="{F869F1AD-8F57-4D09-BDA8-F09865095D8F}" destId="{B1397EC4-D172-4774-B426-DFA418E137FC}" srcOrd="1" destOrd="0" presId="urn:microsoft.com/office/officeart/2005/8/layout/list1"/>
    <dgm:cxn modelId="{75184BE1-BD5B-4F60-8291-C827C3552088}" type="presOf" srcId="{0739D61A-91CA-4000-A5DC-DCF2A5C5F080}" destId="{0D4C4EB9-12EB-461F-9DF3-6BC4616958BD}" srcOrd="0" destOrd="1" presId="urn:microsoft.com/office/officeart/2005/8/layout/list1"/>
    <dgm:cxn modelId="{B017D5EB-15DA-42CE-A029-78B1D37B7548}" srcId="{F869F1AD-8F57-4D09-BDA8-F09865095D8F}" destId="{6818899D-468F-4B05-B741-072D59B596A1}" srcOrd="1" destOrd="0" parTransId="{8D752BA9-444A-44F9-99E7-17C3173B1420}" sibTransId="{9BD2F24D-2E6C-4F16-8A59-A218A103AFC9}"/>
    <dgm:cxn modelId="{56A959EE-D090-4DA1-95B9-785915BB19D9}" type="presOf" srcId="{E1195BFB-21B5-4CEF-9657-B617C210060A}" destId="{65EAD45E-40B8-4FE7-BCA1-C4D3FEF300A3}" srcOrd="0" destOrd="2" presId="urn:microsoft.com/office/officeart/2005/8/layout/list1"/>
    <dgm:cxn modelId="{725F96F9-14DF-4E80-A4A8-BAE7F6B0CD05}" type="presOf" srcId="{C6D083E6-BEFF-4B99-9DD2-C8F703843211}" destId="{65EAD45E-40B8-4FE7-BCA1-C4D3FEF300A3}" srcOrd="0" destOrd="0" presId="urn:microsoft.com/office/officeart/2005/8/layout/list1"/>
    <dgm:cxn modelId="{C8C30B3C-AB6E-4704-97E9-C3E907F7E5C5}" type="presParOf" srcId="{ADB19B65-4B0E-4517-BC25-4372051CD2E2}" destId="{FEE339A6-E491-4616-8003-F16AB18AF7BA}" srcOrd="0" destOrd="0" presId="urn:microsoft.com/office/officeart/2005/8/layout/list1"/>
    <dgm:cxn modelId="{E9FCEE34-725D-46D4-8AC3-49757DD7DD9D}" type="presParOf" srcId="{FEE339A6-E491-4616-8003-F16AB18AF7BA}" destId="{0A5ADC46-16EB-4F4B-9042-492A39C341E3}" srcOrd="0" destOrd="0" presId="urn:microsoft.com/office/officeart/2005/8/layout/list1"/>
    <dgm:cxn modelId="{D8DA9440-BD9B-4E78-8AC4-78CDEB2CF55D}" type="presParOf" srcId="{FEE339A6-E491-4616-8003-F16AB18AF7BA}" destId="{B1397EC4-D172-4774-B426-DFA418E137FC}" srcOrd="1" destOrd="0" presId="urn:microsoft.com/office/officeart/2005/8/layout/list1"/>
    <dgm:cxn modelId="{C1E752ED-114E-48A1-BF90-34327C5A7298}" type="presParOf" srcId="{ADB19B65-4B0E-4517-BC25-4372051CD2E2}" destId="{D60CDD99-D424-4E69-8070-201C0C4FDDFC}" srcOrd="1" destOrd="0" presId="urn:microsoft.com/office/officeart/2005/8/layout/list1"/>
    <dgm:cxn modelId="{05A34B31-892B-459E-B35B-121DD3E8F1DA}" type="presParOf" srcId="{ADB19B65-4B0E-4517-BC25-4372051CD2E2}" destId="{65EAD45E-40B8-4FE7-BCA1-C4D3FEF300A3}" srcOrd="2" destOrd="0" presId="urn:microsoft.com/office/officeart/2005/8/layout/list1"/>
    <dgm:cxn modelId="{C1856056-1E45-44B1-A839-2EA11391900C}" type="presParOf" srcId="{ADB19B65-4B0E-4517-BC25-4372051CD2E2}" destId="{BE21CAB2-B089-4D10-96D5-9D995C726683}" srcOrd="3" destOrd="0" presId="urn:microsoft.com/office/officeart/2005/8/layout/list1"/>
    <dgm:cxn modelId="{CF01DF63-5F75-4C19-AAD1-C4226B9B0413}" type="presParOf" srcId="{ADB19B65-4B0E-4517-BC25-4372051CD2E2}" destId="{B7BF0E32-3082-43E8-A10A-9D2355EC9875}" srcOrd="4" destOrd="0" presId="urn:microsoft.com/office/officeart/2005/8/layout/list1"/>
    <dgm:cxn modelId="{F4448DE1-E804-4DCE-8CE1-A4835063DC1C}" type="presParOf" srcId="{B7BF0E32-3082-43E8-A10A-9D2355EC9875}" destId="{9323760C-916D-4072-AC9E-37D46987A66F}" srcOrd="0" destOrd="0" presId="urn:microsoft.com/office/officeart/2005/8/layout/list1"/>
    <dgm:cxn modelId="{B48DFD69-8889-4850-AF10-BB1072FB537F}" type="presParOf" srcId="{B7BF0E32-3082-43E8-A10A-9D2355EC9875}" destId="{FE6AAAC5-1D65-46A7-BB46-932ECDC49E9E}" srcOrd="1" destOrd="0" presId="urn:microsoft.com/office/officeart/2005/8/layout/list1"/>
    <dgm:cxn modelId="{59B8B179-A984-4475-BBC5-B97358891E75}" type="presParOf" srcId="{ADB19B65-4B0E-4517-BC25-4372051CD2E2}" destId="{CA082CD5-E2FD-4F4E-89F8-4848C7A47BC6}" srcOrd="5" destOrd="0" presId="urn:microsoft.com/office/officeart/2005/8/layout/list1"/>
    <dgm:cxn modelId="{16337072-CFCC-47B9-B444-CE1598469FBF}" type="presParOf" srcId="{ADB19B65-4B0E-4517-BC25-4372051CD2E2}" destId="{0D4C4EB9-12EB-461F-9DF3-6BC4616958B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8E9CC-303F-4681-9B7B-B439B67DF2A7}">
      <dsp:nvSpPr>
        <dsp:cNvPr id="0" name=""/>
        <dsp:cNvSpPr/>
      </dsp:nvSpPr>
      <dsp:spPr>
        <a:xfrm>
          <a:off x="117536" y="131820"/>
          <a:ext cx="6431760" cy="118017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700" kern="1200" dirty="0">
              <a:latin typeface="Arial" charset="0"/>
              <a:cs typeface="Arial" charset="0"/>
            </a:rPr>
            <a:t>The importance of repeating MUST screening, ongoing use food record charts where appropriate, identifying barriers to a care plan and reviewing nutritional care plan and compliance</a:t>
          </a:r>
        </a:p>
      </dsp:txBody>
      <dsp:txXfrm>
        <a:off x="175147" y="189431"/>
        <a:ext cx="6316538" cy="1064949"/>
      </dsp:txXfrm>
    </dsp:sp>
    <dsp:sp modelId="{2779737C-B69A-4DF5-A8D5-F2E610490883}">
      <dsp:nvSpPr>
        <dsp:cNvPr id="0" name=""/>
        <dsp:cNvSpPr/>
      </dsp:nvSpPr>
      <dsp:spPr>
        <a:xfrm>
          <a:off x="103202" y="1352463"/>
          <a:ext cx="6431760" cy="1180171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Arial" panose="020B0604020202020204" pitchFamily="34" charset="0"/>
              <a:cs typeface="Arial" panose="020B0604020202020204" pitchFamily="34" charset="0"/>
            </a:rPr>
            <a:t>Food and fluid charts should contain all food and drink offered, what was eaten or declined, if the meal was fortified and how, if family supported with meal-time and include details of prescribed supplements consumed </a:t>
          </a:r>
          <a:endParaRPr lang="en-GB" altLang="en-US" sz="1700" kern="1200" dirty="0">
            <a:latin typeface="Arial" charset="0"/>
            <a:cs typeface="Arial" charset="0"/>
          </a:endParaRPr>
        </a:p>
      </dsp:txBody>
      <dsp:txXfrm>
        <a:off x="160813" y="1410074"/>
        <a:ext cx="6316538" cy="1064949"/>
      </dsp:txXfrm>
    </dsp:sp>
    <dsp:sp modelId="{2355592A-489B-4862-A5D5-9C8E5D4787D7}">
      <dsp:nvSpPr>
        <dsp:cNvPr id="0" name=""/>
        <dsp:cNvSpPr/>
      </dsp:nvSpPr>
      <dsp:spPr>
        <a:xfrm>
          <a:off x="135270" y="2533306"/>
          <a:ext cx="6396292" cy="1182619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Arial" panose="020B0604020202020204" pitchFamily="34" charset="0"/>
              <a:cs typeface="Arial" panose="020B0604020202020204" pitchFamily="34" charset="0"/>
            </a:rPr>
            <a:t>Food and fluid charts can tell us about someone’s food preferences, what creates the best environment to promote eating and drinking, and if there are times of day/night eating and drinking improves.</a:t>
          </a:r>
          <a:endParaRPr lang="en-GB" sz="1700" kern="1200" dirty="0"/>
        </a:p>
      </dsp:txBody>
      <dsp:txXfrm>
        <a:off x="193001" y="2591037"/>
        <a:ext cx="6280830" cy="1067157"/>
      </dsp:txXfrm>
    </dsp:sp>
    <dsp:sp modelId="{347163B4-2A80-4499-86A0-434CF53B7C15}">
      <dsp:nvSpPr>
        <dsp:cNvPr id="0" name=""/>
        <dsp:cNvSpPr/>
      </dsp:nvSpPr>
      <dsp:spPr>
        <a:xfrm>
          <a:off x="122003" y="3766027"/>
          <a:ext cx="6422826" cy="1182619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Arial" panose="020B0604020202020204" pitchFamily="34" charset="0"/>
              <a:cs typeface="Arial" panose="020B0604020202020204" pitchFamily="34" charset="0"/>
            </a:rPr>
            <a:t>Referring to a GP if a resident has a MUST score of 2 and above or food first has been implemented and weight loss has continued.</a:t>
          </a:r>
        </a:p>
      </dsp:txBody>
      <dsp:txXfrm>
        <a:off x="179734" y="3823758"/>
        <a:ext cx="6307364" cy="10671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9F796-AE24-4A4F-A469-414ADC46CC3E}">
      <dsp:nvSpPr>
        <dsp:cNvPr id="0" name=""/>
        <dsp:cNvSpPr/>
      </dsp:nvSpPr>
      <dsp:spPr>
        <a:xfrm>
          <a:off x="86760" y="849"/>
          <a:ext cx="3100708" cy="18604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/>
            <a:t> </a:t>
          </a:r>
          <a:r>
            <a:rPr lang="en-GB" sz="3000" kern="1200" dirty="0">
              <a:latin typeface="Arial" panose="020B0604020202020204" pitchFamily="34" charset="0"/>
              <a:cs typeface="Arial" panose="020B0604020202020204" pitchFamily="34" charset="0"/>
            </a:rPr>
            <a:t>Constipation</a:t>
          </a:r>
          <a:endParaRPr lang="en-US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760" y="849"/>
        <a:ext cx="3100708" cy="1860425"/>
      </dsp:txXfrm>
    </dsp:sp>
    <dsp:sp modelId="{6FD1BC45-9C71-46E1-93A8-6F188A596642}">
      <dsp:nvSpPr>
        <dsp:cNvPr id="0" name=""/>
        <dsp:cNvSpPr/>
      </dsp:nvSpPr>
      <dsp:spPr>
        <a:xfrm>
          <a:off x="3497540" y="29426"/>
          <a:ext cx="3100708" cy="186042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/>
            <a:t> </a:t>
          </a:r>
          <a:r>
            <a:rPr lang="en-GB" sz="3000" kern="1200" dirty="0">
              <a:latin typeface="Arial" panose="020B0604020202020204" pitchFamily="34" charset="0"/>
              <a:cs typeface="Arial" panose="020B0604020202020204" pitchFamily="34" charset="0"/>
            </a:rPr>
            <a:t>Urine infections</a:t>
          </a:r>
          <a:endParaRPr lang="en-US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97540" y="29426"/>
        <a:ext cx="3100708" cy="1860425"/>
      </dsp:txXfrm>
    </dsp:sp>
    <dsp:sp modelId="{6B1AC267-78F5-4215-A3BD-411AEE3EB179}">
      <dsp:nvSpPr>
        <dsp:cNvPr id="0" name=""/>
        <dsp:cNvSpPr/>
      </dsp:nvSpPr>
      <dsp:spPr>
        <a:xfrm>
          <a:off x="6908319" y="849"/>
          <a:ext cx="3100708" cy="186042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>
              <a:latin typeface="Arial" panose="020B0604020202020204" pitchFamily="34" charset="0"/>
              <a:cs typeface="Arial" panose="020B0604020202020204" pitchFamily="34" charset="0"/>
            </a:rPr>
            <a:t>Low blood pressure</a:t>
          </a:r>
          <a:endParaRPr lang="en-US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08319" y="849"/>
        <a:ext cx="3100708" cy="1860425"/>
      </dsp:txXfrm>
    </dsp:sp>
    <dsp:sp modelId="{800236FC-1686-4B45-A9A4-466E0A61F8BD}">
      <dsp:nvSpPr>
        <dsp:cNvPr id="0" name=""/>
        <dsp:cNvSpPr/>
      </dsp:nvSpPr>
      <dsp:spPr>
        <a:xfrm>
          <a:off x="86760" y="2171345"/>
          <a:ext cx="3100708" cy="18604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>
              <a:latin typeface="Arial" panose="020B0604020202020204" pitchFamily="34" charset="0"/>
              <a:cs typeface="Arial" panose="020B0604020202020204" pitchFamily="34" charset="0"/>
            </a:rPr>
            <a:t>Mental function</a:t>
          </a:r>
          <a:endParaRPr lang="en-US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760" y="2171345"/>
        <a:ext cx="3100708" cy="1860425"/>
      </dsp:txXfrm>
    </dsp:sp>
    <dsp:sp modelId="{4BE0EB65-F713-42C5-9152-E3B638210FF1}">
      <dsp:nvSpPr>
        <dsp:cNvPr id="0" name=""/>
        <dsp:cNvSpPr/>
      </dsp:nvSpPr>
      <dsp:spPr>
        <a:xfrm>
          <a:off x="3497540" y="2171345"/>
          <a:ext cx="3100708" cy="186042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>
              <a:latin typeface="Arial" panose="020B0604020202020204" pitchFamily="34" charset="0"/>
              <a:cs typeface="Arial" panose="020B0604020202020204" pitchFamily="34" charset="0"/>
            </a:rPr>
            <a:t>Falls </a:t>
          </a:r>
          <a:endParaRPr lang="en-US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97540" y="2171345"/>
        <a:ext cx="3100708" cy="1860425"/>
      </dsp:txXfrm>
    </dsp:sp>
    <dsp:sp modelId="{54FE4F22-B373-4B24-BB94-21A397E8E5DE}">
      <dsp:nvSpPr>
        <dsp:cNvPr id="0" name=""/>
        <dsp:cNvSpPr/>
      </dsp:nvSpPr>
      <dsp:spPr>
        <a:xfrm>
          <a:off x="6908319" y="2171345"/>
          <a:ext cx="3100708" cy="18604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>
              <a:latin typeface="Arial" panose="020B0604020202020204" pitchFamily="34" charset="0"/>
              <a:cs typeface="Arial" panose="020B0604020202020204" pitchFamily="34" charset="0"/>
            </a:rPr>
            <a:t>Increased risk of hospital admissions</a:t>
          </a:r>
          <a:endParaRPr lang="en-US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08319" y="2171345"/>
        <a:ext cx="3100708" cy="18604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61FAE-916F-472D-BA14-3E29F712896B}">
      <dsp:nvSpPr>
        <dsp:cNvPr id="0" name=""/>
        <dsp:cNvSpPr/>
      </dsp:nvSpPr>
      <dsp:spPr>
        <a:xfrm>
          <a:off x="0" y="367703"/>
          <a:ext cx="6263640" cy="538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latin typeface="Arial" panose="020B0604020202020204" pitchFamily="34" charset="0"/>
              <a:cs typeface="Arial" panose="020B0604020202020204" pitchFamily="34" charset="0"/>
            </a:rPr>
            <a:t>Dark and strong-smelling urine (Key indicator) 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273" y="393976"/>
        <a:ext cx="6211094" cy="485654"/>
      </dsp:txXfrm>
    </dsp:sp>
    <dsp:sp modelId="{B49B4F3B-4515-4737-AD94-F65F12EF0CBA}">
      <dsp:nvSpPr>
        <dsp:cNvPr id="0" name=""/>
        <dsp:cNvSpPr/>
      </dsp:nvSpPr>
      <dsp:spPr>
        <a:xfrm>
          <a:off x="0" y="972143"/>
          <a:ext cx="6263640" cy="538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Urinating fewer than 4 times a day</a:t>
          </a:r>
          <a:endParaRPr lang="en-US" sz="23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273" y="998416"/>
        <a:ext cx="6211094" cy="485654"/>
      </dsp:txXfrm>
    </dsp:sp>
    <dsp:sp modelId="{345964F7-5C5C-4634-AEEB-30AF8B6BAA01}">
      <dsp:nvSpPr>
        <dsp:cNvPr id="0" name=""/>
        <dsp:cNvSpPr/>
      </dsp:nvSpPr>
      <dsp:spPr>
        <a:xfrm>
          <a:off x="0" y="1576583"/>
          <a:ext cx="6263640" cy="538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Irritable and tired</a:t>
          </a:r>
          <a:endParaRPr lang="en-US" sz="23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273" y="1602856"/>
        <a:ext cx="6211094" cy="485654"/>
      </dsp:txXfrm>
    </dsp:sp>
    <dsp:sp modelId="{8AF54562-E56F-4291-BCF6-79385F5F4AE6}">
      <dsp:nvSpPr>
        <dsp:cNvPr id="0" name=""/>
        <dsp:cNvSpPr/>
      </dsp:nvSpPr>
      <dsp:spPr>
        <a:xfrm>
          <a:off x="0" y="2181024"/>
          <a:ext cx="6263640" cy="538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latin typeface="Arial" panose="020B0604020202020204" pitchFamily="34" charset="0"/>
              <a:cs typeface="Arial" panose="020B0604020202020204" pitchFamily="34" charset="0"/>
            </a:rPr>
            <a:t>Feeling dizzy or light-headed 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273" y="2207297"/>
        <a:ext cx="6211094" cy="485654"/>
      </dsp:txXfrm>
    </dsp:sp>
    <dsp:sp modelId="{860BBFE7-8F43-4467-B870-F05FEFDDBD91}">
      <dsp:nvSpPr>
        <dsp:cNvPr id="0" name=""/>
        <dsp:cNvSpPr/>
      </dsp:nvSpPr>
      <dsp:spPr>
        <a:xfrm>
          <a:off x="0" y="2785464"/>
          <a:ext cx="6263640" cy="5382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latin typeface="Arial" panose="020B0604020202020204" pitchFamily="34" charset="0"/>
              <a:cs typeface="Arial" panose="020B0604020202020204" pitchFamily="34" charset="0"/>
            </a:rPr>
            <a:t>Headache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273" y="2811737"/>
        <a:ext cx="6211094" cy="485654"/>
      </dsp:txXfrm>
    </dsp:sp>
    <dsp:sp modelId="{6C6A9D77-D073-4B2D-827B-536B6D41C77C}">
      <dsp:nvSpPr>
        <dsp:cNvPr id="0" name=""/>
        <dsp:cNvSpPr/>
      </dsp:nvSpPr>
      <dsp:spPr>
        <a:xfrm>
          <a:off x="0" y="3389904"/>
          <a:ext cx="6263640" cy="538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latin typeface="Arial" panose="020B0604020202020204" pitchFamily="34" charset="0"/>
              <a:cs typeface="Arial" panose="020B0604020202020204" pitchFamily="34" charset="0"/>
            </a:rPr>
            <a:t>Confusion or mood change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273" y="3416177"/>
        <a:ext cx="6211094" cy="485654"/>
      </dsp:txXfrm>
    </dsp:sp>
    <dsp:sp modelId="{8B330136-15C2-40A1-8D1D-83C33F0208F9}">
      <dsp:nvSpPr>
        <dsp:cNvPr id="0" name=""/>
        <dsp:cNvSpPr/>
      </dsp:nvSpPr>
      <dsp:spPr>
        <a:xfrm>
          <a:off x="0" y="3994344"/>
          <a:ext cx="6263640" cy="538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latin typeface="Arial" panose="020B0604020202020204" pitchFamily="34" charset="0"/>
              <a:cs typeface="Arial" panose="020B0604020202020204" pitchFamily="34" charset="0"/>
            </a:rPr>
            <a:t>Dry mouth, lips and eyes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273" y="4020617"/>
        <a:ext cx="6211094" cy="485654"/>
      </dsp:txXfrm>
    </dsp:sp>
    <dsp:sp modelId="{092751B2-E0DC-459D-822D-7044E2A537F8}">
      <dsp:nvSpPr>
        <dsp:cNvPr id="0" name=""/>
        <dsp:cNvSpPr/>
      </dsp:nvSpPr>
      <dsp:spPr>
        <a:xfrm>
          <a:off x="0" y="4598784"/>
          <a:ext cx="6263640" cy="538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Feeling thirsty</a:t>
          </a:r>
          <a:endParaRPr lang="en-US" sz="23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273" y="4625057"/>
        <a:ext cx="6211094" cy="4856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C304C-4506-44D8-AFBB-9A50DAA6BD54}">
      <dsp:nvSpPr>
        <dsp:cNvPr id="0" name=""/>
        <dsp:cNvSpPr/>
      </dsp:nvSpPr>
      <dsp:spPr>
        <a:xfrm>
          <a:off x="0" y="73792"/>
          <a:ext cx="4780416" cy="16453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According to the national Eatwell guide, general fluid intake should be around 6-8 cups or glasses per day 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318" y="154110"/>
        <a:ext cx="4619780" cy="1484676"/>
      </dsp:txXfrm>
    </dsp:sp>
    <dsp:sp modelId="{6CA6A379-605A-4973-80A7-C6E163582E8C}">
      <dsp:nvSpPr>
        <dsp:cNvPr id="0" name=""/>
        <dsp:cNvSpPr/>
      </dsp:nvSpPr>
      <dsp:spPr>
        <a:xfrm>
          <a:off x="0" y="1776705"/>
          <a:ext cx="4780416" cy="1645312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Some foods have higher fluid content for example fruits such as melon, yoghurts, soup, milk added to cereal and can help contribute towards fluid intake 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318" y="1857023"/>
        <a:ext cx="4619780" cy="1484676"/>
      </dsp:txXfrm>
    </dsp:sp>
    <dsp:sp modelId="{91182E01-2AB9-4174-BE4B-583A8BA96CF6}">
      <dsp:nvSpPr>
        <dsp:cNvPr id="0" name=""/>
        <dsp:cNvSpPr/>
      </dsp:nvSpPr>
      <dsp:spPr>
        <a:xfrm>
          <a:off x="0" y="3479617"/>
          <a:ext cx="4780416" cy="1645312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i="1" kern="1200" dirty="0">
              <a:latin typeface="Arial" panose="020B0604020202020204" pitchFamily="34" charset="0"/>
              <a:cs typeface="Arial" panose="020B0604020202020204" pitchFamily="34" charset="0"/>
            </a:rPr>
            <a:t>Please </a:t>
          </a:r>
          <a:r>
            <a:rPr lang="en-GB" sz="2000" i="1" kern="1200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click here </a:t>
          </a:r>
          <a:r>
            <a:rPr lang="en-GB" sz="2000" i="1" kern="1200" dirty="0">
              <a:latin typeface="Arial" panose="020B0604020202020204" pitchFamily="34" charset="0"/>
              <a:cs typeface="Arial" panose="020B0604020202020204" pitchFamily="34" charset="0"/>
            </a:rPr>
            <a:t>for more information on the ideal colour for urine</a:t>
          </a:r>
          <a:endParaRPr lang="en-US" sz="20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318" y="3559935"/>
        <a:ext cx="4619780" cy="14846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AD45E-40B8-4FE7-BCA1-C4D3FEF300A3}">
      <dsp:nvSpPr>
        <dsp:cNvPr id="0" name=""/>
        <dsp:cNvSpPr/>
      </dsp:nvSpPr>
      <dsp:spPr>
        <a:xfrm>
          <a:off x="0" y="406486"/>
          <a:ext cx="10515600" cy="1819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37388" rIns="81612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80% of water comes from drinks, 20% is in food</a:t>
          </a: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Drinks can include any fluids excluding alcohol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Sauces, soup, gravy, milky puddings, custard, yoghurts, fruits and vegetables</a:t>
          </a:r>
        </a:p>
      </dsp:txBody>
      <dsp:txXfrm>
        <a:off x="0" y="406486"/>
        <a:ext cx="10515600" cy="1819125"/>
      </dsp:txXfrm>
    </dsp:sp>
    <dsp:sp modelId="{B1397EC4-D172-4774-B426-DFA418E137FC}">
      <dsp:nvSpPr>
        <dsp:cNvPr id="0" name=""/>
        <dsp:cNvSpPr/>
      </dsp:nvSpPr>
      <dsp:spPr>
        <a:xfrm>
          <a:off x="525780" y="96526"/>
          <a:ext cx="7360920" cy="6199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>
              <a:latin typeface="Arial" panose="020B0604020202020204" pitchFamily="34" charset="0"/>
              <a:cs typeface="Arial" panose="020B0604020202020204" pitchFamily="34" charset="0"/>
            </a:rPr>
            <a:t>Sources of fluids</a:t>
          </a:r>
        </a:p>
      </dsp:txBody>
      <dsp:txXfrm>
        <a:off x="556042" y="126788"/>
        <a:ext cx="7300396" cy="559396"/>
      </dsp:txXfrm>
    </dsp:sp>
    <dsp:sp modelId="{0D4C4EB9-12EB-461F-9DF3-6BC4616958BD}">
      <dsp:nvSpPr>
        <dsp:cNvPr id="0" name=""/>
        <dsp:cNvSpPr/>
      </dsp:nvSpPr>
      <dsp:spPr>
        <a:xfrm>
          <a:off x="0" y="2648971"/>
          <a:ext cx="10515600" cy="2778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37388" rIns="81612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2100" kern="1200" dirty="0">
              <a:latin typeface="Arial" charset="0"/>
              <a:cs typeface="Arial" charset="0"/>
            </a:rPr>
            <a:t>Give extra fluid with medication</a:t>
          </a: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2100" kern="1200" dirty="0">
              <a:latin typeface="Arial" charset="0"/>
              <a:cs typeface="Arial" charset="0"/>
            </a:rPr>
            <a:t>Find out when and how they like to drink 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2100" kern="1200" dirty="0">
              <a:latin typeface="Arial" charset="0"/>
              <a:cs typeface="Arial" charset="0"/>
            </a:rPr>
            <a:t>right temperature, variety, brand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2100" kern="1200">
              <a:latin typeface="Arial" charset="0"/>
              <a:cs typeface="Arial" charset="0"/>
            </a:rPr>
            <a:t>Encourage, support, accessibility to drinks</a:t>
          </a:r>
          <a:endParaRPr lang="en-GB" altLang="en-US" sz="2100" kern="1200" dirty="0">
            <a:latin typeface="Arial" charset="0"/>
            <a:cs typeface="Arial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2100" kern="1200">
              <a:latin typeface="Arial" charset="0"/>
              <a:cs typeface="Arial" charset="0"/>
            </a:rPr>
            <a:t>Drinking is part of socialising time</a:t>
          </a:r>
          <a:endParaRPr lang="en-GB" altLang="en-US" sz="2100" kern="1200" dirty="0">
            <a:latin typeface="Arial" charset="0"/>
            <a:cs typeface="Arial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2100" kern="1200" dirty="0">
              <a:latin typeface="Arial" charset="0"/>
              <a:cs typeface="Arial" charset="0"/>
            </a:rPr>
            <a:t>Identify residents at risk of dehydration or those that require assistance and monitor and record their fluid intake</a:t>
          </a:r>
        </a:p>
      </dsp:txBody>
      <dsp:txXfrm>
        <a:off x="0" y="2648971"/>
        <a:ext cx="10515600" cy="2778300"/>
      </dsp:txXfrm>
    </dsp:sp>
    <dsp:sp modelId="{FE6AAAC5-1D65-46A7-BB46-932ECDC49E9E}">
      <dsp:nvSpPr>
        <dsp:cNvPr id="0" name=""/>
        <dsp:cNvSpPr/>
      </dsp:nvSpPr>
      <dsp:spPr>
        <a:xfrm>
          <a:off x="525780" y="2339011"/>
          <a:ext cx="7360920" cy="6199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Helping patients drink well</a:t>
          </a:r>
          <a:endParaRPr lang="en-GB" sz="2100" b="1" kern="1200" dirty="0"/>
        </a:p>
      </dsp:txBody>
      <dsp:txXfrm>
        <a:off x="556042" y="2369273"/>
        <a:ext cx="7300396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19F3E-3BAA-4F7E-8235-1124FF0420FF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951C1-6D01-4CE6-B2A9-A768AF8C6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520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26813407-AF20-4C21-8291-09480B3370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EF8C8C4E-5CA4-48C8-808E-F192B401CA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Cognitive impairment</a:t>
            </a:r>
          </a:p>
          <a:p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Changes in functional ability</a:t>
            </a:r>
          </a:p>
          <a:p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Medication e.g. laxatives, diuretics</a:t>
            </a:r>
          </a:p>
          <a:p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Illness</a:t>
            </a:r>
          </a:p>
          <a:p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Stress arising from other factors</a:t>
            </a:r>
          </a:p>
          <a:p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Reduced sense of thirst</a:t>
            </a:r>
          </a:p>
          <a:p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Decreased kidney function</a:t>
            </a:r>
          </a:p>
          <a:p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Reduce fluid intake to avoid visits to the toilet</a:t>
            </a:r>
          </a:p>
          <a:p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Dementia – forget to drink or think they have drunk</a:t>
            </a:r>
          </a:p>
          <a:p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Reduced social contact reduces social drinks</a:t>
            </a: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/>
          </a:p>
        </p:txBody>
      </p:sp>
      <p:sp>
        <p:nvSpPr>
          <p:cNvPr id="64516" name="Footer Placeholder 3">
            <a:extLst>
              <a:ext uri="{FF2B5EF4-FFF2-40B4-BE49-F238E27FC236}">
                <a16:creationId xmlns:a16="http://schemas.microsoft.com/office/drawing/2014/main" id="{6667EA6B-5CA3-4E23-B7F8-931767A7F32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Updated August 2017</a:t>
            </a:r>
          </a:p>
        </p:txBody>
      </p:sp>
      <p:sp>
        <p:nvSpPr>
          <p:cNvPr id="64517" name="Slide Number Placeholder 4">
            <a:extLst>
              <a:ext uri="{FF2B5EF4-FFF2-40B4-BE49-F238E27FC236}">
                <a16:creationId xmlns:a16="http://schemas.microsoft.com/office/drawing/2014/main" id="{C83F0291-6E9B-4B4D-AA3B-4983A6EF52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E03155-EB1F-4979-9B44-6006B9D56FE1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:a16="http://schemas.microsoft.com/office/drawing/2014/main" id="{FDD32B5D-3967-43BC-A5ED-3965280963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>
            <a:extLst>
              <a:ext uri="{FF2B5EF4-FFF2-40B4-BE49-F238E27FC236}">
                <a16:creationId xmlns:a16="http://schemas.microsoft.com/office/drawing/2014/main" id="{07DCF3BA-2ABE-43A8-A06F-50E243E119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Is this realistic in care homes?</a:t>
            </a:r>
          </a:p>
          <a:p>
            <a:endParaRPr lang="en-GB" altLang="en-US" dirty="0"/>
          </a:p>
        </p:txBody>
      </p:sp>
      <p:sp>
        <p:nvSpPr>
          <p:cNvPr id="67588" name="Footer Placeholder 3">
            <a:extLst>
              <a:ext uri="{FF2B5EF4-FFF2-40B4-BE49-F238E27FC236}">
                <a16:creationId xmlns:a16="http://schemas.microsoft.com/office/drawing/2014/main" id="{07E365A2-4F86-48E0-8EDD-527BC9E11CC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Updated August 2017</a:t>
            </a:r>
          </a:p>
        </p:txBody>
      </p:sp>
      <p:sp>
        <p:nvSpPr>
          <p:cNvPr id="67589" name="Slide Number Placeholder 4">
            <a:extLst>
              <a:ext uri="{FF2B5EF4-FFF2-40B4-BE49-F238E27FC236}">
                <a16:creationId xmlns:a16="http://schemas.microsoft.com/office/drawing/2014/main" id="{EF5AC16C-6820-4DE7-999E-4AF55ABC14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0BFC02-C3E1-48FC-AFE5-8DDF45BA92F3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951C1-6D01-4CE6-B2A9-A768AF8C617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080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CD08A-EC98-4E84-BF38-CED457698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0090A0-92C8-4A1E-AB65-60A2CD713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40CC4-3C26-451C-8B9C-00CFAD568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82E1-D46B-4662-8977-0561CB204535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CEBE9-8A32-43CB-83CB-0EAA30D84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B3702-9F94-41A0-ADBD-BF7138CF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4708-296C-4F59-AFE8-CD2CED39C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22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194F1-C34A-4AA4-988D-736725C2E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7AB065-AA0D-4228-8A82-74100F7C2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7928F-9782-4F81-8FF2-0A47AF6E5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82E1-D46B-4662-8977-0561CB204535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5AA4E-73C1-4E30-B404-16D4F129D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8F3FD-4937-4ACF-A9DD-A363C120B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4708-296C-4F59-AFE8-CD2CED39C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987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BDC22F-5865-4A24-8E0F-A83188260E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AB61F4-67B6-4007-AE33-0EF15FBAE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BB1F0-9174-4F2F-9DCA-8047CEF27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82E1-D46B-4662-8977-0561CB204535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5A7ED-D67E-4972-93B3-9BCDB3CF4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12115-16E2-44FE-B5C8-E19E6BDA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4708-296C-4F59-AFE8-CD2CED39C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672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6E82E1-D46B-4662-8977-0561CB204535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74708-296C-4F59-AFE8-CD2CED39C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921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6E82E1-D46B-4662-8977-0561CB204535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74708-296C-4F59-AFE8-CD2CED39C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512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6E82E1-D46B-4662-8977-0561CB204535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74708-296C-4F59-AFE8-CD2CED39C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771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6E82E1-D46B-4662-8977-0561CB204535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74708-296C-4F59-AFE8-CD2CED39C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351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86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92" y="1700809"/>
            <a:ext cx="5386917" cy="7620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564904"/>
            <a:ext cx="5386917" cy="35612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012" y="1772816"/>
            <a:ext cx="5389033" cy="7117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64904"/>
            <a:ext cx="5389033" cy="35612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6E82E1-D46B-4662-8977-0561CB204535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74708-296C-4F59-AFE8-CD2CED39C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686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6E82E1-D46B-4662-8977-0561CB204535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74708-296C-4F59-AFE8-CD2CED39C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124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6E82E1-D46B-4662-8977-0561CB204535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74708-296C-4F59-AFE8-CD2CED39C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81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6E82E1-D46B-4662-8977-0561CB204535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74708-296C-4F59-AFE8-CD2CED39C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95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BA476-FE18-47AC-AA92-D14BB3C8A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D60F6-862C-4BD1-8D7F-5554796AD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B4CBD-59CA-47AA-82BB-8A1E4459F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82E1-D46B-4662-8977-0561CB204535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47006-4D24-446F-ADBA-D2314203E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94BF2-277D-4149-A7DE-2EE8DEA3E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4708-296C-4F59-AFE8-CD2CED39C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370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6E82E1-D46B-4662-8977-0561CB204535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74708-296C-4F59-AFE8-CD2CED39C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085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6E82E1-D46B-4662-8977-0561CB204535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74708-296C-4F59-AFE8-CD2CED39C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5060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92150"/>
            <a:ext cx="2590800" cy="5403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2285" y="692150"/>
            <a:ext cx="7571316" cy="5403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6E82E1-D46B-4662-8977-0561CB204535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74708-296C-4F59-AFE8-CD2CED39C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396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B7EB9-BA2E-4CF7-B740-F36E76FD7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068CD6-E282-4D5D-8E7B-9CAF182AD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29DEE-C174-4122-9FC8-0724984C1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FECF-64D1-491E-A681-71A02553ED10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59673-0356-4C9C-8349-D93E603B7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EA9F7-7171-4227-8596-760860D9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0A37-5835-47B7-AD81-8B13BA21D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8844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428B8-4A22-46D4-8BE8-B170BED11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908B3-37D6-40D4-B41D-63A80B897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A4465-B015-41E0-922E-76F13605E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FECF-64D1-491E-A681-71A02553ED10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C7472-7509-48B5-BE1F-CBD41827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C702C-CE9B-4444-8AA4-40D33F167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0A37-5835-47B7-AD81-8B13BA21D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0632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098AD-323C-4D63-A3E7-B58B9D7AE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DACFF-4244-4C73-9A30-8D6E91494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A0240-9F34-41FD-BA40-F36EF609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FECF-64D1-491E-A681-71A02553ED10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1E474-1CCA-408F-B724-EDBDEB6E7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9AE40-A31F-4C89-81BF-73E33206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0A37-5835-47B7-AD81-8B13BA21D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8727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1B1E-20A6-468B-AECA-49F64A697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3FD02-A2C2-4814-B354-B6A9E36360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9309BE-7FBA-4DFF-8D52-BFA8B70B9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513A42-F98A-4BDC-9C11-002728A38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FECF-64D1-491E-A681-71A02553ED10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A06BFA-7930-4C76-8027-A4278B9DD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131252-1B16-4367-87DC-A2867D7A0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0A37-5835-47B7-AD81-8B13BA21D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3313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9B75F-3228-4A9E-A8F2-4DC84EF4C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41A1A-E50C-4DE3-B338-66FAF96CB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F68D9F-47C8-442A-9A0A-4D7A2CB7D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36B2D2-0308-4A10-82B9-854290D344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6269EF-0B54-48B6-BD18-DA136AB50D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27BC81-76F7-4670-B415-F19C3A651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FECF-64D1-491E-A681-71A02553ED10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30875E-10C9-4DCC-B722-9FA730BFF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A09D53-EA9B-463A-A8CF-97131FEA1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0A37-5835-47B7-AD81-8B13BA21D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1790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B0828-E573-4093-9D78-4A6B6B86F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288718-40B1-4675-8E8C-2A2098B8C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FECF-64D1-491E-A681-71A02553ED10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C70008-EDB9-44D6-8E5D-F81C58811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1C1EA1-AE4C-4796-AC82-21A7A2DB4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0A37-5835-47B7-AD81-8B13BA21D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3014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14C24D-9AE0-40CC-ABF8-D03A02F03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FECF-64D1-491E-A681-71A02553ED10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638636-0B99-4803-8B07-4CC2D04C4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CD1525-65E3-4875-91DA-A817EB744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0A37-5835-47B7-AD81-8B13BA21D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87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5EC9B-AD57-449A-9337-63E1DBBE0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34A09-DB59-452E-B99B-CC865B85B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F7D8D-ECDB-42AB-A45D-1F05642EB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82E1-D46B-4662-8977-0561CB204535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05352-B3A3-4CD7-8C1B-D96B7D3F3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A1743-FF8F-4B1C-8E08-CA63D2405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4708-296C-4F59-AFE8-CD2CED39C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6355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1BCBF-43CD-43D4-9982-320698D59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07A46-2024-4F7F-9E10-BFFCD99BD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BE0EC5-00B4-450E-B51C-F932450DA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EAA6F-40E3-41F6-BC97-4F42DF4B3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FECF-64D1-491E-A681-71A02553ED10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EFC6DB-6FF9-493A-9E16-072ACFEF2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4EE71-775A-4B99-AD56-F56394BFF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0A37-5835-47B7-AD81-8B13BA21D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8870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C0161-BE5C-4294-8E41-F1A7225A7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CE01DD-A4AC-40B4-98C8-48EABD5367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2F5D8C-CDC8-4CEC-AB9F-F6F01403B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475D5-D604-4E16-B8C9-57B0E7D2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FECF-64D1-491E-A681-71A02553ED10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9E95C6-8386-4EF7-8A57-08C8335D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E544F-0BCB-4D3B-AD9F-FC6D4B9F3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0A37-5835-47B7-AD81-8B13BA21D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6486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FF676-EDF6-4454-AD5E-DCF1E802B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89B907-C073-4717-AFD3-6EA21E98EE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A9631-9CE4-4C34-94D6-470134BC0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FECF-64D1-491E-A681-71A02553ED10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94DDA-E48D-4BD8-AAC5-92F3DB7B9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DD79D-8DEE-4517-9D9E-42AA7B3F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0A37-5835-47B7-AD81-8B13BA21D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3890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6AD0CB-751B-40B6-B39F-7267E3E33C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12AB7E-216F-4C3E-A70E-8156F2E11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386FD-2705-4752-8EF4-CEFB5CBB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FECF-64D1-491E-A681-71A02553ED10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EC543-FEBB-44E4-828A-91D89095E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D3065-D970-4622-BD00-04FC7ADBB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0A37-5835-47B7-AD81-8B13BA21D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02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15CA-3B07-4A5F-B550-1C414D432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935E4-453C-4E02-ACE2-37A1778AAB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DF4134-71AA-4F72-9793-14248765C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EAA097-1A81-411B-9BA7-5EF86AB43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82E1-D46B-4662-8977-0561CB204535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771087-0D4D-40F6-9CA3-A9FB333A6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39DA3-FFB6-4F6E-96CC-7B5738BCB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4708-296C-4F59-AFE8-CD2CED39C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79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A75DD-2017-4BCC-86E8-E12ECA42A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8943F5-E9FD-414F-9374-516749032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31DB9D-11FD-4B9B-A29B-248B460ED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59008F-2B30-41A9-A005-C660B908D8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6F886A-F65D-4E95-824F-F709730FC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78DE95-43CC-4010-A959-F327C4A32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82E1-D46B-4662-8977-0561CB204535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4FB76F-77A2-4434-9DB8-922F4A08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6FB5E8-50A1-4CBF-890F-7F6C826DB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4708-296C-4F59-AFE8-CD2CED39C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711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76706-9C9B-4196-B4D6-AA0B938C6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F56108-E06F-4A21-B16B-BC9A9CDF3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82E1-D46B-4662-8977-0561CB204535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AC1C92-B839-45B7-A381-AA5E0396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305B7B-7976-49E4-9602-53AC55526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4708-296C-4F59-AFE8-CD2CED39C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821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95223C-2349-4B8D-971E-C8208AB01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82E1-D46B-4662-8977-0561CB204535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5B07A4-F04E-46A5-B5A3-4612D1A9C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4AE164-15AE-4535-AF8A-414DEE440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4708-296C-4F59-AFE8-CD2CED39C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710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27E70-A73E-4D60-8127-8AE08CBEB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F8523-8788-4863-970E-62698DCA3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72D2A1-2420-4FE2-A7D0-AD7982FB5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FFE541-7362-4E47-AC50-EEA8652CC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82E1-D46B-4662-8977-0561CB204535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BDE90D-13DA-4F98-9687-5A6E87763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F5F579-D969-4526-A969-91F7E263B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4708-296C-4F59-AFE8-CD2CED39C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20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13BD9-3456-4B8B-837C-1E8E73E1A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802F32-647C-47F3-B78D-6D67A6FFCF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F7A42D-18ED-4E78-AEE3-6F9AAC004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217CB-0DEC-468E-BA53-1F387297D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82E1-D46B-4662-8977-0561CB204535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EC5E1D-BB49-4591-A227-6DD795057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080666-504C-47AC-AA69-8B43B7387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4708-296C-4F59-AFE8-CD2CED39C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94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B412BA-C33A-4171-80F5-154856AD3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A351E-2438-453B-AFA1-C9D1C8924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4766B-B799-441C-AC9B-A87A24DB90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E82E1-D46B-4662-8977-0561CB204535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AD529-B8AF-41F4-8834-6E0745082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B1505-D895-4177-B87C-DB6549A82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74708-296C-4F59-AFE8-CD2CED39C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69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2285" y="692150"/>
            <a:ext cx="7679267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96E82E1-D46B-4662-8977-0561CB204535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2A74708-296C-4F59-AFE8-CD2CED39C2DA}" type="slidenum">
              <a:rPr lang="en-GB" smtClean="0"/>
              <a:t>‹#›</a:t>
            </a:fld>
            <a:endParaRPr lang="en-GB"/>
          </a:p>
        </p:txBody>
      </p:sp>
      <p:pic>
        <p:nvPicPr>
          <p:cNvPr id="1031" name="Picture 7" descr="Nhs Spo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633" y="765176"/>
            <a:ext cx="1153584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591552" y="1196975"/>
            <a:ext cx="268604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1200" b="1" i="1">
                <a:latin typeface="Century Gothic" pitchFamily="34" charset="0"/>
              </a:rPr>
              <a:t>Leicestershire Nutrition </a:t>
            </a:r>
          </a:p>
          <a:p>
            <a:pPr algn="ctr"/>
            <a:r>
              <a:rPr lang="en-GB" altLang="en-US" sz="1200" b="1" i="1">
                <a:latin typeface="Century Gothic" pitchFamily="34" charset="0"/>
              </a:rPr>
              <a:t>&amp; Dietetic Service</a:t>
            </a:r>
            <a:endParaRPr lang="en-GB" altLang="en-US" sz="1200" b="1"/>
          </a:p>
        </p:txBody>
      </p:sp>
    </p:spTree>
    <p:extLst>
      <p:ext uri="{BB962C8B-B14F-4D97-AF65-F5344CB8AC3E}">
        <p14:creationId xmlns:p14="http://schemas.microsoft.com/office/powerpoint/2010/main" val="374229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1E7605-DB2F-4BAC-9E55-6F6F4EC29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75839-3580-47C9-B9CF-AEA04DF06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B8DDE-6834-40E1-B90B-342AA13E4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FFECF-64D1-491E-A681-71A02553ED10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EC8B7-DA1B-4647-8853-8798468374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E326B-6ABB-4F6A-8BA4-D0D0C7AC8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40A37-5835-47B7-AD81-8B13BA21D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05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da.uk.com/resource/pressure-ulcers-pressure-sores-diet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ce.org.uk/guidance/cg99/resources/cg99-constipation-in-children-and-young-people-bristol-stool-chart-2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mynutriweb.com/the-south-asian-eatwell-guide/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mynutriweb.com/the-african-and-caribbean-eatwell-guide/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reaprescribingcommitteeleicesterleicestershirerutland.nhs.uk/wp-content/uploads/2017/11/Managing-malnutriton-in-primary-care.pdf" TargetMode="External"/><Relationship Id="rId3" Type="http://schemas.openxmlformats.org/officeDocument/2006/relationships/hyperlink" Target="https://www.lnds.nhs.uk/_PatientsandPublic-ContactUs.aspx" TargetMode="External"/><Relationship Id="rId7" Type="http://schemas.openxmlformats.org/officeDocument/2006/relationships/hyperlink" Target="https://www.bapen.org.uk/" TargetMode="External"/><Relationship Id="rId2" Type="http://schemas.openxmlformats.org/officeDocument/2006/relationships/hyperlink" Target="https://www.lnds.nhs.uk/_PatientsandPublic-DietaryInformationforHealthDifferentConditionsIllnesses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lnutritionpathway.co.uk/leaflets-patients-and-carers" TargetMode="External"/><Relationship Id="rId5" Type="http://schemas.openxmlformats.org/officeDocument/2006/relationships/hyperlink" Target="https://www.bda.uk.com/food-health/food-facts.html" TargetMode="External"/><Relationship Id="rId4" Type="http://schemas.openxmlformats.org/officeDocument/2006/relationships/hyperlink" Target="https://www.lnds.nhs.uk/_HealthProfessionals-ClinicalServicesAvailable-PrimaryHealthCareincludingReferralInformationandHomeVisitCriteria.aspx" TargetMode="External"/><Relationship Id="rId9" Type="http://schemas.openxmlformats.org/officeDocument/2006/relationships/hyperlink" Target="https://providingcare.net/search/nutrition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FBD76D-9A09-1622-161D-8A592153F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273" y="2279220"/>
            <a:ext cx="3115265" cy="2396359"/>
          </a:xfrm>
        </p:spPr>
        <p:txBody>
          <a:bodyPr anchor="b">
            <a:normAutofit/>
          </a:bodyPr>
          <a:lstStyle/>
          <a:p>
            <a:pPr algn="ctr"/>
            <a:r>
              <a:rPr lang="en-GB" sz="3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Community Adult Nutrition (ICAN) </a:t>
            </a:r>
            <a:br>
              <a:rPr lang="en-GB" sz="3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e-learning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A0FEEB6-8015-BCBD-118B-F9AE1A9D91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2731329"/>
              </p:ext>
            </p:extLst>
          </p:nvPr>
        </p:nvGraphicFramePr>
        <p:xfrm>
          <a:off x="4905052" y="1181811"/>
          <a:ext cx="6666833" cy="5022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3739B58F-F125-1DBF-3745-AB2257ADABF9}"/>
              </a:ext>
            </a:extLst>
          </p:cNvPr>
          <p:cNvSpPr txBox="1">
            <a:spLocks/>
          </p:cNvSpPr>
          <p:nvPr/>
        </p:nvSpPr>
        <p:spPr>
          <a:xfrm>
            <a:off x="4037823" y="308925"/>
            <a:ext cx="7534062" cy="8728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RECAP: In Topic 5 </a:t>
            </a:r>
            <a:r>
              <a:rPr lang="en-GB" sz="32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3200" dirty="0">
                <a:solidFill>
                  <a:srgbClr val="08080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onitoring Guidance and next steps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GB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 covered</a:t>
            </a:r>
            <a:r>
              <a:rPr kumimoji="0" lang="en-GB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7884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C08833D-32BA-4FC3-B817-7BF7B47812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6125821"/>
              </p:ext>
            </p:extLst>
          </p:nvPr>
        </p:nvGraphicFramePr>
        <p:xfrm>
          <a:off x="838200" y="657546"/>
          <a:ext cx="10515600" cy="5523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5990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552F5-C8D5-400B-A19E-0EC176EB3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713127"/>
            <a:ext cx="10905066" cy="5204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100" b="1" dirty="0">
                <a:latin typeface="Arial" panose="020B0604020202020204" pitchFamily="34" charset="0"/>
                <a:cs typeface="Arial" panose="020B0604020202020204" pitchFamily="34" charset="0"/>
              </a:rPr>
              <a:t>Skin Health </a:t>
            </a:r>
          </a:p>
          <a:p>
            <a:pPr marL="0" indent="0">
              <a:buNone/>
            </a:pP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Those with pressure sores/ulcers should have a nutritional care plan which is focused on adequate energy, protein and a nutrient dense diet to protect their skin from deteriorating, and promote wound healing. The patients should be referred to a tissue viability nurse for support. Please see 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BDA factsheet on Pressure Injuries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 for more information. </a:t>
            </a:r>
          </a:p>
          <a:p>
            <a:pPr marL="0" indent="0">
              <a:buNone/>
            </a:pPr>
            <a:endParaRPr lang="en-GB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100" b="1" dirty="0">
                <a:latin typeface="Arial" panose="020B0604020202020204" pitchFamily="34" charset="0"/>
                <a:cs typeface="Arial" panose="020B0604020202020204" pitchFamily="34" charset="0"/>
              </a:rPr>
              <a:t>Allergies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Should be clearly documented and all efforts should be made to ensure an appropriate nutritionally complete diet is provided with suitable alternatives. </a:t>
            </a:r>
          </a:p>
          <a:p>
            <a:pPr marL="0" indent="0">
              <a:buNone/>
            </a:pPr>
            <a:endParaRPr lang="en-GB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100" b="1" dirty="0">
                <a:latin typeface="Arial" panose="020B0604020202020204" pitchFamily="34" charset="0"/>
                <a:cs typeface="Arial" panose="020B0604020202020204" pitchFamily="34" charset="0"/>
              </a:rPr>
              <a:t>Oral Health/Dentition  </a:t>
            </a:r>
          </a:p>
          <a:p>
            <a:pPr marL="0" indent="0">
              <a:buNone/>
            </a:pP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Good oral health/appropriate dentition is important to ensure good nutritional oral intake. Always seek support from GP and/or dentist at earliest signs of possible dentition concerns. E.g. if patient suffers from dry mouth, a GP may provide artificial saliva to help improve patients’ oral intake. </a:t>
            </a:r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1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42B11-B81A-4513-874B-ABD2FBB4D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1087121"/>
            <a:ext cx="9199880" cy="468274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Bowels</a:t>
            </a:r>
          </a:p>
          <a:p>
            <a:pPr marL="0" indent="0">
              <a:buNone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Constipation and/or diarrhoea can impact on nutritional status. It is important to reflect on patients’ current oral intake. This can be done by monitoring food/fluid charts as well as reviewing whether change in medication has had an impact on their bowels and seek advice appropriately. </a:t>
            </a:r>
          </a:p>
          <a:p>
            <a:pPr marL="0" indent="0">
              <a:buNone/>
            </a:pPr>
            <a:r>
              <a:rPr lang="en-GB" sz="1700" dirty="0"/>
              <a:t>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Bristol Stool Chart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provides a good visual when documenting bowel movements and is a good indicator for identifying any bowel issues.</a:t>
            </a:r>
          </a:p>
          <a:p>
            <a:pPr marL="0" indent="0">
              <a:buNone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Increase in fluids can improve symptoms of constipation and prevent dehydration caused by diarrhoea. However, if increase in fluids changes do not improve symptoms, then seek advice from GP. </a:t>
            </a:r>
          </a:p>
          <a:p>
            <a:pPr marL="0" indent="0">
              <a:buNone/>
            </a:pP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3357112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687E-6A1E-45B0-9CD0-7D1DFB7F7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832" y="495300"/>
            <a:ext cx="10363200" cy="1352549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Nutrition for South Asian Diet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000" dirty="0"/>
            </a:br>
            <a:endParaRPr lang="en-GB" sz="3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DD6359-A23A-4FB1-9240-CB52AA3DD4E4}"/>
              </a:ext>
            </a:extLst>
          </p:cNvPr>
          <p:cNvSpPr txBox="1"/>
          <p:nvPr/>
        </p:nvSpPr>
        <p:spPr>
          <a:xfrm>
            <a:off x="3047999" y="626745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Click here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to find out more information on each food group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DF4AF26-E9D5-74E9-AD7D-9C1ED95171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79" t="26955" r="64757" b="19489"/>
          <a:stretch/>
        </p:blipFill>
        <p:spPr bwMode="auto">
          <a:xfrm>
            <a:off x="2711206" y="970695"/>
            <a:ext cx="5581650" cy="5229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316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687E-6A1E-45B0-9CD0-7D1DFB7F7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832" y="495300"/>
            <a:ext cx="10363200" cy="1352549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Nutrition for African and Caribbean Diet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000" dirty="0"/>
            </a:br>
            <a:endParaRPr lang="en-GB" sz="3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DD6359-A23A-4FB1-9240-CB52AA3DD4E4}"/>
              </a:ext>
            </a:extLst>
          </p:cNvPr>
          <p:cNvSpPr txBox="1"/>
          <p:nvPr/>
        </p:nvSpPr>
        <p:spPr>
          <a:xfrm>
            <a:off x="3047999" y="626745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Click here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to find out more information on each food group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A6C0C0AC-EEA4-4D97-27E6-E3B542AA27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11" t="22091" r="50311" b="38637"/>
          <a:stretch/>
        </p:blipFill>
        <p:spPr bwMode="auto">
          <a:xfrm>
            <a:off x="3047999" y="1439740"/>
            <a:ext cx="5448935" cy="3790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591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BAEC84-E786-4007-8175-0B8BDDFF4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902" y="3072622"/>
            <a:ext cx="3962061" cy="2427424"/>
          </a:xfrm>
        </p:spPr>
        <p:txBody>
          <a:bodyPr anchor="t">
            <a:norm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Useful Links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7ECCD-2AE9-48AA-9A59-E4AD3FAC6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9521" y="912690"/>
            <a:ext cx="7829973" cy="5656825"/>
          </a:xfrm>
        </p:spPr>
        <p:txBody>
          <a:bodyPr>
            <a:normAutofit fontScale="92500"/>
          </a:bodyPr>
          <a:lstStyle/>
          <a:p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Leicestershire Nutrition and Dietetic Service (LNDS) website: </a:t>
            </a:r>
          </a:p>
          <a:p>
            <a:pPr>
              <a:buFontTx/>
              <a:buChar char="-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Provides a range of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dietary resources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to support general health and different conditions. </a:t>
            </a:r>
          </a:p>
          <a:p>
            <a:pPr>
              <a:buFontTx/>
              <a:buChar char="-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List of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contact details 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Referral criteria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British Dietetic Association (BDA)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website: </a:t>
            </a:r>
          </a:p>
          <a:p>
            <a:pPr>
              <a:buFontTx/>
              <a:buChar char="-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Provides a range of resources for adults and older adults, see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Food Fact sheets 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GB" sz="2200" dirty="0">
                <a:hlinkClick r:id="rId6"/>
              </a:rPr>
              <a:t>Managing Malnutrition: Leaflets for Patients and Carers (malnutritionpathway.co.uk)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British Association for Parenteral and Enteral Nutrition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BAPEN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) website for MUST information and tools </a:t>
            </a:r>
          </a:p>
          <a:p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Leicester, Leicestershire and Rutland Area Prescribing Committee (LLRAPC)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GB" sz="2200" dirty="0">
                <a:hlinkClick r:id="rId8"/>
              </a:rPr>
              <a:t>Managing Malnutrition in Adults in Primary Care</a:t>
            </a:r>
            <a:r>
              <a:rPr lang="en-GB" sz="2200" dirty="0"/>
              <a:t>’ guidelines. 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Providing Care website- Nutrition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30314BEF-A9A3-5CD6-D7F0-75E300ECED67}"/>
              </a:ext>
            </a:extLst>
          </p:cNvPr>
          <p:cNvSpPr/>
          <p:nvPr/>
        </p:nvSpPr>
        <p:spPr>
          <a:xfrm>
            <a:off x="255425" y="680659"/>
            <a:ext cx="2641600" cy="2042872"/>
          </a:xfrm>
          <a:prstGeom prst="wedgeRect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Please also see the ‘ICAN-e-learning Reference Sheet’ on our LNDS Website for all links included within PowerPoints 1-6</a:t>
            </a:r>
          </a:p>
        </p:txBody>
      </p:sp>
    </p:spTree>
    <p:extLst>
      <p:ext uri="{BB962C8B-B14F-4D97-AF65-F5344CB8AC3E}">
        <p14:creationId xmlns:p14="http://schemas.microsoft.com/office/powerpoint/2010/main" val="408265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39A18-0D3E-4375-AEE2-6B666BEDE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539" y="444500"/>
            <a:ext cx="10363200" cy="1296988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74B70-C915-47A2-8A7D-76750ABC4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46263"/>
            <a:ext cx="10363200" cy="4114800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It is time to check your knowledge on nutrition and hydration for adults in community settings to ensure that you are confident with applying your learning in your work setting.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Please complete the overall knowledge check assessment in order to receive your certificate.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is a set of multiple choice questions which will ensure that you have learnt and understood the key factors to support your patients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assessment also includes some questions on evaluating your learning from this training course.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questionnaire can be accessed directly from our website where the training course material is located.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4777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275" y="3638483"/>
            <a:ext cx="11601449" cy="1470025"/>
          </a:xfrm>
        </p:spPr>
        <p:txBody>
          <a:bodyPr/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ICAN - </a:t>
            </a:r>
            <a:r>
              <a:rPr lang="en-GB" sz="3800" dirty="0"/>
              <a:t>Additional KEY factors that influence nutritional care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1D150B-765F-443A-85D2-D1CC59706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89340" y="5498904"/>
            <a:ext cx="9202460" cy="457200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Please DO NOT save or share this PowerPoint to avoid circulation of out of date information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A1016EF-B70C-44CC-9813-187A060CD1A4}"/>
              </a:ext>
            </a:extLst>
          </p:cNvPr>
          <p:cNvSpPr/>
          <p:nvPr/>
        </p:nvSpPr>
        <p:spPr>
          <a:xfrm>
            <a:off x="4859867" y="2196197"/>
            <a:ext cx="1052946" cy="1051892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0" name="Rectangle 9" descr="Person Eating">
            <a:extLst>
              <a:ext uri="{FF2B5EF4-FFF2-40B4-BE49-F238E27FC236}">
                <a16:creationId xmlns:a16="http://schemas.microsoft.com/office/drawing/2014/main" id="{D3F74925-9552-4B52-9B15-62CAE8F66907}"/>
              </a:ext>
            </a:extLst>
          </p:cNvPr>
          <p:cNvSpPr/>
          <p:nvPr/>
        </p:nvSpPr>
        <p:spPr>
          <a:xfrm>
            <a:off x="5085095" y="2308282"/>
            <a:ext cx="827718" cy="827718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F518164-726E-4D5C-9696-B0574572BE1D}"/>
              </a:ext>
            </a:extLst>
          </p:cNvPr>
          <p:cNvSpPr/>
          <p:nvPr/>
        </p:nvSpPr>
        <p:spPr>
          <a:xfrm>
            <a:off x="6279189" y="2196197"/>
            <a:ext cx="1051892" cy="1051892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2" name="Rectangle 11" descr="Table Setting">
            <a:extLst>
              <a:ext uri="{FF2B5EF4-FFF2-40B4-BE49-F238E27FC236}">
                <a16:creationId xmlns:a16="http://schemas.microsoft.com/office/drawing/2014/main" id="{9B7E6070-E419-4C00-8290-71CEC016B277}"/>
              </a:ext>
            </a:extLst>
          </p:cNvPr>
          <p:cNvSpPr/>
          <p:nvPr/>
        </p:nvSpPr>
        <p:spPr>
          <a:xfrm>
            <a:off x="6391276" y="2382618"/>
            <a:ext cx="827718" cy="679045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585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0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62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64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66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95452-2C2A-4655-81D4-14986711B6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4363" y="952500"/>
            <a:ext cx="9910295" cy="479107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The aims of this PowerPoint is to highlight some of the additional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factors that influence nutritional care:</a:t>
            </a:r>
          </a:p>
          <a:p>
            <a:pPr algn="l"/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2286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Fluid requirements for adequate hydration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Nutrition for South Asian Diet and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African and Caribbean Diet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Oral health/Dentition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Allergies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Bowel Health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Skin Health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Useful Links- LNDS, LLRAPC, Dietetic Referral Criteria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78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54212-D994-4D7D-A5C5-26176B221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Adequate fluids: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A1208-9B53-4A79-84E1-0CC2EA18C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478" y="2056424"/>
            <a:ext cx="6467867" cy="2442661"/>
          </a:xfrm>
        </p:spPr>
        <p:txBody>
          <a:bodyPr anchor="ctr"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Benefits of good hydration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Implication of dehydration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Causes of dehydration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Signs of dehydration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Water">
            <a:extLst>
              <a:ext uri="{FF2B5EF4-FFF2-40B4-BE49-F238E27FC236}">
                <a16:creationId xmlns:a16="http://schemas.microsoft.com/office/drawing/2014/main" id="{89BB3A81-9D4F-5568-48BC-AF66DE35E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2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448" name="Rectangle 61447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50" name="Right Triangle 61449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452" name="Rectangle 61451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43" name="Title 1">
            <a:extLst>
              <a:ext uri="{FF2B5EF4-FFF2-40B4-BE49-F238E27FC236}">
                <a16:creationId xmlns:a16="http://schemas.microsoft.com/office/drawing/2014/main" id="{FCA1085C-9677-485B-96BD-CEEC71481A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3357" y="647158"/>
            <a:ext cx="9984615" cy="1597228"/>
          </a:xfrm>
        </p:spPr>
        <p:txBody>
          <a:bodyPr>
            <a:normAutofit/>
          </a:bodyPr>
          <a:lstStyle/>
          <a:p>
            <a:pPr algn="ctr"/>
            <a:r>
              <a:rPr lang="en-GB" altLang="en-US" sz="5000" dirty="0">
                <a:latin typeface="Arial" panose="020B0604020202020204" pitchFamily="34" charset="0"/>
                <a:cs typeface="Arial" panose="020B0604020202020204" pitchFamily="34" charset="0"/>
              </a:rPr>
              <a:t>Benefits of good hydration</a:t>
            </a:r>
          </a:p>
        </p:txBody>
      </p:sp>
      <p:pic>
        <p:nvPicPr>
          <p:cNvPr id="1030" name="Picture 6" descr="C:\Users\sheasbyh\AppData\Local\Microsoft\Windows\Temporary Internet Files\Content.IE5\2YH1AKG9\splashing-164963_960_720[1].jpg">
            <a:extLst>
              <a:ext uri="{FF2B5EF4-FFF2-40B4-BE49-F238E27FC236}">
                <a16:creationId xmlns:a16="http://schemas.microsoft.com/office/drawing/2014/main" id="{2EBC9C74-A811-451F-9BCB-073B2A0F4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23357" y="2457450"/>
            <a:ext cx="3533985" cy="234126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50180" name="Content Placeholder 2">
            <a:extLst>
              <a:ext uri="{FF2B5EF4-FFF2-40B4-BE49-F238E27FC236}">
                <a16:creationId xmlns:a16="http://schemas.microsoft.com/office/drawing/2014/main" id="{A00B644E-F51A-498A-A709-B58790A62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7134" y="2490677"/>
            <a:ext cx="5708016" cy="3269026"/>
          </a:xfrm>
        </p:spPr>
        <p:txBody>
          <a:bodyPr anchor="t">
            <a:normAutofit/>
          </a:bodyPr>
          <a:lstStyle/>
          <a:p>
            <a:pPr marL="0" indent="0">
              <a:buNone/>
              <a:defRPr/>
            </a:pP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Good hydration is one of the most important aspects of the diet – drinking enough liquids to keep the fluid levels in the body topped up helps to ensure that all bodily functions are able to take place as normal. </a:t>
            </a:r>
            <a:endParaRPr lang="en-GB" alt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altLang="en-US" sz="20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A9227FA8-142F-46F9-A181-CE2B4A6AB2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4099" y="960344"/>
            <a:ext cx="9582150" cy="880730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en-US" sz="3900" dirty="0">
                <a:latin typeface="Arial" panose="020B0604020202020204" pitchFamily="34" charset="0"/>
                <a:cs typeface="Arial" panose="020B0604020202020204" pitchFamily="34" charset="0"/>
              </a:rPr>
              <a:t>Hydration levels c</a:t>
            </a:r>
            <a:r>
              <a:rPr lang="en-GB" sz="3900" dirty="0">
                <a:latin typeface="Arial" panose="020B0604020202020204" pitchFamily="34" charset="0"/>
                <a:cs typeface="Arial" panose="020B0604020202020204" pitchFamily="34" charset="0"/>
              </a:rPr>
              <a:t>an impact on the following: </a:t>
            </a:r>
            <a:br>
              <a:rPr lang="en-US" sz="1600" dirty="0"/>
            </a:br>
            <a:r>
              <a:rPr lang="en-GB" alt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dehydration </a:t>
            </a:r>
          </a:p>
        </p:txBody>
      </p:sp>
      <p:graphicFrame>
        <p:nvGraphicFramePr>
          <p:cNvPr id="62487" name="Content Placeholder 2">
            <a:extLst>
              <a:ext uri="{FF2B5EF4-FFF2-40B4-BE49-F238E27FC236}">
                <a16:creationId xmlns:a16="http://schemas.microsoft.com/office/drawing/2014/main" id="{9DFEC5B7-F1DA-83E1-BDA9-FCAB8534CB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1047063"/>
              </p:ext>
            </p:extLst>
          </p:nvPr>
        </p:nvGraphicFramePr>
        <p:xfrm>
          <a:off x="1047280" y="2189664"/>
          <a:ext cx="10095789" cy="4032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1612CCCF-5622-4B42-B060-EFFC26AABE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98676" y="288807"/>
            <a:ext cx="7772400" cy="1296987"/>
          </a:xfrm>
        </p:spPr>
        <p:txBody>
          <a:bodyPr/>
          <a:lstStyle/>
          <a:p>
            <a:pPr algn="ctr"/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Causes of dehydration</a:t>
            </a: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1" name="TextBox 1">
            <a:extLst>
              <a:ext uri="{FF2B5EF4-FFF2-40B4-BE49-F238E27FC236}">
                <a16:creationId xmlns:a16="http://schemas.microsoft.com/office/drawing/2014/main" id="{F6B2CC03-B530-4B3D-8C06-A71C6150E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2013325"/>
            <a:ext cx="2219862" cy="830997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More fluid is lost due to …</a:t>
            </a:r>
          </a:p>
        </p:txBody>
      </p:sp>
      <p:sp>
        <p:nvSpPr>
          <p:cNvPr id="63492" name="TextBox 4">
            <a:extLst>
              <a:ext uri="{FF2B5EF4-FFF2-40B4-BE49-F238E27FC236}">
                <a16:creationId xmlns:a16="http://schemas.microsoft.com/office/drawing/2014/main" id="{89E03116-34B7-4FA6-9D3D-4F1A0F13F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637" y="4958565"/>
            <a:ext cx="2451101" cy="707886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Fluid requirements are increased by… </a:t>
            </a:r>
          </a:p>
        </p:txBody>
      </p:sp>
      <p:sp>
        <p:nvSpPr>
          <p:cNvPr id="63493" name="TextBox 2">
            <a:extLst>
              <a:ext uri="{FF2B5EF4-FFF2-40B4-BE49-F238E27FC236}">
                <a16:creationId xmlns:a16="http://schemas.microsoft.com/office/drawing/2014/main" id="{339D3ECF-F5A6-43D5-959A-E724BA1BE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5357" y="3013245"/>
            <a:ext cx="2403474" cy="830997"/>
          </a:xfrm>
          <a:prstGeom prst="rect">
            <a:avLst/>
          </a:prstGeom>
          <a:solidFill>
            <a:srgbClr val="99CCFF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Intake of fluid is reduced by …</a:t>
            </a:r>
          </a:p>
        </p:txBody>
      </p:sp>
      <p:sp>
        <p:nvSpPr>
          <p:cNvPr id="63494" name="Oval 3">
            <a:extLst>
              <a:ext uri="{FF2B5EF4-FFF2-40B4-BE49-F238E27FC236}">
                <a16:creationId xmlns:a16="http://schemas.microsoft.com/office/drawing/2014/main" id="{C74C091A-1F3D-4C4D-AD08-54684B287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399" y="1149782"/>
            <a:ext cx="3571875" cy="2955922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dirty="0">
              <a:solidFill>
                <a:srgbClr val="000000"/>
              </a:solidFill>
              <a:highlight>
                <a:srgbClr val="800080"/>
              </a:highlight>
              <a:latin typeface="Arial" panose="020B0604020202020204" pitchFamily="34" charset="0"/>
            </a:endParaRPr>
          </a:p>
        </p:txBody>
      </p:sp>
      <p:sp>
        <p:nvSpPr>
          <p:cNvPr id="63495" name="Oval 8">
            <a:extLst>
              <a:ext uri="{FF2B5EF4-FFF2-40B4-BE49-F238E27FC236}">
                <a16:creationId xmlns:a16="http://schemas.microsoft.com/office/drawing/2014/main" id="{B089057F-9C76-46A8-A699-C9A94A854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4113" y="3954464"/>
            <a:ext cx="2952750" cy="275748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3496" name="Oval 9">
            <a:extLst>
              <a:ext uri="{FF2B5EF4-FFF2-40B4-BE49-F238E27FC236}">
                <a16:creationId xmlns:a16="http://schemas.microsoft.com/office/drawing/2014/main" id="{4AF8EB78-ADA9-4471-B61A-5C98EED81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8738" y="1427956"/>
            <a:ext cx="4176712" cy="400208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3497" name="TextBox 2">
            <a:extLst>
              <a:ext uri="{FF2B5EF4-FFF2-40B4-BE49-F238E27FC236}">
                <a16:creationId xmlns:a16="http://schemas.microsoft.com/office/drawing/2014/main" id="{B812DD37-727E-462D-BF67-A87376A96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1" y="1483957"/>
            <a:ext cx="1547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Vomiting</a:t>
            </a:r>
          </a:p>
        </p:txBody>
      </p:sp>
      <p:sp>
        <p:nvSpPr>
          <p:cNvPr id="63498" name="TextBox 10">
            <a:extLst>
              <a:ext uri="{FF2B5EF4-FFF2-40B4-BE49-F238E27FC236}">
                <a16:creationId xmlns:a16="http://schemas.microsoft.com/office/drawing/2014/main" id="{081338AE-0F9D-41C4-A59D-C64361B13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412" y="3105579"/>
            <a:ext cx="2562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Pressure sores</a:t>
            </a:r>
          </a:p>
        </p:txBody>
      </p:sp>
      <p:sp>
        <p:nvSpPr>
          <p:cNvPr id="63499" name="TextBox 11">
            <a:extLst>
              <a:ext uri="{FF2B5EF4-FFF2-40B4-BE49-F238E27FC236}">
                <a16:creationId xmlns:a16="http://schemas.microsoft.com/office/drawing/2014/main" id="{A4F1AE9D-A47E-49AF-A519-B1E49AA2D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5788" y="4456113"/>
            <a:ext cx="1547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Fever</a:t>
            </a:r>
          </a:p>
        </p:txBody>
      </p:sp>
      <p:sp>
        <p:nvSpPr>
          <p:cNvPr id="63500" name="TextBox 3">
            <a:extLst>
              <a:ext uri="{FF2B5EF4-FFF2-40B4-BE49-F238E27FC236}">
                <a16:creationId xmlns:a16="http://schemas.microsoft.com/office/drawing/2014/main" id="{6EE2694E-E68F-45D6-A073-D93CF39CC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6562" y="5718176"/>
            <a:ext cx="1787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Hot weather</a:t>
            </a:r>
          </a:p>
        </p:txBody>
      </p:sp>
      <p:sp>
        <p:nvSpPr>
          <p:cNvPr id="63501" name="Rectangle 4">
            <a:extLst>
              <a:ext uri="{FF2B5EF4-FFF2-40B4-BE49-F238E27FC236}">
                <a16:creationId xmlns:a16="http://schemas.microsoft.com/office/drawing/2014/main" id="{55E193D1-DE95-4705-AD48-DE83052D8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6651" y="4364038"/>
            <a:ext cx="19399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Drinks out of reach</a:t>
            </a:r>
          </a:p>
        </p:txBody>
      </p:sp>
      <p:sp>
        <p:nvSpPr>
          <p:cNvPr id="63502" name="TextBox 5">
            <a:extLst>
              <a:ext uri="{FF2B5EF4-FFF2-40B4-BE49-F238E27FC236}">
                <a16:creationId xmlns:a16="http://schemas.microsoft.com/office/drawing/2014/main" id="{966B2E47-AEA7-426E-9CBC-A31C6A293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75" y="2308165"/>
            <a:ext cx="136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Nausea</a:t>
            </a:r>
          </a:p>
        </p:txBody>
      </p:sp>
      <p:sp>
        <p:nvSpPr>
          <p:cNvPr id="63503" name="TextBox 15">
            <a:extLst>
              <a:ext uri="{FF2B5EF4-FFF2-40B4-BE49-F238E27FC236}">
                <a16:creationId xmlns:a16="http://schemas.microsoft.com/office/drawing/2014/main" id="{DFA22F8D-384E-463B-AA75-24C8DCE22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289" y="2095781"/>
            <a:ext cx="2422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Confusion or memory loss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8BA3CA-EAB5-41AD-23C3-0F3EF03B59B6}"/>
              </a:ext>
            </a:extLst>
          </p:cNvPr>
          <p:cNvSpPr txBox="1"/>
          <p:nvPr/>
        </p:nvSpPr>
        <p:spPr>
          <a:xfrm>
            <a:off x="7659454" y="3909277"/>
            <a:ext cx="1675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Poor mobility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118A3E-A1D0-16F8-B127-82FFB2281A53}"/>
              </a:ext>
            </a:extLst>
          </p:cNvPr>
          <p:cNvSpPr txBox="1"/>
          <p:nvPr/>
        </p:nvSpPr>
        <p:spPr>
          <a:xfrm>
            <a:off x="1765361" y="3551502"/>
            <a:ext cx="1902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Diarrhoea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7" grpId="0"/>
      <p:bldP spid="63498" grpId="0"/>
      <p:bldP spid="63499" grpId="0"/>
      <p:bldP spid="63500" grpId="0"/>
      <p:bldP spid="63501" grpId="0"/>
      <p:bldP spid="63502" grpId="0"/>
      <p:bldP spid="63503" grpId="0"/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4" name="Rectangle 65543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538" name="Title 1">
            <a:extLst>
              <a:ext uri="{FF2B5EF4-FFF2-40B4-BE49-F238E27FC236}">
                <a16:creationId xmlns:a16="http://schemas.microsoft.com/office/drawing/2014/main" id="{CC1BB623-2864-472E-9F78-E90A942927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GB" alt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signs of dehydration</a:t>
            </a:r>
          </a:p>
        </p:txBody>
      </p:sp>
      <p:graphicFrame>
        <p:nvGraphicFramePr>
          <p:cNvPr id="65540" name="Content Placeholder 2">
            <a:extLst>
              <a:ext uri="{FF2B5EF4-FFF2-40B4-BE49-F238E27FC236}">
                <a16:creationId xmlns:a16="http://schemas.microsoft.com/office/drawing/2014/main" id="{DE0C2497-4667-1EB8-F33D-1E19C624A9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4730514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5540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577" name="Rectangle 66576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579" name="Freeform: Shape 66578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6581" name="Right Triangle 66580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583" name="Rectangle 66582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562" name="Title 1">
            <a:extLst>
              <a:ext uri="{FF2B5EF4-FFF2-40B4-BE49-F238E27FC236}">
                <a16:creationId xmlns:a16="http://schemas.microsoft.com/office/drawing/2014/main" id="{DDBEF692-A2DA-4CE3-AFDA-E9385B7419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1774" y="1188637"/>
            <a:ext cx="4205564" cy="4480726"/>
          </a:xfrm>
        </p:spPr>
        <p:txBody>
          <a:bodyPr>
            <a:normAutofit/>
          </a:bodyPr>
          <a:lstStyle/>
          <a:p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General guide to fluid requirements</a:t>
            </a:r>
          </a:p>
        </p:txBody>
      </p:sp>
      <p:cxnSp>
        <p:nvCxnSpPr>
          <p:cNvPr id="66585" name="Straight Connector 66584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573" name="Content Placeholder 2">
            <a:extLst>
              <a:ext uri="{FF2B5EF4-FFF2-40B4-BE49-F238E27FC236}">
                <a16:creationId xmlns:a16="http://schemas.microsoft.com/office/drawing/2014/main" id="{F2C7EE2B-8214-E225-08F3-C8918E46D0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707797"/>
              </p:ext>
            </p:extLst>
          </p:nvPr>
        </p:nvGraphicFramePr>
        <p:xfrm>
          <a:off x="5170778" y="842480"/>
          <a:ext cx="4780416" cy="5198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6573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NDS Slid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1157</Words>
  <Application>Microsoft Office PowerPoint</Application>
  <PresentationFormat>Widescreen</PresentationFormat>
  <Paragraphs>120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Times New Roman</vt:lpstr>
      <vt:lpstr>Office Theme</vt:lpstr>
      <vt:lpstr>LNDS Slide</vt:lpstr>
      <vt:lpstr>1_Office Theme</vt:lpstr>
      <vt:lpstr>Improving Community Adult Nutrition (ICAN)  e-learning </vt:lpstr>
      <vt:lpstr>ICAN - Additional KEY factors that influence nutritional care</vt:lpstr>
      <vt:lpstr>PowerPoint Presentation</vt:lpstr>
      <vt:lpstr>Adequate fluids:</vt:lpstr>
      <vt:lpstr>Benefits of good hydration</vt:lpstr>
      <vt:lpstr>Hydration levels can impact on the following:  f dehydration </vt:lpstr>
      <vt:lpstr>Causes of dehydration </vt:lpstr>
      <vt:lpstr>Some signs of dehydration</vt:lpstr>
      <vt:lpstr>General guide to fluid requirements</vt:lpstr>
      <vt:lpstr>PowerPoint Presentation</vt:lpstr>
      <vt:lpstr>PowerPoint Presentation</vt:lpstr>
      <vt:lpstr>PowerPoint Presentation</vt:lpstr>
      <vt:lpstr>Nutrition for South Asian Diet  </vt:lpstr>
      <vt:lpstr>Nutrition for African and Caribbean Diet  </vt:lpstr>
      <vt:lpstr>Useful Links 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Additional KEY factors that influence nutritional care</dc:title>
  <dc:creator>Quareshy Nazrana</dc:creator>
  <cp:lastModifiedBy>QUARESHY, Nazrana (LEICESTERSHIRE PARTNERSHIP NHS TRUST)</cp:lastModifiedBy>
  <cp:revision>8</cp:revision>
  <dcterms:modified xsi:type="dcterms:W3CDTF">2023-10-30T09:47:16Z</dcterms:modified>
</cp:coreProperties>
</file>