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61" r:id="rId2"/>
    <p:sldId id="409" r:id="rId3"/>
    <p:sldId id="360" r:id="rId4"/>
    <p:sldId id="410" r:id="rId5"/>
    <p:sldId id="341" r:id="rId6"/>
    <p:sldId id="356" r:id="rId7"/>
    <p:sldId id="342" r:id="rId8"/>
    <p:sldId id="343" r:id="rId9"/>
    <p:sldId id="337" r:id="rId10"/>
    <p:sldId id="35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wards Faye" initials="EF" lastIdx="3" clrIdx="0"/>
  <p:cmAuthor id="2" name="Spillane Joseph" initials="SJ" lastIdx="6" clrIdx="1"/>
  <p:cmAuthor id="3" name="EDWARDS, Faye (LEICESTERSHIRE PARTNERSHIP NHS TRUST)" initials="EF(PNT" lastIdx="5" clrIdx="2">
    <p:extLst>
      <p:ext uri="{19B8F6BF-5375-455C-9EA6-DF929625EA0E}">
        <p15:presenceInfo xmlns:p15="http://schemas.microsoft.com/office/powerpoint/2012/main" userId="S::faye.edwards5@nhs.net::7182a6e8-db0f-4201-9382-185e90d5af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hyperlink" Target="https://www.malnutritiontaskforce.org.uk/malnutrition-england-factsheet" TargetMode="External"/><Relationship Id="rId2" Type="http://schemas.openxmlformats.org/officeDocument/2006/relationships/hyperlink" Target="https://www.bapen.org.uk/pdfs/economic-report-full.pdf" TargetMode="External"/><Relationship Id="rId1" Type="http://schemas.openxmlformats.org/officeDocument/2006/relationships/hyperlink" Target="https://www.nhs.uk/conditions/malnutrition/" TargetMode="External"/><Relationship Id="rId4" Type="http://schemas.openxmlformats.org/officeDocument/2006/relationships/hyperlink" Target="https://www.malnutritionpathway.co.uk/tipsheets/tipsheet_carehomes.pdf"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s://www.malnutritiontaskforce.org.uk/malnutrition-england-factsheet" TargetMode="External"/><Relationship Id="rId2" Type="http://schemas.openxmlformats.org/officeDocument/2006/relationships/hyperlink" Target="https://www.bapen.org.uk/pdfs/economic-report-full.pdf" TargetMode="External"/><Relationship Id="rId1" Type="http://schemas.openxmlformats.org/officeDocument/2006/relationships/hyperlink" Target="https://www.nhs.uk/conditions/malnutrition/" TargetMode="External"/><Relationship Id="rId4" Type="http://schemas.openxmlformats.org/officeDocument/2006/relationships/hyperlink" Target="https://www.malnutritionpathway.co.uk/tipsheets/tipsheet_carehomes.pdf"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731E00-D109-413A-94B8-34294273203C}"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17738D26-D690-43E8-BE1A-1B532B0DE158}">
      <dgm:prSet/>
      <dgm:spPr/>
      <dgm:t>
        <a:bodyPr/>
        <a:lstStyle/>
        <a:p>
          <a:r>
            <a:rPr lang="en-GB" dirty="0"/>
            <a:t>The I-CAN e-learning training package has been designed to support carers and staff looking after adult patients aged 18 years and over living in community settings to support them with their nutritional care.</a:t>
          </a:r>
          <a:endParaRPr lang="en-US" dirty="0"/>
        </a:p>
      </dgm:t>
    </dgm:pt>
    <dgm:pt modelId="{0AA1AD87-ADCF-4319-830F-52319277CA36}" type="parTrans" cxnId="{2216C539-801E-418C-96C8-B436B198B54E}">
      <dgm:prSet/>
      <dgm:spPr/>
      <dgm:t>
        <a:bodyPr/>
        <a:lstStyle/>
        <a:p>
          <a:endParaRPr lang="en-US"/>
        </a:p>
      </dgm:t>
    </dgm:pt>
    <dgm:pt modelId="{CD844C99-D79C-46B8-B5C9-768CCEE47497}" type="sibTrans" cxnId="{2216C539-801E-418C-96C8-B436B198B54E}">
      <dgm:prSet/>
      <dgm:spPr/>
      <dgm:t>
        <a:bodyPr/>
        <a:lstStyle/>
        <a:p>
          <a:endParaRPr lang="en-US"/>
        </a:p>
      </dgm:t>
    </dgm:pt>
    <dgm:pt modelId="{6D3327E8-CBD8-460B-AFA4-AE90FBE9E5EC}">
      <dgm:prSet/>
      <dgm:spPr/>
      <dgm:t>
        <a:bodyPr/>
        <a:lstStyle/>
        <a:p>
          <a:r>
            <a:rPr lang="en-GB" dirty="0"/>
            <a:t>Please ensure you have read the ‘Introduction to I-CAN e-learning’ document for more information on the topics covered and learning outcomes.</a:t>
          </a:r>
          <a:endParaRPr lang="en-US" dirty="0"/>
        </a:p>
      </dgm:t>
    </dgm:pt>
    <dgm:pt modelId="{F4073453-BFA2-400B-8DCB-62EB22F2346D}" type="parTrans" cxnId="{4BFDD4BD-A478-4E44-9F15-B11C328F4A9C}">
      <dgm:prSet/>
      <dgm:spPr/>
      <dgm:t>
        <a:bodyPr/>
        <a:lstStyle/>
        <a:p>
          <a:endParaRPr lang="en-US"/>
        </a:p>
      </dgm:t>
    </dgm:pt>
    <dgm:pt modelId="{3AC07581-056A-4F94-BE3F-BBCD95AC20C1}" type="sibTrans" cxnId="{4BFDD4BD-A478-4E44-9F15-B11C328F4A9C}">
      <dgm:prSet/>
      <dgm:spPr/>
      <dgm:t>
        <a:bodyPr/>
        <a:lstStyle/>
        <a:p>
          <a:endParaRPr lang="en-US"/>
        </a:p>
      </dgm:t>
    </dgm:pt>
    <dgm:pt modelId="{CE0E50FB-33DF-441E-82B5-7E4E19AB3923}">
      <dgm:prSet/>
      <dgm:spPr/>
      <dgm:t>
        <a:bodyPr/>
        <a:lstStyle/>
        <a:p>
          <a:r>
            <a:rPr lang="en-GB"/>
            <a:t>We hope you find this training package useful.</a:t>
          </a:r>
          <a:endParaRPr lang="en-US"/>
        </a:p>
      </dgm:t>
    </dgm:pt>
    <dgm:pt modelId="{6847E3E4-482A-460D-8E16-D8E1F167D3C6}" type="parTrans" cxnId="{AE255B66-8783-4181-B88E-9C9415D2AE54}">
      <dgm:prSet/>
      <dgm:spPr/>
      <dgm:t>
        <a:bodyPr/>
        <a:lstStyle/>
        <a:p>
          <a:endParaRPr lang="en-US"/>
        </a:p>
      </dgm:t>
    </dgm:pt>
    <dgm:pt modelId="{7FB41D05-35E5-4A2B-B04C-A8B903349A5B}" type="sibTrans" cxnId="{AE255B66-8783-4181-B88E-9C9415D2AE54}">
      <dgm:prSet/>
      <dgm:spPr/>
      <dgm:t>
        <a:bodyPr/>
        <a:lstStyle/>
        <a:p>
          <a:endParaRPr lang="en-US"/>
        </a:p>
      </dgm:t>
    </dgm:pt>
    <dgm:pt modelId="{C06DE517-ACE2-4F73-B345-067C10F73E45}" type="pres">
      <dgm:prSet presAssocID="{FC731E00-D109-413A-94B8-34294273203C}" presName="linear" presStyleCnt="0">
        <dgm:presLayoutVars>
          <dgm:animLvl val="lvl"/>
          <dgm:resizeHandles val="exact"/>
        </dgm:presLayoutVars>
      </dgm:prSet>
      <dgm:spPr/>
    </dgm:pt>
    <dgm:pt modelId="{74320030-A018-4F0C-8EF4-C72AC265CEA6}" type="pres">
      <dgm:prSet presAssocID="{17738D26-D690-43E8-BE1A-1B532B0DE158}" presName="parentText" presStyleLbl="node1" presStyleIdx="0" presStyleCnt="3">
        <dgm:presLayoutVars>
          <dgm:chMax val="0"/>
          <dgm:bulletEnabled val="1"/>
        </dgm:presLayoutVars>
      </dgm:prSet>
      <dgm:spPr/>
    </dgm:pt>
    <dgm:pt modelId="{83163905-7DB2-4F8B-8554-2CC2C11FDEBD}" type="pres">
      <dgm:prSet presAssocID="{CD844C99-D79C-46B8-B5C9-768CCEE47497}" presName="spacer" presStyleCnt="0"/>
      <dgm:spPr/>
    </dgm:pt>
    <dgm:pt modelId="{924DB5D5-965E-46ED-8025-5357B57563B4}" type="pres">
      <dgm:prSet presAssocID="{6D3327E8-CBD8-460B-AFA4-AE90FBE9E5EC}" presName="parentText" presStyleLbl="node1" presStyleIdx="1" presStyleCnt="3">
        <dgm:presLayoutVars>
          <dgm:chMax val="0"/>
          <dgm:bulletEnabled val="1"/>
        </dgm:presLayoutVars>
      </dgm:prSet>
      <dgm:spPr/>
    </dgm:pt>
    <dgm:pt modelId="{5AA402AC-B2BD-4904-9A7B-0D1172A48818}" type="pres">
      <dgm:prSet presAssocID="{3AC07581-056A-4F94-BE3F-BBCD95AC20C1}" presName="spacer" presStyleCnt="0"/>
      <dgm:spPr/>
    </dgm:pt>
    <dgm:pt modelId="{4697EA15-47EE-4782-BF79-9C7DD933AE19}" type="pres">
      <dgm:prSet presAssocID="{CE0E50FB-33DF-441E-82B5-7E4E19AB3923}" presName="parentText" presStyleLbl="node1" presStyleIdx="2" presStyleCnt="3">
        <dgm:presLayoutVars>
          <dgm:chMax val="0"/>
          <dgm:bulletEnabled val="1"/>
        </dgm:presLayoutVars>
      </dgm:prSet>
      <dgm:spPr/>
    </dgm:pt>
  </dgm:ptLst>
  <dgm:cxnLst>
    <dgm:cxn modelId="{85E43528-FEFB-4E5A-BEAA-D3CFB8F889F9}" type="presOf" srcId="{17738D26-D690-43E8-BE1A-1B532B0DE158}" destId="{74320030-A018-4F0C-8EF4-C72AC265CEA6}" srcOrd="0" destOrd="0" presId="urn:microsoft.com/office/officeart/2005/8/layout/vList2"/>
    <dgm:cxn modelId="{37B7CD2F-272E-4094-938B-87534792CE58}" type="presOf" srcId="{CE0E50FB-33DF-441E-82B5-7E4E19AB3923}" destId="{4697EA15-47EE-4782-BF79-9C7DD933AE19}" srcOrd="0" destOrd="0" presId="urn:microsoft.com/office/officeart/2005/8/layout/vList2"/>
    <dgm:cxn modelId="{2216C539-801E-418C-96C8-B436B198B54E}" srcId="{FC731E00-D109-413A-94B8-34294273203C}" destId="{17738D26-D690-43E8-BE1A-1B532B0DE158}" srcOrd="0" destOrd="0" parTransId="{0AA1AD87-ADCF-4319-830F-52319277CA36}" sibTransId="{CD844C99-D79C-46B8-B5C9-768CCEE47497}"/>
    <dgm:cxn modelId="{AE255B66-8783-4181-B88E-9C9415D2AE54}" srcId="{FC731E00-D109-413A-94B8-34294273203C}" destId="{CE0E50FB-33DF-441E-82B5-7E4E19AB3923}" srcOrd="2" destOrd="0" parTransId="{6847E3E4-482A-460D-8E16-D8E1F167D3C6}" sibTransId="{7FB41D05-35E5-4A2B-B04C-A8B903349A5B}"/>
    <dgm:cxn modelId="{68D7276E-3BB7-402A-9F38-D41D800EB397}" type="presOf" srcId="{FC731E00-D109-413A-94B8-34294273203C}" destId="{C06DE517-ACE2-4F73-B345-067C10F73E45}" srcOrd="0" destOrd="0" presId="urn:microsoft.com/office/officeart/2005/8/layout/vList2"/>
    <dgm:cxn modelId="{4BFDD4BD-A478-4E44-9F15-B11C328F4A9C}" srcId="{FC731E00-D109-413A-94B8-34294273203C}" destId="{6D3327E8-CBD8-460B-AFA4-AE90FBE9E5EC}" srcOrd="1" destOrd="0" parTransId="{F4073453-BFA2-400B-8DCB-62EB22F2346D}" sibTransId="{3AC07581-056A-4F94-BE3F-BBCD95AC20C1}"/>
    <dgm:cxn modelId="{ADEED0E4-AA5F-476C-8FCB-BFB5F06251E5}" type="presOf" srcId="{6D3327E8-CBD8-460B-AFA4-AE90FBE9E5EC}" destId="{924DB5D5-965E-46ED-8025-5357B57563B4}" srcOrd="0" destOrd="0" presId="urn:microsoft.com/office/officeart/2005/8/layout/vList2"/>
    <dgm:cxn modelId="{02FDD15F-5F33-407F-BB04-35D02C2BDD55}" type="presParOf" srcId="{C06DE517-ACE2-4F73-B345-067C10F73E45}" destId="{74320030-A018-4F0C-8EF4-C72AC265CEA6}" srcOrd="0" destOrd="0" presId="urn:microsoft.com/office/officeart/2005/8/layout/vList2"/>
    <dgm:cxn modelId="{C9807C9D-E11A-4C46-BE48-A3048338ACF9}" type="presParOf" srcId="{C06DE517-ACE2-4F73-B345-067C10F73E45}" destId="{83163905-7DB2-4F8B-8554-2CC2C11FDEBD}" srcOrd="1" destOrd="0" presId="urn:microsoft.com/office/officeart/2005/8/layout/vList2"/>
    <dgm:cxn modelId="{28AE3F43-CB1D-4B1C-A15D-4B9B2DC75266}" type="presParOf" srcId="{C06DE517-ACE2-4F73-B345-067C10F73E45}" destId="{924DB5D5-965E-46ED-8025-5357B57563B4}" srcOrd="2" destOrd="0" presId="urn:microsoft.com/office/officeart/2005/8/layout/vList2"/>
    <dgm:cxn modelId="{BDAB062C-1A31-4C16-B64E-907A2AAD0C30}" type="presParOf" srcId="{C06DE517-ACE2-4F73-B345-067C10F73E45}" destId="{5AA402AC-B2BD-4904-9A7B-0D1172A48818}" srcOrd="3" destOrd="0" presId="urn:microsoft.com/office/officeart/2005/8/layout/vList2"/>
    <dgm:cxn modelId="{F5456674-17B2-4BCF-A0C9-2CA944F78259}" type="presParOf" srcId="{C06DE517-ACE2-4F73-B345-067C10F73E45}" destId="{4697EA15-47EE-4782-BF79-9C7DD933AE1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0AEBF1-B6D7-4348-BF2E-557B314E0DEB}"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FC1A0441-FBCA-47B2-8E5F-46DEC0F52B76}">
      <dgm:prSet custT="1"/>
      <dgm:spPr/>
      <dgm:t>
        <a:bodyPr/>
        <a:lstStyle/>
        <a:p>
          <a:r>
            <a:rPr lang="en-GB" sz="1600" b="0" i="0" dirty="0">
              <a:latin typeface="Arial" panose="020B0604020202020204" pitchFamily="34" charset="0"/>
              <a:cs typeface="Arial" panose="020B0604020202020204" pitchFamily="34" charset="0"/>
            </a:rPr>
            <a:t>Malnutrition is a serious condition that happens when your diet does not contain the right amount of nutrients. It means "poor nutrition" and can refer to:</a:t>
          </a:r>
        </a:p>
        <a:p>
          <a:pPr>
            <a:buFont typeface="Arial" panose="020B0604020202020204" pitchFamily="34" charset="0"/>
            <a:buChar char="•"/>
          </a:pPr>
          <a:r>
            <a:rPr lang="en-GB" sz="1600" b="0" i="0" dirty="0">
              <a:latin typeface="Arial" panose="020B0604020202020204" pitchFamily="34" charset="0"/>
              <a:cs typeface="Arial" panose="020B0604020202020204" pitchFamily="34" charset="0"/>
            </a:rPr>
            <a:t>- undernutrition – not getting enough nutrients</a:t>
          </a:r>
        </a:p>
        <a:p>
          <a:pPr>
            <a:buFont typeface="Arial" panose="020B0604020202020204" pitchFamily="34" charset="0"/>
            <a:buChar char="•"/>
          </a:pPr>
          <a:r>
            <a:rPr lang="en-GB" sz="1600" b="0" i="0" dirty="0">
              <a:latin typeface="Arial" panose="020B0604020202020204" pitchFamily="34" charset="0"/>
              <a:cs typeface="Arial" panose="020B0604020202020204" pitchFamily="34" charset="0"/>
            </a:rPr>
            <a:t>- overnutrition – getting more nutrients than needed           </a:t>
          </a:r>
        </a:p>
        <a:p>
          <a:pPr>
            <a:buFont typeface="Arial" panose="020B0604020202020204" pitchFamily="34" charset="0"/>
            <a:buChar char="•"/>
          </a:pPr>
          <a:r>
            <a:rPr lang="en-US" sz="1600" b="1" dirty="0">
              <a:latin typeface="Arial" panose="020B0604020202020204" pitchFamily="34" charset="0"/>
              <a:cs typeface="Arial" panose="020B0604020202020204" pitchFamily="34" charset="0"/>
            </a:rPr>
            <a:t>This training focuses on the management of undernutrition </a:t>
          </a:r>
          <a:r>
            <a:rPr lang="en-GB" sz="1600" b="0" i="0" dirty="0">
              <a:latin typeface="Arial" panose="020B0604020202020204" pitchFamily="34" charset="0"/>
              <a:cs typeface="Arial" panose="020B0604020202020204" pitchFamily="34" charset="0"/>
              <a:hlinkClick xmlns:r="http://schemas.openxmlformats.org/officeDocument/2006/relationships" r:id="rId1"/>
            </a:rPr>
            <a:t>(NHS Choices)</a:t>
          </a:r>
          <a:endParaRPr lang="en-US" sz="1600" b="1" dirty="0">
            <a:latin typeface="Arial" panose="020B0604020202020204" pitchFamily="34" charset="0"/>
            <a:cs typeface="Arial" panose="020B0604020202020204" pitchFamily="34" charset="0"/>
          </a:endParaRPr>
        </a:p>
      </dgm:t>
    </dgm:pt>
    <dgm:pt modelId="{088528BF-B58E-45C7-8ADC-761F9978E8EC}" type="parTrans" cxnId="{4E83447A-7AA3-4F85-B3FA-0CBDC45A464E}">
      <dgm:prSet/>
      <dgm:spPr/>
      <dgm:t>
        <a:bodyPr/>
        <a:lstStyle/>
        <a:p>
          <a:endParaRPr lang="en-US"/>
        </a:p>
      </dgm:t>
    </dgm:pt>
    <dgm:pt modelId="{48AD1C75-D81A-485C-99F4-44E28213C3BA}" type="sibTrans" cxnId="{4E83447A-7AA3-4F85-B3FA-0CBDC45A464E}">
      <dgm:prSet/>
      <dgm:spPr/>
      <dgm:t>
        <a:bodyPr/>
        <a:lstStyle/>
        <a:p>
          <a:endParaRPr lang="en-US"/>
        </a:p>
      </dgm:t>
    </dgm:pt>
    <dgm:pt modelId="{C1857948-A2D5-4646-823D-6F77ABE12192}">
      <dgm:prSet/>
      <dgm:spPr/>
      <dgm:t>
        <a:bodyPr/>
        <a:lstStyle/>
        <a:p>
          <a:pPr algn="l"/>
          <a:r>
            <a:rPr lang="en-GB" dirty="0">
              <a:latin typeface="Arial" panose="020B0604020202020204" pitchFamily="34" charset="0"/>
              <a:cs typeface="Arial" panose="020B0604020202020204" pitchFamily="34" charset="0"/>
            </a:rPr>
            <a:t>The cost of malnutrition to the health and social care systems was around          £19.6 billion in England in 2011–12 </a:t>
          </a:r>
          <a:r>
            <a:rPr lang="en-GB" dirty="0">
              <a:solidFill>
                <a:schemeClr val="accent1"/>
              </a:solidFill>
              <a:latin typeface="Arial" panose="020B0604020202020204" pitchFamily="34" charset="0"/>
              <a:cs typeface="Arial" panose="020B0604020202020204" pitchFamily="34" charset="0"/>
            </a:rPr>
            <a:t>(</a:t>
          </a:r>
          <a:r>
            <a:rPr lang="en-GB" dirty="0">
              <a:solidFill>
                <a:schemeClr val="accent1"/>
              </a:solidFill>
              <a:latin typeface="Arial" panose="020B0604020202020204" pitchFamily="34" charset="0"/>
              <a:cs typeface="Arial" panose="020B0604020202020204" pitchFamily="34" charset="0"/>
              <a:hlinkClick xmlns:r="http://schemas.openxmlformats.org/officeDocument/2006/relationships" r:id="rId2">
                <a:extLst>
                  <a:ext uri="{A12FA001-AC4F-418D-AE19-62706E023703}">
                    <ahyp:hlinkClr xmlns:ahyp="http://schemas.microsoft.com/office/drawing/2018/hyperlinkcolor" val="tx"/>
                  </a:ext>
                </a:extLst>
              </a:hlinkClick>
            </a:rPr>
            <a:t>M Elia 2015</a:t>
          </a:r>
          <a:r>
            <a:rPr lang="en-GB" dirty="0">
              <a:solidFill>
                <a:schemeClr val="accent1"/>
              </a:solidFill>
              <a:latin typeface="Arial" panose="020B0604020202020204" pitchFamily="34" charset="0"/>
              <a:cs typeface="Arial" panose="020B0604020202020204" pitchFamily="34" charset="0"/>
            </a:rPr>
            <a:t>)</a:t>
          </a:r>
        </a:p>
        <a:p>
          <a:pPr algn="l"/>
          <a:r>
            <a:rPr lang="en-GB" b="0" i="0" dirty="0">
              <a:latin typeface="Arial" panose="020B0604020202020204" pitchFamily="34" charset="0"/>
              <a:cs typeface="Arial" panose="020B0604020202020204" pitchFamily="34" charset="0"/>
            </a:rPr>
            <a:t>“Treating someone who is malnourished is two to three times more expensive than for someone who is not malnourished” </a:t>
          </a:r>
          <a:r>
            <a:rPr lang="en-GB" b="0" i="0" dirty="0">
              <a:solidFill>
                <a:srgbClr val="0070C0"/>
              </a:solidFill>
              <a:latin typeface="Arial" panose="020B0604020202020204" pitchFamily="34" charset="0"/>
              <a:cs typeface="Arial" panose="020B0604020202020204" pitchFamily="34" charset="0"/>
            </a:rPr>
            <a:t>(</a:t>
          </a:r>
          <a:r>
            <a:rPr lang="en-GB" b="0" i="0" u="sng" dirty="0">
              <a:solidFill>
                <a:srgbClr val="0070C0"/>
              </a:solidFill>
              <a:latin typeface="Arial" panose="020B0604020202020204" pitchFamily="34" charset="0"/>
              <a:cs typeface="Arial" panose="020B0604020202020204" pitchFamily="34" charset="0"/>
              <a:hlinkClick xmlns:r="http://schemas.openxmlformats.org/officeDocument/2006/relationships" r:id="rId3">
                <a:extLst>
                  <a:ext uri="{A12FA001-AC4F-418D-AE19-62706E023703}">
                    <ahyp:hlinkClr xmlns:ahyp="http://schemas.microsoft.com/office/drawing/2018/hyperlinkcolor" val="tx"/>
                  </a:ext>
                </a:extLst>
              </a:hlinkClick>
            </a:rPr>
            <a:t>Malnutrition</a:t>
          </a:r>
          <a:r>
            <a:rPr lang="en-GB" b="0" i="0" u="sng" dirty="0">
              <a:solidFill>
                <a:srgbClr val="0070C0"/>
              </a:solidFill>
              <a:latin typeface="Arial" panose="020B0604020202020204" pitchFamily="34" charset="0"/>
              <a:cs typeface="Arial" panose="020B0604020202020204" pitchFamily="34" charset="0"/>
            </a:rPr>
            <a:t> Taskforce</a:t>
          </a:r>
          <a:r>
            <a:rPr lang="en-GB" b="0" i="0" dirty="0">
              <a:solidFill>
                <a:srgbClr val="0070C0"/>
              </a:solidFill>
              <a:latin typeface="Arial" panose="020B0604020202020204" pitchFamily="34" charset="0"/>
              <a:cs typeface="Arial" panose="020B0604020202020204" pitchFamily="34" charset="0"/>
            </a:rPr>
            <a:t>)</a:t>
          </a:r>
          <a:endParaRPr lang="en-US" dirty="0">
            <a:solidFill>
              <a:srgbClr val="0070C0"/>
            </a:solidFill>
            <a:latin typeface="Arial" panose="020B0604020202020204" pitchFamily="34" charset="0"/>
            <a:cs typeface="Arial" panose="020B0604020202020204" pitchFamily="34" charset="0"/>
          </a:endParaRPr>
        </a:p>
      </dgm:t>
    </dgm:pt>
    <dgm:pt modelId="{79E9529A-B80E-4EC2-A6EB-FE42937BED18}" type="parTrans" cxnId="{829EED70-2FFB-4B97-A53D-C4EFEBDC699D}">
      <dgm:prSet/>
      <dgm:spPr/>
      <dgm:t>
        <a:bodyPr/>
        <a:lstStyle/>
        <a:p>
          <a:endParaRPr lang="en-US"/>
        </a:p>
      </dgm:t>
    </dgm:pt>
    <dgm:pt modelId="{65279908-63A2-4521-B3DD-B19775D32307}" type="sibTrans" cxnId="{829EED70-2FFB-4B97-A53D-C4EFEBDC699D}">
      <dgm:prSet/>
      <dgm:spPr/>
      <dgm:t>
        <a:bodyPr/>
        <a:lstStyle/>
        <a:p>
          <a:endParaRPr lang="en-US"/>
        </a:p>
      </dgm:t>
    </dgm:pt>
    <dgm:pt modelId="{88473371-054E-4CB0-8DA0-C91A92619227}">
      <dgm:prSet custT="1"/>
      <dgm:spPr/>
      <dgm:t>
        <a:bodyPr/>
        <a:lstStyle/>
        <a:p>
          <a:r>
            <a:rPr lang="en-GB" sz="1600" dirty="0">
              <a:latin typeface="Arial" panose="020B0604020202020204" pitchFamily="34" charset="0"/>
              <a:cs typeface="Arial" panose="020B0604020202020204" pitchFamily="34" charset="0"/>
            </a:rPr>
            <a:t>At any point in time more than 3 million people in the UK are at risk of malnutrition, most (approximately 93%) live in the community. High risk groups include older people, those recently discharged from hospital, those with chronic disease, progressive neurological disease, acute illness, frailty, undergoing rehabilitation or end of life/palliative care </a:t>
          </a:r>
          <a:r>
            <a:rPr lang="en-GB" sz="1600" dirty="0">
              <a:solidFill>
                <a:schemeClr val="accent1"/>
              </a:solidFill>
              <a:latin typeface="Arial" panose="020B0604020202020204" pitchFamily="34" charset="0"/>
              <a:cs typeface="Arial" panose="020B0604020202020204" pitchFamily="34" charset="0"/>
            </a:rPr>
            <a:t>(</a:t>
          </a:r>
          <a:r>
            <a:rPr lang="en-GB" sz="1600" dirty="0">
              <a:solidFill>
                <a:schemeClr val="accent1"/>
              </a:solidFill>
              <a:latin typeface="Arial" panose="020B0604020202020204" pitchFamily="34" charset="0"/>
              <a:cs typeface="Arial" panose="020B0604020202020204" pitchFamily="34" charset="0"/>
              <a:hlinkClick xmlns:r="http://schemas.openxmlformats.org/officeDocument/2006/relationships" r:id="rId4">
                <a:extLst>
                  <a:ext uri="{A12FA001-AC4F-418D-AE19-62706E023703}">
                    <ahyp:hlinkClr xmlns:ahyp="http://schemas.microsoft.com/office/drawing/2018/hyperlinkcolor" val="tx"/>
                  </a:ext>
                </a:extLst>
              </a:hlinkClick>
            </a:rPr>
            <a:t>MalnutritionPathway.co.uk</a:t>
          </a:r>
          <a:r>
            <a:rPr lang="en-GB" sz="1600" dirty="0">
              <a:solidFill>
                <a:schemeClr val="accent1"/>
              </a:solidFill>
              <a:latin typeface="Arial" panose="020B0604020202020204" pitchFamily="34" charset="0"/>
              <a:cs typeface="Arial" panose="020B0604020202020204" pitchFamily="34" charset="0"/>
            </a:rPr>
            <a:t>)</a:t>
          </a:r>
          <a:endParaRPr lang="en-US" sz="1600" dirty="0">
            <a:solidFill>
              <a:schemeClr val="accent1"/>
            </a:solidFill>
            <a:latin typeface="Arial" panose="020B0604020202020204" pitchFamily="34" charset="0"/>
            <a:cs typeface="Arial" panose="020B0604020202020204" pitchFamily="34" charset="0"/>
          </a:endParaRPr>
        </a:p>
      </dgm:t>
    </dgm:pt>
    <dgm:pt modelId="{3D12AE9F-20E1-477D-8732-B243AB00FC51}" type="parTrans" cxnId="{0B89CA6C-C718-4732-8AD5-87EAF549B9B3}">
      <dgm:prSet/>
      <dgm:spPr/>
      <dgm:t>
        <a:bodyPr/>
        <a:lstStyle/>
        <a:p>
          <a:endParaRPr lang="en-US"/>
        </a:p>
      </dgm:t>
    </dgm:pt>
    <dgm:pt modelId="{64D7099D-C2DB-4A42-BACD-4CFF5ED82690}" type="sibTrans" cxnId="{0B89CA6C-C718-4732-8AD5-87EAF549B9B3}">
      <dgm:prSet/>
      <dgm:spPr/>
      <dgm:t>
        <a:bodyPr/>
        <a:lstStyle/>
        <a:p>
          <a:endParaRPr lang="en-US"/>
        </a:p>
      </dgm:t>
    </dgm:pt>
    <dgm:pt modelId="{1C24D2A2-ED6D-4F1E-BB2A-24635F9D6E6C}">
      <dgm:prSet custT="1"/>
      <dgm:spPr/>
      <dgm:t>
        <a:bodyPr/>
        <a:lstStyle/>
        <a:p>
          <a:r>
            <a:rPr lang="en-GB" sz="1600" b="0" u="none" dirty="0">
              <a:latin typeface="Arial" panose="020B0604020202020204" pitchFamily="34" charset="0"/>
              <a:cs typeface="Arial" panose="020B0604020202020204" pitchFamily="34" charset="0"/>
            </a:rPr>
            <a:t>The aim of nutritional screening is to identify residents at risk of malnutrition and those who are already malnourished</a:t>
          </a:r>
          <a:endParaRPr lang="en-US" sz="1600" b="0" u="none" dirty="0">
            <a:latin typeface="Arial" panose="020B0604020202020204" pitchFamily="34" charset="0"/>
            <a:cs typeface="Arial" panose="020B0604020202020204" pitchFamily="34" charset="0"/>
          </a:endParaRPr>
        </a:p>
      </dgm:t>
    </dgm:pt>
    <dgm:pt modelId="{4B4119C1-AED1-45C4-A15A-58CCABAECBD3}" type="parTrans" cxnId="{F7D8316A-1348-4A96-956F-8530FD22B068}">
      <dgm:prSet/>
      <dgm:spPr/>
      <dgm:t>
        <a:bodyPr/>
        <a:lstStyle/>
        <a:p>
          <a:endParaRPr lang="en-US"/>
        </a:p>
      </dgm:t>
    </dgm:pt>
    <dgm:pt modelId="{3C218C7F-9AAD-4A9A-BFF5-5A6B1052455D}" type="sibTrans" cxnId="{F7D8316A-1348-4A96-956F-8530FD22B068}">
      <dgm:prSet/>
      <dgm:spPr/>
      <dgm:t>
        <a:bodyPr/>
        <a:lstStyle/>
        <a:p>
          <a:endParaRPr lang="en-US"/>
        </a:p>
      </dgm:t>
    </dgm:pt>
    <dgm:pt modelId="{72C80EC5-F439-4776-9FBF-A337446114DE}" type="pres">
      <dgm:prSet presAssocID="{520AEBF1-B6D7-4348-BF2E-557B314E0DEB}" presName="linear" presStyleCnt="0">
        <dgm:presLayoutVars>
          <dgm:animLvl val="lvl"/>
          <dgm:resizeHandles val="exact"/>
        </dgm:presLayoutVars>
      </dgm:prSet>
      <dgm:spPr/>
    </dgm:pt>
    <dgm:pt modelId="{C3CF761E-AD36-42F6-8301-DAC6D31D23AD}" type="pres">
      <dgm:prSet presAssocID="{FC1A0441-FBCA-47B2-8E5F-46DEC0F52B76}" presName="parentText" presStyleLbl="node1" presStyleIdx="0" presStyleCnt="4" custLinFactNeighborX="227" custLinFactNeighborY="-20671">
        <dgm:presLayoutVars>
          <dgm:chMax val="0"/>
          <dgm:bulletEnabled val="1"/>
        </dgm:presLayoutVars>
      </dgm:prSet>
      <dgm:spPr/>
    </dgm:pt>
    <dgm:pt modelId="{A14368D1-97E6-435E-B4FA-F591B3DDAFCD}" type="pres">
      <dgm:prSet presAssocID="{48AD1C75-D81A-485C-99F4-44E28213C3BA}" presName="spacer" presStyleCnt="0"/>
      <dgm:spPr/>
    </dgm:pt>
    <dgm:pt modelId="{C55176B2-AC5B-46CA-A6B5-E85AF0A60552}" type="pres">
      <dgm:prSet presAssocID="{C1857948-A2D5-4646-823D-6F77ABE12192}" presName="parentText" presStyleLbl="node1" presStyleIdx="1" presStyleCnt="4">
        <dgm:presLayoutVars>
          <dgm:chMax val="0"/>
          <dgm:bulletEnabled val="1"/>
        </dgm:presLayoutVars>
      </dgm:prSet>
      <dgm:spPr/>
    </dgm:pt>
    <dgm:pt modelId="{299C4927-17E8-4719-A537-EBEC00562A24}" type="pres">
      <dgm:prSet presAssocID="{65279908-63A2-4521-B3DD-B19775D32307}" presName="spacer" presStyleCnt="0"/>
      <dgm:spPr/>
    </dgm:pt>
    <dgm:pt modelId="{0EA27F5E-7048-4D23-A69C-70FF2DEC274E}" type="pres">
      <dgm:prSet presAssocID="{88473371-054E-4CB0-8DA0-C91A92619227}" presName="parentText" presStyleLbl="node1" presStyleIdx="2" presStyleCnt="4" custLinFactNeighborX="-479" custLinFactNeighborY="62843">
        <dgm:presLayoutVars>
          <dgm:chMax val="0"/>
          <dgm:bulletEnabled val="1"/>
        </dgm:presLayoutVars>
      </dgm:prSet>
      <dgm:spPr/>
    </dgm:pt>
    <dgm:pt modelId="{838505A6-F690-4756-9B97-75DDE07D1AA4}" type="pres">
      <dgm:prSet presAssocID="{64D7099D-C2DB-4A42-BACD-4CFF5ED82690}" presName="spacer" presStyleCnt="0"/>
      <dgm:spPr/>
    </dgm:pt>
    <dgm:pt modelId="{1A42D303-3AD0-4A7C-82FC-9D6D4B1C3C46}" type="pres">
      <dgm:prSet presAssocID="{1C24D2A2-ED6D-4F1E-BB2A-24635F9D6E6C}" presName="parentText" presStyleLbl="node1" presStyleIdx="3" presStyleCnt="4" custLinFactNeighborX="2388" custLinFactNeighborY="-32867">
        <dgm:presLayoutVars>
          <dgm:chMax val="0"/>
          <dgm:bulletEnabled val="1"/>
        </dgm:presLayoutVars>
      </dgm:prSet>
      <dgm:spPr/>
    </dgm:pt>
  </dgm:ptLst>
  <dgm:cxnLst>
    <dgm:cxn modelId="{A906F90F-0BD9-4519-960B-40B6560DFE26}" type="presOf" srcId="{88473371-054E-4CB0-8DA0-C91A92619227}" destId="{0EA27F5E-7048-4D23-A69C-70FF2DEC274E}" srcOrd="0" destOrd="0" presId="urn:microsoft.com/office/officeart/2005/8/layout/vList2"/>
    <dgm:cxn modelId="{712FE725-17A3-4B20-A58B-820DC66D3F9C}" type="presOf" srcId="{520AEBF1-B6D7-4348-BF2E-557B314E0DEB}" destId="{72C80EC5-F439-4776-9FBF-A337446114DE}" srcOrd="0" destOrd="0" presId="urn:microsoft.com/office/officeart/2005/8/layout/vList2"/>
    <dgm:cxn modelId="{F7D8316A-1348-4A96-956F-8530FD22B068}" srcId="{520AEBF1-B6D7-4348-BF2E-557B314E0DEB}" destId="{1C24D2A2-ED6D-4F1E-BB2A-24635F9D6E6C}" srcOrd="3" destOrd="0" parTransId="{4B4119C1-AED1-45C4-A15A-58CCABAECBD3}" sibTransId="{3C218C7F-9AAD-4A9A-BFF5-5A6B1052455D}"/>
    <dgm:cxn modelId="{0B89CA6C-C718-4732-8AD5-87EAF549B9B3}" srcId="{520AEBF1-B6D7-4348-BF2E-557B314E0DEB}" destId="{88473371-054E-4CB0-8DA0-C91A92619227}" srcOrd="2" destOrd="0" parTransId="{3D12AE9F-20E1-477D-8732-B243AB00FC51}" sibTransId="{64D7099D-C2DB-4A42-BACD-4CFF5ED82690}"/>
    <dgm:cxn modelId="{829EED70-2FFB-4B97-A53D-C4EFEBDC699D}" srcId="{520AEBF1-B6D7-4348-BF2E-557B314E0DEB}" destId="{C1857948-A2D5-4646-823D-6F77ABE12192}" srcOrd="1" destOrd="0" parTransId="{79E9529A-B80E-4EC2-A6EB-FE42937BED18}" sibTransId="{65279908-63A2-4521-B3DD-B19775D32307}"/>
    <dgm:cxn modelId="{4E83447A-7AA3-4F85-B3FA-0CBDC45A464E}" srcId="{520AEBF1-B6D7-4348-BF2E-557B314E0DEB}" destId="{FC1A0441-FBCA-47B2-8E5F-46DEC0F52B76}" srcOrd="0" destOrd="0" parTransId="{088528BF-B58E-45C7-8ADC-761F9978E8EC}" sibTransId="{48AD1C75-D81A-485C-99F4-44E28213C3BA}"/>
    <dgm:cxn modelId="{8D2214A8-4E68-4986-982D-3EC74966A591}" type="presOf" srcId="{FC1A0441-FBCA-47B2-8E5F-46DEC0F52B76}" destId="{C3CF761E-AD36-42F6-8301-DAC6D31D23AD}" srcOrd="0" destOrd="0" presId="urn:microsoft.com/office/officeart/2005/8/layout/vList2"/>
    <dgm:cxn modelId="{CCC71DE1-B6FF-47CE-8FA6-B3C436E3E70D}" type="presOf" srcId="{1C24D2A2-ED6D-4F1E-BB2A-24635F9D6E6C}" destId="{1A42D303-3AD0-4A7C-82FC-9D6D4B1C3C46}" srcOrd="0" destOrd="0" presId="urn:microsoft.com/office/officeart/2005/8/layout/vList2"/>
    <dgm:cxn modelId="{721B8FF4-0F82-4EFB-A89B-890C5B85C80E}" type="presOf" srcId="{C1857948-A2D5-4646-823D-6F77ABE12192}" destId="{C55176B2-AC5B-46CA-A6B5-E85AF0A60552}" srcOrd="0" destOrd="0" presId="urn:microsoft.com/office/officeart/2005/8/layout/vList2"/>
    <dgm:cxn modelId="{0A134074-1FFD-4E08-9667-7512405B9114}" type="presParOf" srcId="{72C80EC5-F439-4776-9FBF-A337446114DE}" destId="{C3CF761E-AD36-42F6-8301-DAC6D31D23AD}" srcOrd="0" destOrd="0" presId="urn:microsoft.com/office/officeart/2005/8/layout/vList2"/>
    <dgm:cxn modelId="{2BBF3ECB-6FC8-42C3-9C9B-703F72AA168F}" type="presParOf" srcId="{72C80EC5-F439-4776-9FBF-A337446114DE}" destId="{A14368D1-97E6-435E-B4FA-F591B3DDAFCD}" srcOrd="1" destOrd="0" presId="urn:microsoft.com/office/officeart/2005/8/layout/vList2"/>
    <dgm:cxn modelId="{C35586F2-3B2F-45C5-A006-47086A03FC9C}" type="presParOf" srcId="{72C80EC5-F439-4776-9FBF-A337446114DE}" destId="{C55176B2-AC5B-46CA-A6B5-E85AF0A60552}" srcOrd="2" destOrd="0" presId="urn:microsoft.com/office/officeart/2005/8/layout/vList2"/>
    <dgm:cxn modelId="{A312B80C-6283-4FC1-BFEF-7BBB0DAA02A3}" type="presParOf" srcId="{72C80EC5-F439-4776-9FBF-A337446114DE}" destId="{299C4927-17E8-4719-A537-EBEC00562A24}" srcOrd="3" destOrd="0" presId="urn:microsoft.com/office/officeart/2005/8/layout/vList2"/>
    <dgm:cxn modelId="{805E89A7-0398-462B-9EEC-2A8DE319C099}" type="presParOf" srcId="{72C80EC5-F439-4776-9FBF-A337446114DE}" destId="{0EA27F5E-7048-4D23-A69C-70FF2DEC274E}" srcOrd="4" destOrd="0" presId="urn:microsoft.com/office/officeart/2005/8/layout/vList2"/>
    <dgm:cxn modelId="{246B49DD-5624-421A-834F-EFB30845E8D3}" type="presParOf" srcId="{72C80EC5-F439-4776-9FBF-A337446114DE}" destId="{838505A6-F690-4756-9B97-75DDE07D1AA4}" srcOrd="5" destOrd="0" presId="urn:microsoft.com/office/officeart/2005/8/layout/vList2"/>
    <dgm:cxn modelId="{EDA9DEFB-6FC3-4CDF-96AA-9981E73207C1}" type="presParOf" srcId="{72C80EC5-F439-4776-9FBF-A337446114DE}" destId="{1A42D303-3AD0-4A7C-82FC-9D6D4B1C3C4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E2FB35-6654-4A5C-BF44-B82F2C1E55E9}"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318B0149-F07D-44A9-A8CC-9C3D27A80821}">
      <dgm:prSet/>
      <dgm:spPr/>
      <dgm:t>
        <a:bodyPr/>
        <a:lstStyle/>
        <a:p>
          <a:r>
            <a:rPr lang="en-GB"/>
            <a:t>Poor dentition</a:t>
          </a:r>
          <a:endParaRPr lang="en-US"/>
        </a:p>
      </dgm:t>
    </dgm:pt>
    <dgm:pt modelId="{BB05147D-543F-4BF7-909D-A426929253A7}" type="parTrans" cxnId="{946DF050-6357-4F02-BE93-CAAD4FAD5251}">
      <dgm:prSet/>
      <dgm:spPr/>
      <dgm:t>
        <a:bodyPr/>
        <a:lstStyle/>
        <a:p>
          <a:endParaRPr lang="en-US"/>
        </a:p>
      </dgm:t>
    </dgm:pt>
    <dgm:pt modelId="{70D76BF4-28B1-4554-8851-A2D7E5D60F6B}" type="sibTrans" cxnId="{946DF050-6357-4F02-BE93-CAAD4FAD5251}">
      <dgm:prSet/>
      <dgm:spPr/>
      <dgm:t>
        <a:bodyPr/>
        <a:lstStyle/>
        <a:p>
          <a:endParaRPr lang="en-US"/>
        </a:p>
      </dgm:t>
    </dgm:pt>
    <dgm:pt modelId="{8ECFD3DB-AA92-4BEC-990F-A8B7E5C372F5}">
      <dgm:prSet/>
      <dgm:spPr/>
      <dgm:t>
        <a:bodyPr/>
        <a:lstStyle/>
        <a:p>
          <a:r>
            <a:rPr lang="en-GB"/>
            <a:t>Poor swallow </a:t>
          </a:r>
          <a:endParaRPr lang="en-US"/>
        </a:p>
      </dgm:t>
    </dgm:pt>
    <dgm:pt modelId="{F7AF809C-5E42-472E-B023-FD7B4FFA25D8}" type="parTrans" cxnId="{2C1296AF-8CC9-486C-884C-935A337820F6}">
      <dgm:prSet/>
      <dgm:spPr/>
      <dgm:t>
        <a:bodyPr/>
        <a:lstStyle/>
        <a:p>
          <a:endParaRPr lang="en-US"/>
        </a:p>
      </dgm:t>
    </dgm:pt>
    <dgm:pt modelId="{9826CF4E-EEE9-40FC-A244-F97A255637CE}" type="sibTrans" cxnId="{2C1296AF-8CC9-486C-884C-935A337820F6}">
      <dgm:prSet/>
      <dgm:spPr/>
      <dgm:t>
        <a:bodyPr/>
        <a:lstStyle/>
        <a:p>
          <a:endParaRPr lang="en-US"/>
        </a:p>
      </dgm:t>
    </dgm:pt>
    <dgm:pt modelId="{B9DA7106-37E2-4C2D-B1AF-0585D487A509}">
      <dgm:prSet/>
      <dgm:spPr/>
      <dgm:t>
        <a:bodyPr/>
        <a:lstStyle/>
        <a:p>
          <a:r>
            <a:rPr lang="en-GB"/>
            <a:t>Medical conditions eg cancer, COPD, infections, pain</a:t>
          </a:r>
          <a:endParaRPr lang="en-US"/>
        </a:p>
      </dgm:t>
    </dgm:pt>
    <dgm:pt modelId="{9DB832EC-1A02-42E2-9EFE-AE7C0A7D2E21}" type="parTrans" cxnId="{4775EBA3-B6FF-4D1C-BD63-E5D69413A971}">
      <dgm:prSet/>
      <dgm:spPr/>
      <dgm:t>
        <a:bodyPr/>
        <a:lstStyle/>
        <a:p>
          <a:endParaRPr lang="en-US"/>
        </a:p>
      </dgm:t>
    </dgm:pt>
    <dgm:pt modelId="{671F4C05-56D1-48F1-83F6-E22B33A2A4BF}" type="sibTrans" cxnId="{4775EBA3-B6FF-4D1C-BD63-E5D69413A971}">
      <dgm:prSet/>
      <dgm:spPr/>
      <dgm:t>
        <a:bodyPr/>
        <a:lstStyle/>
        <a:p>
          <a:endParaRPr lang="en-US"/>
        </a:p>
      </dgm:t>
    </dgm:pt>
    <dgm:pt modelId="{1D064731-9FE2-4616-8C79-199C9E1A5E21}">
      <dgm:prSet/>
      <dgm:spPr/>
      <dgm:t>
        <a:bodyPr/>
        <a:lstStyle/>
        <a:p>
          <a:r>
            <a:rPr lang="en-GB"/>
            <a:t>Mental health problems e.g. depression, anxiety</a:t>
          </a:r>
          <a:endParaRPr lang="en-US"/>
        </a:p>
      </dgm:t>
    </dgm:pt>
    <dgm:pt modelId="{587ACBAC-6866-46DE-8AF8-0D10BDBF2C3B}" type="parTrans" cxnId="{FE84A86A-496F-4A33-87BF-5533CF52D087}">
      <dgm:prSet/>
      <dgm:spPr/>
      <dgm:t>
        <a:bodyPr/>
        <a:lstStyle/>
        <a:p>
          <a:endParaRPr lang="en-US"/>
        </a:p>
      </dgm:t>
    </dgm:pt>
    <dgm:pt modelId="{E10B1C0C-189E-4B41-8D96-9F5BC8AB3D06}" type="sibTrans" cxnId="{FE84A86A-496F-4A33-87BF-5533CF52D087}">
      <dgm:prSet/>
      <dgm:spPr/>
      <dgm:t>
        <a:bodyPr/>
        <a:lstStyle/>
        <a:p>
          <a:endParaRPr lang="en-US"/>
        </a:p>
      </dgm:t>
    </dgm:pt>
    <dgm:pt modelId="{1B22ED96-1FA5-4E6A-BFC4-17BAED3E564B}">
      <dgm:prSet/>
      <dgm:spPr/>
      <dgm:t>
        <a:bodyPr/>
        <a:lstStyle/>
        <a:p>
          <a:r>
            <a:rPr lang="en-GB"/>
            <a:t>Cognitive impairment e.g. dementia, age-related  </a:t>
          </a:r>
          <a:endParaRPr lang="en-US"/>
        </a:p>
      </dgm:t>
    </dgm:pt>
    <dgm:pt modelId="{FF8D322F-415C-43EE-80B4-140822C40436}" type="parTrans" cxnId="{BDD46177-4107-4CF0-A70D-012F58EA3146}">
      <dgm:prSet/>
      <dgm:spPr/>
      <dgm:t>
        <a:bodyPr/>
        <a:lstStyle/>
        <a:p>
          <a:endParaRPr lang="en-US"/>
        </a:p>
      </dgm:t>
    </dgm:pt>
    <dgm:pt modelId="{9E35A3BE-9BE8-4854-A45A-C3A90FF6ABEE}" type="sibTrans" cxnId="{BDD46177-4107-4CF0-A70D-012F58EA3146}">
      <dgm:prSet/>
      <dgm:spPr/>
      <dgm:t>
        <a:bodyPr/>
        <a:lstStyle/>
        <a:p>
          <a:endParaRPr lang="en-US"/>
        </a:p>
      </dgm:t>
    </dgm:pt>
    <dgm:pt modelId="{CCF8413C-3BD4-42B6-9610-4FF976C37720}">
      <dgm:prSet/>
      <dgm:spPr/>
      <dgm:t>
        <a:bodyPr/>
        <a:lstStyle/>
        <a:p>
          <a:r>
            <a:rPr lang="en-GB"/>
            <a:t>Inability to feed self e.g. poor dexterity</a:t>
          </a:r>
          <a:endParaRPr lang="en-US"/>
        </a:p>
      </dgm:t>
    </dgm:pt>
    <dgm:pt modelId="{7D0B54D8-0D69-4ACF-841E-742CBE6CF215}" type="parTrans" cxnId="{CDBB01D5-3BAE-47F2-8081-458487C8EAA4}">
      <dgm:prSet/>
      <dgm:spPr/>
      <dgm:t>
        <a:bodyPr/>
        <a:lstStyle/>
        <a:p>
          <a:endParaRPr lang="en-US"/>
        </a:p>
      </dgm:t>
    </dgm:pt>
    <dgm:pt modelId="{25B4BB78-0A7B-413C-88C3-4EED745B8AC3}" type="sibTrans" cxnId="{CDBB01D5-3BAE-47F2-8081-458487C8EAA4}">
      <dgm:prSet/>
      <dgm:spPr/>
      <dgm:t>
        <a:bodyPr/>
        <a:lstStyle/>
        <a:p>
          <a:endParaRPr lang="en-US"/>
        </a:p>
      </dgm:t>
    </dgm:pt>
    <dgm:pt modelId="{51EDAC73-C1BE-4858-8FDA-9931569FCFB9}">
      <dgm:prSet/>
      <dgm:spPr/>
      <dgm:t>
        <a:bodyPr/>
        <a:lstStyle/>
        <a:p>
          <a:r>
            <a:rPr lang="en-GB"/>
            <a:t>Impaired digestion and absorption</a:t>
          </a:r>
          <a:endParaRPr lang="en-US"/>
        </a:p>
      </dgm:t>
    </dgm:pt>
    <dgm:pt modelId="{D87F45E1-619E-4153-BA01-287B97EBF60A}" type="parTrans" cxnId="{654CB6B2-8348-4FE7-83B4-78BA867261B8}">
      <dgm:prSet/>
      <dgm:spPr/>
      <dgm:t>
        <a:bodyPr/>
        <a:lstStyle/>
        <a:p>
          <a:endParaRPr lang="en-US"/>
        </a:p>
      </dgm:t>
    </dgm:pt>
    <dgm:pt modelId="{2EEB61A2-D9A1-4FAD-8689-E48C8177CE59}" type="sibTrans" cxnId="{654CB6B2-8348-4FE7-83B4-78BA867261B8}">
      <dgm:prSet/>
      <dgm:spPr/>
      <dgm:t>
        <a:bodyPr/>
        <a:lstStyle/>
        <a:p>
          <a:endParaRPr lang="en-US"/>
        </a:p>
      </dgm:t>
    </dgm:pt>
    <dgm:pt modelId="{29BF13ED-34FB-442C-8A04-B3B490CBD4DB}">
      <dgm:prSet/>
      <dgm:spPr/>
      <dgm:t>
        <a:bodyPr/>
        <a:lstStyle/>
        <a:p>
          <a:r>
            <a:rPr lang="en-GB"/>
            <a:t>Nutrient losses e.g. chronic diarrhoea, stoma losses</a:t>
          </a:r>
          <a:endParaRPr lang="en-US"/>
        </a:p>
      </dgm:t>
    </dgm:pt>
    <dgm:pt modelId="{7B09679E-7F1A-4775-A69D-3A0DC6DCD19D}" type="parTrans" cxnId="{DE221033-7DC4-4A7A-91BD-98E22438B408}">
      <dgm:prSet/>
      <dgm:spPr/>
      <dgm:t>
        <a:bodyPr/>
        <a:lstStyle/>
        <a:p>
          <a:endParaRPr lang="en-US"/>
        </a:p>
      </dgm:t>
    </dgm:pt>
    <dgm:pt modelId="{BA98B0E6-FD87-4E0C-926F-7BD89C95235B}" type="sibTrans" cxnId="{DE221033-7DC4-4A7A-91BD-98E22438B408}">
      <dgm:prSet/>
      <dgm:spPr/>
      <dgm:t>
        <a:bodyPr/>
        <a:lstStyle/>
        <a:p>
          <a:endParaRPr lang="en-US"/>
        </a:p>
      </dgm:t>
    </dgm:pt>
    <dgm:pt modelId="{DA872028-28CB-4FC9-98F0-9E96B2E20DEA}">
      <dgm:prSet/>
      <dgm:spPr/>
      <dgm:t>
        <a:bodyPr/>
        <a:lstStyle/>
        <a:p>
          <a:r>
            <a:rPr lang="en-GB"/>
            <a:t>Increased requirements e.g. pacing++</a:t>
          </a:r>
          <a:endParaRPr lang="en-US"/>
        </a:p>
      </dgm:t>
    </dgm:pt>
    <dgm:pt modelId="{E9F20235-3D07-4097-9BFA-9D81E3CB93EE}" type="parTrans" cxnId="{991A7BDF-643F-4676-A47A-EF0E5767BF47}">
      <dgm:prSet/>
      <dgm:spPr/>
      <dgm:t>
        <a:bodyPr/>
        <a:lstStyle/>
        <a:p>
          <a:endParaRPr lang="en-US"/>
        </a:p>
      </dgm:t>
    </dgm:pt>
    <dgm:pt modelId="{35AF404D-12F2-4AFF-A0E4-BF484BA85B1C}" type="sibTrans" cxnId="{991A7BDF-643F-4676-A47A-EF0E5767BF47}">
      <dgm:prSet/>
      <dgm:spPr/>
      <dgm:t>
        <a:bodyPr/>
        <a:lstStyle/>
        <a:p>
          <a:endParaRPr lang="en-US"/>
        </a:p>
      </dgm:t>
    </dgm:pt>
    <dgm:pt modelId="{877A7C52-B978-42FE-BD34-7D322C575C1A}">
      <dgm:prSet/>
      <dgm:spPr/>
      <dgm:t>
        <a:bodyPr/>
        <a:lstStyle/>
        <a:p>
          <a:r>
            <a:rPr lang="en-GB" dirty="0"/>
            <a:t>Drugs side effects </a:t>
          </a:r>
          <a:endParaRPr lang="en-US" dirty="0"/>
        </a:p>
      </dgm:t>
    </dgm:pt>
    <dgm:pt modelId="{E1D281EE-64B6-45D2-B07A-849F3BDD74CE}" type="parTrans" cxnId="{DB2697B9-3F3E-460E-99AA-07D74FA1C091}">
      <dgm:prSet/>
      <dgm:spPr/>
      <dgm:t>
        <a:bodyPr/>
        <a:lstStyle/>
        <a:p>
          <a:endParaRPr lang="en-US"/>
        </a:p>
      </dgm:t>
    </dgm:pt>
    <dgm:pt modelId="{CB85DCAA-B156-46CD-A787-F1B3B373D13A}" type="sibTrans" cxnId="{DB2697B9-3F3E-460E-99AA-07D74FA1C091}">
      <dgm:prSet/>
      <dgm:spPr/>
      <dgm:t>
        <a:bodyPr/>
        <a:lstStyle/>
        <a:p>
          <a:endParaRPr lang="en-US"/>
        </a:p>
      </dgm:t>
    </dgm:pt>
    <dgm:pt modelId="{8DB76D68-82FB-4324-A5DA-1B527FFC97F4}">
      <dgm:prSet/>
      <dgm:spPr/>
      <dgm:t>
        <a:bodyPr/>
        <a:lstStyle/>
        <a:p>
          <a:r>
            <a:rPr lang="en-GB" dirty="0"/>
            <a:t>Reduced appetite  </a:t>
          </a:r>
          <a:endParaRPr lang="en-US" dirty="0"/>
        </a:p>
      </dgm:t>
    </dgm:pt>
    <dgm:pt modelId="{A04D08A7-D7FE-4114-A34B-429D8B16FE82}" type="parTrans" cxnId="{860E4EEC-3F99-4CE4-8F4F-2E0330FB2221}">
      <dgm:prSet/>
      <dgm:spPr/>
      <dgm:t>
        <a:bodyPr/>
        <a:lstStyle/>
        <a:p>
          <a:endParaRPr lang="en-US"/>
        </a:p>
      </dgm:t>
    </dgm:pt>
    <dgm:pt modelId="{469F7731-CBDD-4799-A6D0-99165E905509}" type="sibTrans" cxnId="{860E4EEC-3F99-4CE4-8F4F-2E0330FB2221}">
      <dgm:prSet/>
      <dgm:spPr/>
      <dgm:t>
        <a:bodyPr/>
        <a:lstStyle/>
        <a:p>
          <a:endParaRPr lang="en-US"/>
        </a:p>
      </dgm:t>
    </dgm:pt>
    <dgm:pt modelId="{27C178EE-3652-416C-A115-ADE5EDCBC759}" type="pres">
      <dgm:prSet presAssocID="{C3E2FB35-6654-4A5C-BF44-B82F2C1E55E9}" presName="diagram" presStyleCnt="0">
        <dgm:presLayoutVars>
          <dgm:dir/>
          <dgm:resizeHandles val="exact"/>
        </dgm:presLayoutVars>
      </dgm:prSet>
      <dgm:spPr/>
    </dgm:pt>
    <dgm:pt modelId="{C358E410-4B7E-4CDA-9ECD-A4362E513259}" type="pres">
      <dgm:prSet presAssocID="{318B0149-F07D-44A9-A8CC-9C3D27A80821}" presName="node" presStyleLbl="node1" presStyleIdx="0" presStyleCnt="11">
        <dgm:presLayoutVars>
          <dgm:bulletEnabled val="1"/>
        </dgm:presLayoutVars>
      </dgm:prSet>
      <dgm:spPr/>
    </dgm:pt>
    <dgm:pt modelId="{6327A69A-275A-40C1-BDD4-CD8C96A9B00C}" type="pres">
      <dgm:prSet presAssocID="{70D76BF4-28B1-4554-8851-A2D7E5D60F6B}" presName="sibTrans" presStyleCnt="0"/>
      <dgm:spPr/>
    </dgm:pt>
    <dgm:pt modelId="{0D10C3EE-2054-4438-9C9B-CB2B58A83608}" type="pres">
      <dgm:prSet presAssocID="{8ECFD3DB-AA92-4BEC-990F-A8B7E5C372F5}" presName="node" presStyleLbl="node1" presStyleIdx="1" presStyleCnt="11">
        <dgm:presLayoutVars>
          <dgm:bulletEnabled val="1"/>
        </dgm:presLayoutVars>
      </dgm:prSet>
      <dgm:spPr/>
    </dgm:pt>
    <dgm:pt modelId="{77572F4E-A1CD-476A-BF41-B744A798B05F}" type="pres">
      <dgm:prSet presAssocID="{9826CF4E-EEE9-40FC-A244-F97A255637CE}" presName="sibTrans" presStyleCnt="0"/>
      <dgm:spPr/>
    </dgm:pt>
    <dgm:pt modelId="{CE24500D-ABA0-4C82-A3B4-19606D3FE60C}" type="pres">
      <dgm:prSet presAssocID="{B9DA7106-37E2-4C2D-B1AF-0585D487A509}" presName="node" presStyleLbl="node1" presStyleIdx="2" presStyleCnt="11">
        <dgm:presLayoutVars>
          <dgm:bulletEnabled val="1"/>
        </dgm:presLayoutVars>
      </dgm:prSet>
      <dgm:spPr/>
    </dgm:pt>
    <dgm:pt modelId="{74734788-4167-4FD9-89E5-BD13875B4870}" type="pres">
      <dgm:prSet presAssocID="{671F4C05-56D1-48F1-83F6-E22B33A2A4BF}" presName="sibTrans" presStyleCnt="0"/>
      <dgm:spPr/>
    </dgm:pt>
    <dgm:pt modelId="{E92EDE8A-3678-482E-B5DA-2A78C92B9F80}" type="pres">
      <dgm:prSet presAssocID="{1D064731-9FE2-4616-8C79-199C9E1A5E21}" presName="node" presStyleLbl="node1" presStyleIdx="3" presStyleCnt="11">
        <dgm:presLayoutVars>
          <dgm:bulletEnabled val="1"/>
        </dgm:presLayoutVars>
      </dgm:prSet>
      <dgm:spPr/>
    </dgm:pt>
    <dgm:pt modelId="{467BEC38-3A02-49A4-9DBB-9BD06930A8C1}" type="pres">
      <dgm:prSet presAssocID="{E10B1C0C-189E-4B41-8D96-9F5BC8AB3D06}" presName="sibTrans" presStyleCnt="0"/>
      <dgm:spPr/>
    </dgm:pt>
    <dgm:pt modelId="{3F043D1E-523C-4C0A-A363-9E5DBDDF5176}" type="pres">
      <dgm:prSet presAssocID="{1B22ED96-1FA5-4E6A-BFC4-17BAED3E564B}" presName="node" presStyleLbl="node1" presStyleIdx="4" presStyleCnt="11">
        <dgm:presLayoutVars>
          <dgm:bulletEnabled val="1"/>
        </dgm:presLayoutVars>
      </dgm:prSet>
      <dgm:spPr/>
    </dgm:pt>
    <dgm:pt modelId="{19C7A989-40E1-464A-8E1B-626A1881C1AE}" type="pres">
      <dgm:prSet presAssocID="{9E35A3BE-9BE8-4854-A45A-C3A90FF6ABEE}" presName="sibTrans" presStyleCnt="0"/>
      <dgm:spPr/>
    </dgm:pt>
    <dgm:pt modelId="{02687DD8-8614-4A1E-8A7C-7A0E4ECDD8EA}" type="pres">
      <dgm:prSet presAssocID="{CCF8413C-3BD4-42B6-9610-4FF976C37720}" presName="node" presStyleLbl="node1" presStyleIdx="5" presStyleCnt="11">
        <dgm:presLayoutVars>
          <dgm:bulletEnabled val="1"/>
        </dgm:presLayoutVars>
      </dgm:prSet>
      <dgm:spPr/>
    </dgm:pt>
    <dgm:pt modelId="{9B2896AD-62B1-401B-ADCE-99ED0C893D68}" type="pres">
      <dgm:prSet presAssocID="{25B4BB78-0A7B-413C-88C3-4EED745B8AC3}" presName="sibTrans" presStyleCnt="0"/>
      <dgm:spPr/>
    </dgm:pt>
    <dgm:pt modelId="{AF32CF7B-1CCE-46F3-87BB-D9FC9B96123C}" type="pres">
      <dgm:prSet presAssocID="{51EDAC73-C1BE-4858-8FDA-9931569FCFB9}" presName="node" presStyleLbl="node1" presStyleIdx="6" presStyleCnt="11">
        <dgm:presLayoutVars>
          <dgm:bulletEnabled val="1"/>
        </dgm:presLayoutVars>
      </dgm:prSet>
      <dgm:spPr/>
    </dgm:pt>
    <dgm:pt modelId="{B70026CB-8186-40F4-AFFA-A72225403DFE}" type="pres">
      <dgm:prSet presAssocID="{2EEB61A2-D9A1-4FAD-8689-E48C8177CE59}" presName="sibTrans" presStyleCnt="0"/>
      <dgm:spPr/>
    </dgm:pt>
    <dgm:pt modelId="{98F1AE16-3622-4D1A-AB48-85D3B4AACC0F}" type="pres">
      <dgm:prSet presAssocID="{29BF13ED-34FB-442C-8A04-B3B490CBD4DB}" presName="node" presStyleLbl="node1" presStyleIdx="7" presStyleCnt="11">
        <dgm:presLayoutVars>
          <dgm:bulletEnabled val="1"/>
        </dgm:presLayoutVars>
      </dgm:prSet>
      <dgm:spPr/>
    </dgm:pt>
    <dgm:pt modelId="{8B95C759-8967-4FF7-9223-F5971F5CBFB9}" type="pres">
      <dgm:prSet presAssocID="{BA98B0E6-FD87-4E0C-926F-7BD89C95235B}" presName="sibTrans" presStyleCnt="0"/>
      <dgm:spPr/>
    </dgm:pt>
    <dgm:pt modelId="{C4AC6867-0718-4233-8BBF-5317DAD6E6F2}" type="pres">
      <dgm:prSet presAssocID="{DA872028-28CB-4FC9-98F0-9E96B2E20DEA}" presName="node" presStyleLbl="node1" presStyleIdx="8" presStyleCnt="11">
        <dgm:presLayoutVars>
          <dgm:bulletEnabled val="1"/>
        </dgm:presLayoutVars>
      </dgm:prSet>
      <dgm:spPr/>
    </dgm:pt>
    <dgm:pt modelId="{7FFE406A-3690-4A78-A751-B0F5B4AF96ED}" type="pres">
      <dgm:prSet presAssocID="{35AF404D-12F2-4AFF-A0E4-BF484BA85B1C}" presName="sibTrans" presStyleCnt="0"/>
      <dgm:spPr/>
    </dgm:pt>
    <dgm:pt modelId="{1FCC76B7-BBA5-41F8-9883-79E05B8F0E37}" type="pres">
      <dgm:prSet presAssocID="{877A7C52-B978-42FE-BD34-7D322C575C1A}" presName="node" presStyleLbl="node1" presStyleIdx="9" presStyleCnt="11">
        <dgm:presLayoutVars>
          <dgm:bulletEnabled val="1"/>
        </dgm:presLayoutVars>
      </dgm:prSet>
      <dgm:spPr/>
    </dgm:pt>
    <dgm:pt modelId="{A9A35D18-C0DA-47E5-8071-B786750F82B1}" type="pres">
      <dgm:prSet presAssocID="{CB85DCAA-B156-46CD-A787-F1B3B373D13A}" presName="sibTrans" presStyleCnt="0"/>
      <dgm:spPr/>
    </dgm:pt>
    <dgm:pt modelId="{DBF0016A-8D47-457C-AC8D-FBA427BDFA48}" type="pres">
      <dgm:prSet presAssocID="{8DB76D68-82FB-4324-A5DA-1B527FFC97F4}" presName="node" presStyleLbl="node1" presStyleIdx="10" presStyleCnt="11">
        <dgm:presLayoutVars>
          <dgm:bulletEnabled val="1"/>
        </dgm:presLayoutVars>
      </dgm:prSet>
      <dgm:spPr/>
    </dgm:pt>
  </dgm:ptLst>
  <dgm:cxnLst>
    <dgm:cxn modelId="{6E273F02-3FCD-4019-8151-D82FC3C8C00B}" type="presOf" srcId="{1D064731-9FE2-4616-8C79-199C9E1A5E21}" destId="{E92EDE8A-3678-482E-B5DA-2A78C92B9F80}" srcOrd="0" destOrd="0" presId="urn:microsoft.com/office/officeart/2005/8/layout/default"/>
    <dgm:cxn modelId="{579DB408-E350-4361-AE89-14D4E875C5E6}" type="presOf" srcId="{8ECFD3DB-AA92-4BEC-990F-A8B7E5C372F5}" destId="{0D10C3EE-2054-4438-9C9B-CB2B58A83608}" srcOrd="0" destOrd="0" presId="urn:microsoft.com/office/officeart/2005/8/layout/default"/>
    <dgm:cxn modelId="{3AF8A530-4D22-4959-9711-C799D7B916AE}" type="presOf" srcId="{CCF8413C-3BD4-42B6-9610-4FF976C37720}" destId="{02687DD8-8614-4A1E-8A7C-7A0E4ECDD8EA}" srcOrd="0" destOrd="0" presId="urn:microsoft.com/office/officeart/2005/8/layout/default"/>
    <dgm:cxn modelId="{DE221033-7DC4-4A7A-91BD-98E22438B408}" srcId="{C3E2FB35-6654-4A5C-BF44-B82F2C1E55E9}" destId="{29BF13ED-34FB-442C-8A04-B3B490CBD4DB}" srcOrd="7" destOrd="0" parTransId="{7B09679E-7F1A-4775-A69D-3A0DC6DCD19D}" sibTransId="{BA98B0E6-FD87-4E0C-926F-7BD89C95235B}"/>
    <dgm:cxn modelId="{D0E1173B-F2D7-4319-B13C-EF8211C274B0}" type="presOf" srcId="{29BF13ED-34FB-442C-8A04-B3B490CBD4DB}" destId="{98F1AE16-3622-4D1A-AB48-85D3B4AACC0F}" srcOrd="0" destOrd="0" presId="urn:microsoft.com/office/officeart/2005/8/layout/default"/>
    <dgm:cxn modelId="{0F6A1A5C-720E-46A8-91AB-782D031F56FC}" type="presOf" srcId="{1B22ED96-1FA5-4E6A-BFC4-17BAED3E564B}" destId="{3F043D1E-523C-4C0A-A363-9E5DBDDF5176}" srcOrd="0" destOrd="0" presId="urn:microsoft.com/office/officeart/2005/8/layout/default"/>
    <dgm:cxn modelId="{C4D1D348-798B-4418-AA40-FDB48C32D565}" type="presOf" srcId="{DA872028-28CB-4FC9-98F0-9E96B2E20DEA}" destId="{C4AC6867-0718-4233-8BBF-5317DAD6E6F2}" srcOrd="0" destOrd="0" presId="urn:microsoft.com/office/officeart/2005/8/layout/default"/>
    <dgm:cxn modelId="{FE84A86A-496F-4A33-87BF-5533CF52D087}" srcId="{C3E2FB35-6654-4A5C-BF44-B82F2C1E55E9}" destId="{1D064731-9FE2-4616-8C79-199C9E1A5E21}" srcOrd="3" destOrd="0" parTransId="{587ACBAC-6866-46DE-8AF8-0D10BDBF2C3B}" sibTransId="{E10B1C0C-189E-4B41-8D96-9F5BC8AB3D06}"/>
    <dgm:cxn modelId="{946DF050-6357-4F02-BE93-CAAD4FAD5251}" srcId="{C3E2FB35-6654-4A5C-BF44-B82F2C1E55E9}" destId="{318B0149-F07D-44A9-A8CC-9C3D27A80821}" srcOrd="0" destOrd="0" parTransId="{BB05147D-543F-4BF7-909D-A426929253A7}" sibTransId="{70D76BF4-28B1-4554-8851-A2D7E5D60F6B}"/>
    <dgm:cxn modelId="{1684CA51-A35F-42A8-A5D8-86296CB1A829}" type="presOf" srcId="{8DB76D68-82FB-4324-A5DA-1B527FFC97F4}" destId="{DBF0016A-8D47-457C-AC8D-FBA427BDFA48}" srcOrd="0" destOrd="0" presId="urn:microsoft.com/office/officeart/2005/8/layout/default"/>
    <dgm:cxn modelId="{BDD46177-4107-4CF0-A70D-012F58EA3146}" srcId="{C3E2FB35-6654-4A5C-BF44-B82F2C1E55E9}" destId="{1B22ED96-1FA5-4E6A-BFC4-17BAED3E564B}" srcOrd="4" destOrd="0" parTransId="{FF8D322F-415C-43EE-80B4-140822C40436}" sibTransId="{9E35A3BE-9BE8-4854-A45A-C3A90FF6ABEE}"/>
    <dgm:cxn modelId="{CB48128E-08CF-48AD-8FDA-249189B4EC36}" type="presOf" srcId="{877A7C52-B978-42FE-BD34-7D322C575C1A}" destId="{1FCC76B7-BBA5-41F8-9883-79E05B8F0E37}" srcOrd="0" destOrd="0" presId="urn:microsoft.com/office/officeart/2005/8/layout/default"/>
    <dgm:cxn modelId="{041DEF8F-D908-47FA-836A-D589D34A7C8D}" type="presOf" srcId="{B9DA7106-37E2-4C2D-B1AF-0585D487A509}" destId="{CE24500D-ABA0-4C82-A3B4-19606D3FE60C}" srcOrd="0" destOrd="0" presId="urn:microsoft.com/office/officeart/2005/8/layout/default"/>
    <dgm:cxn modelId="{4775EBA3-B6FF-4D1C-BD63-E5D69413A971}" srcId="{C3E2FB35-6654-4A5C-BF44-B82F2C1E55E9}" destId="{B9DA7106-37E2-4C2D-B1AF-0585D487A509}" srcOrd="2" destOrd="0" parTransId="{9DB832EC-1A02-42E2-9EFE-AE7C0A7D2E21}" sibTransId="{671F4C05-56D1-48F1-83F6-E22B33A2A4BF}"/>
    <dgm:cxn modelId="{2C1296AF-8CC9-486C-884C-935A337820F6}" srcId="{C3E2FB35-6654-4A5C-BF44-B82F2C1E55E9}" destId="{8ECFD3DB-AA92-4BEC-990F-A8B7E5C372F5}" srcOrd="1" destOrd="0" parTransId="{F7AF809C-5E42-472E-B023-FD7B4FFA25D8}" sibTransId="{9826CF4E-EEE9-40FC-A244-F97A255637CE}"/>
    <dgm:cxn modelId="{654CB6B2-8348-4FE7-83B4-78BA867261B8}" srcId="{C3E2FB35-6654-4A5C-BF44-B82F2C1E55E9}" destId="{51EDAC73-C1BE-4858-8FDA-9931569FCFB9}" srcOrd="6" destOrd="0" parTransId="{D87F45E1-619E-4153-BA01-287B97EBF60A}" sibTransId="{2EEB61A2-D9A1-4FAD-8689-E48C8177CE59}"/>
    <dgm:cxn modelId="{DB2697B9-3F3E-460E-99AA-07D74FA1C091}" srcId="{C3E2FB35-6654-4A5C-BF44-B82F2C1E55E9}" destId="{877A7C52-B978-42FE-BD34-7D322C575C1A}" srcOrd="9" destOrd="0" parTransId="{E1D281EE-64B6-45D2-B07A-849F3BDD74CE}" sibTransId="{CB85DCAA-B156-46CD-A787-F1B3B373D13A}"/>
    <dgm:cxn modelId="{D13957C8-8BF5-414E-88D0-1CB90059D213}" type="presOf" srcId="{318B0149-F07D-44A9-A8CC-9C3D27A80821}" destId="{C358E410-4B7E-4CDA-9ECD-A4362E513259}" srcOrd="0" destOrd="0" presId="urn:microsoft.com/office/officeart/2005/8/layout/default"/>
    <dgm:cxn modelId="{CDBB01D5-3BAE-47F2-8081-458487C8EAA4}" srcId="{C3E2FB35-6654-4A5C-BF44-B82F2C1E55E9}" destId="{CCF8413C-3BD4-42B6-9610-4FF976C37720}" srcOrd="5" destOrd="0" parTransId="{7D0B54D8-0D69-4ACF-841E-742CBE6CF215}" sibTransId="{25B4BB78-0A7B-413C-88C3-4EED745B8AC3}"/>
    <dgm:cxn modelId="{F68024D8-F1AF-42BA-A28A-88FF620B3DF5}" type="presOf" srcId="{C3E2FB35-6654-4A5C-BF44-B82F2C1E55E9}" destId="{27C178EE-3652-416C-A115-ADE5EDCBC759}" srcOrd="0" destOrd="0" presId="urn:microsoft.com/office/officeart/2005/8/layout/default"/>
    <dgm:cxn modelId="{991A7BDF-643F-4676-A47A-EF0E5767BF47}" srcId="{C3E2FB35-6654-4A5C-BF44-B82F2C1E55E9}" destId="{DA872028-28CB-4FC9-98F0-9E96B2E20DEA}" srcOrd="8" destOrd="0" parTransId="{E9F20235-3D07-4097-9BFA-9D81E3CB93EE}" sibTransId="{35AF404D-12F2-4AFF-A0E4-BF484BA85B1C}"/>
    <dgm:cxn modelId="{860E4EEC-3F99-4CE4-8F4F-2E0330FB2221}" srcId="{C3E2FB35-6654-4A5C-BF44-B82F2C1E55E9}" destId="{8DB76D68-82FB-4324-A5DA-1B527FFC97F4}" srcOrd="10" destOrd="0" parTransId="{A04D08A7-D7FE-4114-A34B-429D8B16FE82}" sibTransId="{469F7731-CBDD-4799-A6D0-99165E905509}"/>
    <dgm:cxn modelId="{A16151F0-FD67-49B9-B07F-0633901A3038}" type="presOf" srcId="{51EDAC73-C1BE-4858-8FDA-9931569FCFB9}" destId="{AF32CF7B-1CCE-46F3-87BB-D9FC9B96123C}" srcOrd="0" destOrd="0" presId="urn:microsoft.com/office/officeart/2005/8/layout/default"/>
    <dgm:cxn modelId="{327C0741-DFAF-4FB7-ADEA-3CFD308F5E5E}" type="presParOf" srcId="{27C178EE-3652-416C-A115-ADE5EDCBC759}" destId="{C358E410-4B7E-4CDA-9ECD-A4362E513259}" srcOrd="0" destOrd="0" presId="urn:microsoft.com/office/officeart/2005/8/layout/default"/>
    <dgm:cxn modelId="{4C714C2C-8142-4467-99AF-BAC9CA309282}" type="presParOf" srcId="{27C178EE-3652-416C-A115-ADE5EDCBC759}" destId="{6327A69A-275A-40C1-BDD4-CD8C96A9B00C}" srcOrd="1" destOrd="0" presId="urn:microsoft.com/office/officeart/2005/8/layout/default"/>
    <dgm:cxn modelId="{B73762BE-C827-4AD8-B706-F8EBB3E29F10}" type="presParOf" srcId="{27C178EE-3652-416C-A115-ADE5EDCBC759}" destId="{0D10C3EE-2054-4438-9C9B-CB2B58A83608}" srcOrd="2" destOrd="0" presId="urn:microsoft.com/office/officeart/2005/8/layout/default"/>
    <dgm:cxn modelId="{E1B41B99-5BC3-4440-AB1B-658F9DAE117E}" type="presParOf" srcId="{27C178EE-3652-416C-A115-ADE5EDCBC759}" destId="{77572F4E-A1CD-476A-BF41-B744A798B05F}" srcOrd="3" destOrd="0" presId="urn:microsoft.com/office/officeart/2005/8/layout/default"/>
    <dgm:cxn modelId="{369D0161-FC75-4A96-B609-B450220F814D}" type="presParOf" srcId="{27C178EE-3652-416C-A115-ADE5EDCBC759}" destId="{CE24500D-ABA0-4C82-A3B4-19606D3FE60C}" srcOrd="4" destOrd="0" presId="urn:microsoft.com/office/officeart/2005/8/layout/default"/>
    <dgm:cxn modelId="{256F21AE-1D4A-4160-B433-2BB57A2039EF}" type="presParOf" srcId="{27C178EE-3652-416C-A115-ADE5EDCBC759}" destId="{74734788-4167-4FD9-89E5-BD13875B4870}" srcOrd="5" destOrd="0" presId="urn:microsoft.com/office/officeart/2005/8/layout/default"/>
    <dgm:cxn modelId="{A1BF11D1-D750-4C57-95BE-CDFDB9B9D1A1}" type="presParOf" srcId="{27C178EE-3652-416C-A115-ADE5EDCBC759}" destId="{E92EDE8A-3678-482E-B5DA-2A78C92B9F80}" srcOrd="6" destOrd="0" presId="urn:microsoft.com/office/officeart/2005/8/layout/default"/>
    <dgm:cxn modelId="{09BD9860-18F6-453C-BAFA-7534914AAA24}" type="presParOf" srcId="{27C178EE-3652-416C-A115-ADE5EDCBC759}" destId="{467BEC38-3A02-49A4-9DBB-9BD06930A8C1}" srcOrd="7" destOrd="0" presId="urn:microsoft.com/office/officeart/2005/8/layout/default"/>
    <dgm:cxn modelId="{3347ABC7-9578-4C57-B67B-0DC7559AC623}" type="presParOf" srcId="{27C178EE-3652-416C-A115-ADE5EDCBC759}" destId="{3F043D1E-523C-4C0A-A363-9E5DBDDF5176}" srcOrd="8" destOrd="0" presId="urn:microsoft.com/office/officeart/2005/8/layout/default"/>
    <dgm:cxn modelId="{862E07B6-C5E6-4716-8F69-073D12176B8F}" type="presParOf" srcId="{27C178EE-3652-416C-A115-ADE5EDCBC759}" destId="{19C7A989-40E1-464A-8E1B-626A1881C1AE}" srcOrd="9" destOrd="0" presId="urn:microsoft.com/office/officeart/2005/8/layout/default"/>
    <dgm:cxn modelId="{2FCCAE1A-6C58-493D-AB89-E3C609C36C1E}" type="presParOf" srcId="{27C178EE-3652-416C-A115-ADE5EDCBC759}" destId="{02687DD8-8614-4A1E-8A7C-7A0E4ECDD8EA}" srcOrd="10" destOrd="0" presId="urn:microsoft.com/office/officeart/2005/8/layout/default"/>
    <dgm:cxn modelId="{82CFA28A-4178-4A62-A7B0-930C9DE68BA2}" type="presParOf" srcId="{27C178EE-3652-416C-A115-ADE5EDCBC759}" destId="{9B2896AD-62B1-401B-ADCE-99ED0C893D68}" srcOrd="11" destOrd="0" presId="urn:microsoft.com/office/officeart/2005/8/layout/default"/>
    <dgm:cxn modelId="{545FD7C5-60F2-488E-949F-C120733621E4}" type="presParOf" srcId="{27C178EE-3652-416C-A115-ADE5EDCBC759}" destId="{AF32CF7B-1CCE-46F3-87BB-D9FC9B96123C}" srcOrd="12" destOrd="0" presId="urn:microsoft.com/office/officeart/2005/8/layout/default"/>
    <dgm:cxn modelId="{D5630C9F-84C6-4981-A278-EE009AEA968A}" type="presParOf" srcId="{27C178EE-3652-416C-A115-ADE5EDCBC759}" destId="{B70026CB-8186-40F4-AFFA-A72225403DFE}" srcOrd="13" destOrd="0" presId="urn:microsoft.com/office/officeart/2005/8/layout/default"/>
    <dgm:cxn modelId="{C272FFAA-C06E-491C-BA6C-DC0F266D685A}" type="presParOf" srcId="{27C178EE-3652-416C-A115-ADE5EDCBC759}" destId="{98F1AE16-3622-4D1A-AB48-85D3B4AACC0F}" srcOrd="14" destOrd="0" presId="urn:microsoft.com/office/officeart/2005/8/layout/default"/>
    <dgm:cxn modelId="{B7C8E8C1-A59C-4D5F-9DFA-9CC5C495596B}" type="presParOf" srcId="{27C178EE-3652-416C-A115-ADE5EDCBC759}" destId="{8B95C759-8967-4FF7-9223-F5971F5CBFB9}" srcOrd="15" destOrd="0" presId="urn:microsoft.com/office/officeart/2005/8/layout/default"/>
    <dgm:cxn modelId="{07D2D4A2-AC97-410A-8BE7-668CBEF43100}" type="presParOf" srcId="{27C178EE-3652-416C-A115-ADE5EDCBC759}" destId="{C4AC6867-0718-4233-8BBF-5317DAD6E6F2}" srcOrd="16" destOrd="0" presId="urn:microsoft.com/office/officeart/2005/8/layout/default"/>
    <dgm:cxn modelId="{151243AF-C58E-4098-B96A-930D42790F4D}" type="presParOf" srcId="{27C178EE-3652-416C-A115-ADE5EDCBC759}" destId="{7FFE406A-3690-4A78-A751-B0F5B4AF96ED}" srcOrd="17" destOrd="0" presId="urn:microsoft.com/office/officeart/2005/8/layout/default"/>
    <dgm:cxn modelId="{800B5D42-C274-4052-8B62-8B90D51272B1}" type="presParOf" srcId="{27C178EE-3652-416C-A115-ADE5EDCBC759}" destId="{1FCC76B7-BBA5-41F8-9883-79E05B8F0E37}" srcOrd="18" destOrd="0" presId="urn:microsoft.com/office/officeart/2005/8/layout/default"/>
    <dgm:cxn modelId="{D1BD3AB4-005C-4004-A6E2-4A671A9D78D9}" type="presParOf" srcId="{27C178EE-3652-416C-A115-ADE5EDCBC759}" destId="{A9A35D18-C0DA-47E5-8071-B786750F82B1}" srcOrd="19" destOrd="0" presId="urn:microsoft.com/office/officeart/2005/8/layout/default"/>
    <dgm:cxn modelId="{5870F1DA-6993-4034-8AC0-6115B1809CBB}" type="presParOf" srcId="{27C178EE-3652-416C-A115-ADE5EDCBC759}" destId="{DBF0016A-8D47-457C-AC8D-FBA427BDFA48}"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A70AB0-D1F9-4001-9D18-9FC0244A9124}"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7FCC9290-6699-4720-BAF2-A4C4E0D9F5CE}">
      <dgm:prSet custT="1"/>
      <dgm:spPr/>
      <dgm:t>
        <a:bodyPr/>
        <a:lstStyle/>
        <a:p>
          <a:r>
            <a:rPr lang="en-GB" sz="2000" dirty="0">
              <a:latin typeface="Arial" panose="020B0604020202020204" pitchFamily="34" charset="0"/>
              <a:cs typeface="Arial" panose="020B0604020202020204" pitchFamily="34" charset="0"/>
            </a:rPr>
            <a:t>unintentional weight loss</a:t>
          </a:r>
          <a:endParaRPr lang="en-US" sz="2000" dirty="0">
            <a:latin typeface="Arial" panose="020B0604020202020204" pitchFamily="34" charset="0"/>
            <a:cs typeface="Arial" panose="020B0604020202020204" pitchFamily="34" charset="0"/>
          </a:endParaRPr>
        </a:p>
      </dgm:t>
    </dgm:pt>
    <dgm:pt modelId="{46AA8912-BDEB-4EB4-BCE4-226E28CC173B}" type="parTrans" cxnId="{0B441D4C-3906-4424-B53B-3B3A51CA360A}">
      <dgm:prSet/>
      <dgm:spPr/>
      <dgm:t>
        <a:bodyPr/>
        <a:lstStyle/>
        <a:p>
          <a:endParaRPr lang="en-US"/>
        </a:p>
      </dgm:t>
    </dgm:pt>
    <dgm:pt modelId="{C059A839-213D-4A38-B4E6-7C159394923E}" type="sibTrans" cxnId="{0B441D4C-3906-4424-B53B-3B3A51CA360A}">
      <dgm:prSet/>
      <dgm:spPr/>
      <dgm:t>
        <a:bodyPr/>
        <a:lstStyle/>
        <a:p>
          <a:endParaRPr lang="en-US"/>
        </a:p>
      </dgm:t>
    </dgm:pt>
    <dgm:pt modelId="{ABC92E0C-E7BB-4F45-B524-13B7F0A0F458}">
      <dgm:prSet custT="1"/>
      <dgm:spPr/>
      <dgm:t>
        <a:bodyPr/>
        <a:lstStyle/>
        <a:p>
          <a:r>
            <a:rPr lang="en-GB" sz="2000" dirty="0">
              <a:latin typeface="Arial" panose="020B0604020202020204" pitchFamily="34" charset="0"/>
              <a:cs typeface="Arial" panose="020B0604020202020204" pitchFamily="34" charset="0"/>
            </a:rPr>
            <a:t>fragile skin and poor wound healing</a:t>
          </a:r>
          <a:endParaRPr lang="en-US" sz="2000" dirty="0">
            <a:latin typeface="Arial" panose="020B0604020202020204" pitchFamily="34" charset="0"/>
            <a:cs typeface="Arial" panose="020B0604020202020204" pitchFamily="34" charset="0"/>
          </a:endParaRPr>
        </a:p>
      </dgm:t>
    </dgm:pt>
    <dgm:pt modelId="{454F1E29-26E4-4C14-97F0-48F397B36677}" type="parTrans" cxnId="{DE990AFC-FAFE-4EE7-B385-0AB4CD7B4304}">
      <dgm:prSet/>
      <dgm:spPr/>
      <dgm:t>
        <a:bodyPr/>
        <a:lstStyle/>
        <a:p>
          <a:endParaRPr lang="en-US"/>
        </a:p>
      </dgm:t>
    </dgm:pt>
    <dgm:pt modelId="{9A744533-DBAD-43B1-A7BE-EF128A9E459B}" type="sibTrans" cxnId="{DE990AFC-FAFE-4EE7-B385-0AB4CD7B4304}">
      <dgm:prSet/>
      <dgm:spPr/>
      <dgm:t>
        <a:bodyPr/>
        <a:lstStyle/>
        <a:p>
          <a:endParaRPr lang="en-US"/>
        </a:p>
      </dgm:t>
    </dgm:pt>
    <dgm:pt modelId="{C0A04814-B330-4555-9323-262C7ABC0621}">
      <dgm:prSet custT="1"/>
      <dgm:spPr/>
      <dgm:t>
        <a:bodyPr/>
        <a:lstStyle/>
        <a:p>
          <a:r>
            <a:rPr lang="en-US" sz="2000" dirty="0">
              <a:latin typeface="Arial" panose="020B0604020202020204" pitchFamily="34" charset="0"/>
              <a:cs typeface="Arial" panose="020B0604020202020204" pitchFamily="34" charset="0"/>
            </a:rPr>
            <a:t>disinterest in food and fluids </a:t>
          </a:r>
        </a:p>
      </dgm:t>
    </dgm:pt>
    <dgm:pt modelId="{2240AA2B-954A-4644-8CAC-2971FB8C60CB}" type="parTrans" cxnId="{95ED4982-38D6-41E4-888A-6B45844904A8}">
      <dgm:prSet/>
      <dgm:spPr/>
      <dgm:t>
        <a:bodyPr/>
        <a:lstStyle/>
        <a:p>
          <a:endParaRPr lang="en-US"/>
        </a:p>
      </dgm:t>
    </dgm:pt>
    <dgm:pt modelId="{3D17BE53-FE51-4221-8223-DC86F51EF0CE}" type="sibTrans" cxnId="{95ED4982-38D6-41E4-888A-6B45844904A8}">
      <dgm:prSet/>
      <dgm:spPr/>
      <dgm:t>
        <a:bodyPr/>
        <a:lstStyle/>
        <a:p>
          <a:endParaRPr lang="en-US"/>
        </a:p>
      </dgm:t>
    </dgm:pt>
    <dgm:pt modelId="{0838C9C5-5603-459D-8646-1B8C6E98E6FE}">
      <dgm:prSet custT="1"/>
      <dgm:spPr/>
      <dgm:t>
        <a:bodyPr/>
        <a:lstStyle/>
        <a:p>
          <a:r>
            <a:rPr lang="en-GB" sz="2000" dirty="0">
              <a:latin typeface="Arial" panose="020B0604020202020204" pitchFamily="34" charset="0"/>
              <a:cs typeface="Arial" panose="020B0604020202020204" pitchFamily="34" charset="0"/>
            </a:rPr>
            <a:t>wasted muscles</a:t>
          </a:r>
          <a:endParaRPr lang="en-US" sz="2000" dirty="0">
            <a:latin typeface="Arial" panose="020B0604020202020204" pitchFamily="34" charset="0"/>
            <a:cs typeface="Arial" panose="020B0604020202020204" pitchFamily="34" charset="0"/>
          </a:endParaRPr>
        </a:p>
      </dgm:t>
    </dgm:pt>
    <dgm:pt modelId="{69168AAF-6589-48F0-ACDA-3AAF94F663BD}" type="parTrans" cxnId="{86E38B78-DBA8-435B-9BB3-47AAB8C626E0}">
      <dgm:prSet/>
      <dgm:spPr/>
      <dgm:t>
        <a:bodyPr/>
        <a:lstStyle/>
        <a:p>
          <a:endParaRPr lang="en-US"/>
        </a:p>
      </dgm:t>
    </dgm:pt>
    <dgm:pt modelId="{E0B86E62-D4F3-48CF-B72D-B977A09A7761}" type="sibTrans" cxnId="{86E38B78-DBA8-435B-9BB3-47AAB8C626E0}">
      <dgm:prSet/>
      <dgm:spPr/>
      <dgm:t>
        <a:bodyPr/>
        <a:lstStyle/>
        <a:p>
          <a:endParaRPr lang="en-US"/>
        </a:p>
      </dgm:t>
    </dgm:pt>
    <dgm:pt modelId="{49DE48D9-EEBE-4C9D-8A9D-19FB9F1DBE87}">
      <dgm:prSet custT="1"/>
      <dgm:spPr/>
      <dgm:t>
        <a:bodyPr/>
        <a:lstStyle/>
        <a:p>
          <a:r>
            <a:rPr lang="en-GB" sz="2000" dirty="0">
              <a:latin typeface="Arial" panose="020B0604020202020204" pitchFamily="34" charset="0"/>
              <a:cs typeface="Arial" panose="020B0604020202020204" pitchFamily="34" charset="0"/>
            </a:rPr>
            <a:t>poor appetite</a:t>
          </a:r>
          <a:endParaRPr lang="en-US" sz="2000" dirty="0">
            <a:latin typeface="Arial" panose="020B0604020202020204" pitchFamily="34" charset="0"/>
            <a:cs typeface="Arial" panose="020B0604020202020204" pitchFamily="34" charset="0"/>
          </a:endParaRPr>
        </a:p>
      </dgm:t>
    </dgm:pt>
    <dgm:pt modelId="{C701B235-B39A-42AE-A562-A89BE82C171A}" type="parTrans" cxnId="{D60A6371-DC3C-4AD0-9826-F3D15F7BCE31}">
      <dgm:prSet/>
      <dgm:spPr/>
      <dgm:t>
        <a:bodyPr/>
        <a:lstStyle/>
        <a:p>
          <a:endParaRPr lang="en-US"/>
        </a:p>
      </dgm:t>
    </dgm:pt>
    <dgm:pt modelId="{BFC5BE42-94A8-4201-AC97-F0521716588C}" type="sibTrans" cxnId="{D60A6371-DC3C-4AD0-9826-F3D15F7BCE31}">
      <dgm:prSet/>
      <dgm:spPr/>
      <dgm:t>
        <a:bodyPr/>
        <a:lstStyle/>
        <a:p>
          <a:endParaRPr lang="en-US"/>
        </a:p>
      </dgm:t>
    </dgm:pt>
    <dgm:pt modelId="{1C42D41D-178F-4904-BF9F-65869B9AAD40}">
      <dgm:prSet custT="1"/>
      <dgm:spPr/>
      <dgm:t>
        <a:bodyPr/>
        <a:lstStyle/>
        <a:p>
          <a:r>
            <a:rPr lang="en-GB" sz="2000" dirty="0">
              <a:latin typeface="Arial" panose="020B0604020202020204" pitchFamily="34" charset="0"/>
              <a:cs typeface="Arial" panose="020B0604020202020204" pitchFamily="34" charset="0"/>
            </a:rPr>
            <a:t>impaired swallowing</a:t>
          </a:r>
          <a:endParaRPr lang="en-US" sz="2000" dirty="0">
            <a:latin typeface="Arial" panose="020B0604020202020204" pitchFamily="34" charset="0"/>
            <a:cs typeface="Arial" panose="020B0604020202020204" pitchFamily="34" charset="0"/>
          </a:endParaRPr>
        </a:p>
      </dgm:t>
    </dgm:pt>
    <dgm:pt modelId="{DE1A6977-9360-44B4-AE40-219BA9B0F62B}" type="parTrans" cxnId="{F85FB4C7-C5B4-4B72-B780-47DC59DD7278}">
      <dgm:prSet/>
      <dgm:spPr/>
      <dgm:t>
        <a:bodyPr/>
        <a:lstStyle/>
        <a:p>
          <a:endParaRPr lang="en-US"/>
        </a:p>
      </dgm:t>
    </dgm:pt>
    <dgm:pt modelId="{946C7F92-88BB-4074-B187-CC9985A45A4D}" type="sibTrans" cxnId="{F85FB4C7-C5B4-4B72-B780-47DC59DD7278}">
      <dgm:prSet/>
      <dgm:spPr/>
      <dgm:t>
        <a:bodyPr/>
        <a:lstStyle/>
        <a:p>
          <a:endParaRPr lang="en-US"/>
        </a:p>
      </dgm:t>
    </dgm:pt>
    <dgm:pt modelId="{5AD8992B-09AA-461B-966E-32FA83890D82}">
      <dgm:prSet custT="1"/>
      <dgm:spPr/>
      <dgm:t>
        <a:bodyPr/>
        <a:lstStyle/>
        <a:p>
          <a:r>
            <a:rPr lang="en-GB" sz="2000" dirty="0">
              <a:latin typeface="Arial" panose="020B0604020202020204" pitchFamily="34" charset="0"/>
              <a:cs typeface="Arial" panose="020B0604020202020204" pitchFamily="34" charset="0"/>
            </a:rPr>
            <a:t>altered bowel habit</a:t>
          </a:r>
          <a:endParaRPr lang="en-US" sz="2000" dirty="0">
            <a:latin typeface="Arial" panose="020B0604020202020204" pitchFamily="34" charset="0"/>
            <a:cs typeface="Arial" panose="020B0604020202020204" pitchFamily="34" charset="0"/>
          </a:endParaRPr>
        </a:p>
      </dgm:t>
    </dgm:pt>
    <dgm:pt modelId="{B82D7035-F758-4F34-8D9F-D2E15D415459}" type="parTrans" cxnId="{52FA2A0B-BDBC-48E5-A5F6-C32AE6EEE567}">
      <dgm:prSet/>
      <dgm:spPr/>
      <dgm:t>
        <a:bodyPr/>
        <a:lstStyle/>
        <a:p>
          <a:endParaRPr lang="en-US"/>
        </a:p>
      </dgm:t>
    </dgm:pt>
    <dgm:pt modelId="{23C2AFE3-807A-490A-A333-773AB1B01E6E}" type="sibTrans" cxnId="{52FA2A0B-BDBC-48E5-A5F6-C32AE6EEE567}">
      <dgm:prSet/>
      <dgm:spPr/>
      <dgm:t>
        <a:bodyPr/>
        <a:lstStyle/>
        <a:p>
          <a:endParaRPr lang="en-US"/>
        </a:p>
      </dgm:t>
    </dgm:pt>
    <dgm:pt modelId="{EAE35AAF-9983-433A-87A2-4CB0BEBF3C4E}">
      <dgm:prSet custT="1"/>
      <dgm:spPr/>
      <dgm:t>
        <a:bodyPr/>
        <a:lstStyle/>
        <a:p>
          <a:r>
            <a:rPr lang="en-US" sz="2000" dirty="0">
              <a:latin typeface="Arial" panose="020B0604020202020204" pitchFamily="34" charset="0"/>
              <a:cs typeface="Arial" panose="020B0604020202020204" pitchFamily="34" charset="0"/>
            </a:rPr>
            <a:t>loose fitting clothes, jewelry and dentures</a:t>
          </a:r>
        </a:p>
      </dgm:t>
    </dgm:pt>
    <dgm:pt modelId="{3624411B-4B2E-400A-909F-8AB6CCFA8AD1}" type="parTrans" cxnId="{F4024150-6661-4BA2-826C-3346085F87CD}">
      <dgm:prSet/>
      <dgm:spPr/>
      <dgm:t>
        <a:bodyPr/>
        <a:lstStyle/>
        <a:p>
          <a:endParaRPr lang="en-US"/>
        </a:p>
      </dgm:t>
    </dgm:pt>
    <dgm:pt modelId="{42C0609D-E39E-4DC8-A67E-42C369849811}" type="sibTrans" cxnId="{F4024150-6661-4BA2-826C-3346085F87CD}">
      <dgm:prSet/>
      <dgm:spPr/>
      <dgm:t>
        <a:bodyPr/>
        <a:lstStyle/>
        <a:p>
          <a:endParaRPr lang="en-US"/>
        </a:p>
      </dgm:t>
    </dgm:pt>
    <dgm:pt modelId="{525C2A49-D4F0-4F25-B1FE-23E7C002F65E}">
      <dgm:prSet custT="1"/>
      <dgm:spPr/>
      <dgm:t>
        <a:bodyPr/>
        <a:lstStyle/>
        <a:p>
          <a:r>
            <a:rPr lang="en-GB" sz="2000" dirty="0">
              <a:latin typeface="Arial" panose="020B0604020202020204" pitchFamily="34" charset="0"/>
              <a:cs typeface="Arial" panose="020B0604020202020204" pitchFamily="34" charset="0"/>
            </a:rPr>
            <a:t>prolonged inter-current illness </a:t>
          </a:r>
          <a:endParaRPr lang="en-US" sz="2000" dirty="0">
            <a:latin typeface="Arial" panose="020B0604020202020204" pitchFamily="34" charset="0"/>
            <a:cs typeface="Arial" panose="020B0604020202020204" pitchFamily="34" charset="0"/>
          </a:endParaRPr>
        </a:p>
      </dgm:t>
    </dgm:pt>
    <dgm:pt modelId="{B08B28C1-DFEE-41A3-83CD-2454108F53CA}" type="parTrans" cxnId="{72D0B68F-70CF-4DF5-B984-5D65CE4CA971}">
      <dgm:prSet/>
      <dgm:spPr/>
      <dgm:t>
        <a:bodyPr/>
        <a:lstStyle/>
        <a:p>
          <a:endParaRPr lang="en-US"/>
        </a:p>
      </dgm:t>
    </dgm:pt>
    <dgm:pt modelId="{662C7A2F-DC53-40A6-BCAC-6F1A44966F31}" type="sibTrans" cxnId="{72D0B68F-70CF-4DF5-B984-5D65CE4CA971}">
      <dgm:prSet/>
      <dgm:spPr/>
      <dgm:t>
        <a:bodyPr/>
        <a:lstStyle/>
        <a:p>
          <a:endParaRPr lang="en-US"/>
        </a:p>
      </dgm:t>
    </dgm:pt>
    <dgm:pt modelId="{1D9D531F-87DE-41BE-BC9D-3B31BF803989}" type="pres">
      <dgm:prSet presAssocID="{89A70AB0-D1F9-4001-9D18-9FC0244A9124}" presName="diagram" presStyleCnt="0">
        <dgm:presLayoutVars>
          <dgm:dir/>
          <dgm:resizeHandles val="exact"/>
        </dgm:presLayoutVars>
      </dgm:prSet>
      <dgm:spPr/>
    </dgm:pt>
    <dgm:pt modelId="{47D6D7DC-8151-4F52-9B02-E02F8FE5B4A5}" type="pres">
      <dgm:prSet presAssocID="{7FCC9290-6699-4720-BAF2-A4C4E0D9F5CE}" presName="node" presStyleLbl="node1" presStyleIdx="0" presStyleCnt="9">
        <dgm:presLayoutVars>
          <dgm:bulletEnabled val="1"/>
        </dgm:presLayoutVars>
      </dgm:prSet>
      <dgm:spPr/>
    </dgm:pt>
    <dgm:pt modelId="{AF61C03D-ABE7-4C29-B523-6001712C9792}" type="pres">
      <dgm:prSet presAssocID="{C059A839-213D-4A38-B4E6-7C159394923E}" presName="sibTrans" presStyleCnt="0"/>
      <dgm:spPr/>
    </dgm:pt>
    <dgm:pt modelId="{595DBF88-9BE1-4969-8606-E5F592E7C979}" type="pres">
      <dgm:prSet presAssocID="{ABC92E0C-E7BB-4F45-B524-13B7F0A0F458}" presName="node" presStyleLbl="node1" presStyleIdx="1" presStyleCnt="9">
        <dgm:presLayoutVars>
          <dgm:bulletEnabled val="1"/>
        </dgm:presLayoutVars>
      </dgm:prSet>
      <dgm:spPr/>
    </dgm:pt>
    <dgm:pt modelId="{995618C8-2C5E-4A28-A058-941F4FA771C9}" type="pres">
      <dgm:prSet presAssocID="{9A744533-DBAD-43B1-A7BE-EF128A9E459B}" presName="sibTrans" presStyleCnt="0"/>
      <dgm:spPr/>
    </dgm:pt>
    <dgm:pt modelId="{4F99370A-E55F-4934-8CD1-B4AE9F2AEFF9}" type="pres">
      <dgm:prSet presAssocID="{C0A04814-B330-4555-9323-262C7ABC0621}" presName="node" presStyleLbl="node1" presStyleIdx="2" presStyleCnt="9">
        <dgm:presLayoutVars>
          <dgm:bulletEnabled val="1"/>
        </dgm:presLayoutVars>
      </dgm:prSet>
      <dgm:spPr/>
    </dgm:pt>
    <dgm:pt modelId="{4492FB05-B675-43A4-BE7A-4DE530BB9C4F}" type="pres">
      <dgm:prSet presAssocID="{3D17BE53-FE51-4221-8223-DC86F51EF0CE}" presName="sibTrans" presStyleCnt="0"/>
      <dgm:spPr/>
    </dgm:pt>
    <dgm:pt modelId="{B67636C2-8458-44B5-84CC-2B8051CBEA7B}" type="pres">
      <dgm:prSet presAssocID="{0838C9C5-5603-459D-8646-1B8C6E98E6FE}" presName="node" presStyleLbl="node1" presStyleIdx="3" presStyleCnt="9">
        <dgm:presLayoutVars>
          <dgm:bulletEnabled val="1"/>
        </dgm:presLayoutVars>
      </dgm:prSet>
      <dgm:spPr/>
    </dgm:pt>
    <dgm:pt modelId="{3D66A3A1-9011-40B0-BDDD-28C3F538D4F1}" type="pres">
      <dgm:prSet presAssocID="{E0B86E62-D4F3-48CF-B72D-B977A09A7761}" presName="sibTrans" presStyleCnt="0"/>
      <dgm:spPr/>
    </dgm:pt>
    <dgm:pt modelId="{78C0162C-FEB5-4740-A0AB-B34C774C0D35}" type="pres">
      <dgm:prSet presAssocID="{49DE48D9-EEBE-4C9D-8A9D-19FB9F1DBE87}" presName="node" presStyleLbl="node1" presStyleIdx="4" presStyleCnt="9">
        <dgm:presLayoutVars>
          <dgm:bulletEnabled val="1"/>
        </dgm:presLayoutVars>
      </dgm:prSet>
      <dgm:spPr/>
    </dgm:pt>
    <dgm:pt modelId="{67E13D8C-6099-4B45-AE90-B3111282812C}" type="pres">
      <dgm:prSet presAssocID="{BFC5BE42-94A8-4201-AC97-F0521716588C}" presName="sibTrans" presStyleCnt="0"/>
      <dgm:spPr/>
    </dgm:pt>
    <dgm:pt modelId="{F1ECE853-B9B0-49C1-9F7F-4AA6B14A40FD}" type="pres">
      <dgm:prSet presAssocID="{1C42D41D-178F-4904-BF9F-65869B9AAD40}" presName="node" presStyleLbl="node1" presStyleIdx="5" presStyleCnt="9">
        <dgm:presLayoutVars>
          <dgm:bulletEnabled val="1"/>
        </dgm:presLayoutVars>
      </dgm:prSet>
      <dgm:spPr/>
    </dgm:pt>
    <dgm:pt modelId="{EC5A2447-0AF5-4CFF-8179-7D08465D9F8E}" type="pres">
      <dgm:prSet presAssocID="{946C7F92-88BB-4074-B187-CC9985A45A4D}" presName="sibTrans" presStyleCnt="0"/>
      <dgm:spPr/>
    </dgm:pt>
    <dgm:pt modelId="{70EDDF99-6ECF-4458-8C86-7BEA493EEDAD}" type="pres">
      <dgm:prSet presAssocID="{5AD8992B-09AA-461B-966E-32FA83890D82}" presName="node" presStyleLbl="node1" presStyleIdx="6" presStyleCnt="9">
        <dgm:presLayoutVars>
          <dgm:bulletEnabled val="1"/>
        </dgm:presLayoutVars>
      </dgm:prSet>
      <dgm:spPr/>
    </dgm:pt>
    <dgm:pt modelId="{9DCBF14D-D94C-4819-8A29-09BD6B5E0960}" type="pres">
      <dgm:prSet presAssocID="{23C2AFE3-807A-490A-A333-773AB1B01E6E}" presName="sibTrans" presStyleCnt="0"/>
      <dgm:spPr/>
    </dgm:pt>
    <dgm:pt modelId="{9D12A928-C94D-40CD-8345-C645AE936BA0}" type="pres">
      <dgm:prSet presAssocID="{EAE35AAF-9983-433A-87A2-4CB0BEBF3C4E}" presName="node" presStyleLbl="node1" presStyleIdx="7" presStyleCnt="9">
        <dgm:presLayoutVars>
          <dgm:bulletEnabled val="1"/>
        </dgm:presLayoutVars>
      </dgm:prSet>
      <dgm:spPr/>
    </dgm:pt>
    <dgm:pt modelId="{74197DFA-2971-4292-87ED-9667656ECED4}" type="pres">
      <dgm:prSet presAssocID="{42C0609D-E39E-4DC8-A67E-42C369849811}" presName="sibTrans" presStyleCnt="0"/>
      <dgm:spPr/>
    </dgm:pt>
    <dgm:pt modelId="{2B6CFD58-691A-4FD7-9418-0287BA00E087}" type="pres">
      <dgm:prSet presAssocID="{525C2A49-D4F0-4F25-B1FE-23E7C002F65E}" presName="node" presStyleLbl="node1" presStyleIdx="8" presStyleCnt="9" custScaleX="128782" custLinFactNeighborX="0" custLinFactNeighborY="-730">
        <dgm:presLayoutVars>
          <dgm:bulletEnabled val="1"/>
        </dgm:presLayoutVars>
      </dgm:prSet>
      <dgm:spPr/>
    </dgm:pt>
  </dgm:ptLst>
  <dgm:cxnLst>
    <dgm:cxn modelId="{52FA2A0B-BDBC-48E5-A5F6-C32AE6EEE567}" srcId="{89A70AB0-D1F9-4001-9D18-9FC0244A9124}" destId="{5AD8992B-09AA-461B-966E-32FA83890D82}" srcOrd="6" destOrd="0" parTransId="{B82D7035-F758-4F34-8D9F-D2E15D415459}" sibTransId="{23C2AFE3-807A-490A-A333-773AB1B01E6E}"/>
    <dgm:cxn modelId="{F692323D-1D8E-4682-B37A-E724F636AFC3}" type="presOf" srcId="{49DE48D9-EEBE-4C9D-8A9D-19FB9F1DBE87}" destId="{78C0162C-FEB5-4740-A0AB-B34C774C0D35}" srcOrd="0" destOrd="0" presId="urn:microsoft.com/office/officeart/2005/8/layout/default"/>
    <dgm:cxn modelId="{2C10325E-1DCD-4C6C-9ECC-835F7719E822}" type="presOf" srcId="{89A70AB0-D1F9-4001-9D18-9FC0244A9124}" destId="{1D9D531F-87DE-41BE-BC9D-3B31BF803989}" srcOrd="0" destOrd="0" presId="urn:microsoft.com/office/officeart/2005/8/layout/default"/>
    <dgm:cxn modelId="{91A6B341-CA02-4E66-A4C3-B7A04BB6DB9C}" type="presOf" srcId="{1C42D41D-178F-4904-BF9F-65869B9AAD40}" destId="{F1ECE853-B9B0-49C1-9F7F-4AA6B14A40FD}" srcOrd="0" destOrd="0" presId="urn:microsoft.com/office/officeart/2005/8/layout/default"/>
    <dgm:cxn modelId="{0B441D4C-3906-4424-B53B-3B3A51CA360A}" srcId="{89A70AB0-D1F9-4001-9D18-9FC0244A9124}" destId="{7FCC9290-6699-4720-BAF2-A4C4E0D9F5CE}" srcOrd="0" destOrd="0" parTransId="{46AA8912-BDEB-4EB4-BCE4-226E28CC173B}" sibTransId="{C059A839-213D-4A38-B4E6-7C159394923E}"/>
    <dgm:cxn modelId="{3660814E-C1F6-4A36-AC0E-016B13E53910}" type="presOf" srcId="{C0A04814-B330-4555-9323-262C7ABC0621}" destId="{4F99370A-E55F-4934-8CD1-B4AE9F2AEFF9}" srcOrd="0" destOrd="0" presId="urn:microsoft.com/office/officeart/2005/8/layout/default"/>
    <dgm:cxn modelId="{F4024150-6661-4BA2-826C-3346085F87CD}" srcId="{89A70AB0-D1F9-4001-9D18-9FC0244A9124}" destId="{EAE35AAF-9983-433A-87A2-4CB0BEBF3C4E}" srcOrd="7" destOrd="0" parTransId="{3624411B-4B2E-400A-909F-8AB6CCFA8AD1}" sibTransId="{42C0609D-E39E-4DC8-A67E-42C369849811}"/>
    <dgm:cxn modelId="{D60A6371-DC3C-4AD0-9826-F3D15F7BCE31}" srcId="{89A70AB0-D1F9-4001-9D18-9FC0244A9124}" destId="{49DE48D9-EEBE-4C9D-8A9D-19FB9F1DBE87}" srcOrd="4" destOrd="0" parTransId="{C701B235-B39A-42AE-A562-A89BE82C171A}" sibTransId="{BFC5BE42-94A8-4201-AC97-F0521716588C}"/>
    <dgm:cxn modelId="{1554E372-861D-415D-9FBE-3B7D2C4E0268}" type="presOf" srcId="{5AD8992B-09AA-461B-966E-32FA83890D82}" destId="{70EDDF99-6ECF-4458-8C86-7BEA493EEDAD}" srcOrd="0" destOrd="0" presId="urn:microsoft.com/office/officeart/2005/8/layout/default"/>
    <dgm:cxn modelId="{86E38B78-DBA8-435B-9BB3-47AAB8C626E0}" srcId="{89A70AB0-D1F9-4001-9D18-9FC0244A9124}" destId="{0838C9C5-5603-459D-8646-1B8C6E98E6FE}" srcOrd="3" destOrd="0" parTransId="{69168AAF-6589-48F0-ACDA-3AAF94F663BD}" sibTransId="{E0B86E62-D4F3-48CF-B72D-B977A09A7761}"/>
    <dgm:cxn modelId="{95ED4982-38D6-41E4-888A-6B45844904A8}" srcId="{89A70AB0-D1F9-4001-9D18-9FC0244A9124}" destId="{C0A04814-B330-4555-9323-262C7ABC0621}" srcOrd="2" destOrd="0" parTransId="{2240AA2B-954A-4644-8CAC-2971FB8C60CB}" sibTransId="{3D17BE53-FE51-4221-8223-DC86F51EF0CE}"/>
    <dgm:cxn modelId="{72D0B68F-70CF-4DF5-B984-5D65CE4CA971}" srcId="{89A70AB0-D1F9-4001-9D18-9FC0244A9124}" destId="{525C2A49-D4F0-4F25-B1FE-23E7C002F65E}" srcOrd="8" destOrd="0" parTransId="{B08B28C1-DFEE-41A3-83CD-2454108F53CA}" sibTransId="{662C7A2F-DC53-40A6-BCAC-6F1A44966F31}"/>
    <dgm:cxn modelId="{E4382894-96E8-474F-A4CF-79E65F8FCB40}" type="presOf" srcId="{525C2A49-D4F0-4F25-B1FE-23E7C002F65E}" destId="{2B6CFD58-691A-4FD7-9418-0287BA00E087}" srcOrd="0" destOrd="0" presId="urn:microsoft.com/office/officeart/2005/8/layout/default"/>
    <dgm:cxn modelId="{3F476796-72FF-409C-A999-B43578A375EA}" type="presOf" srcId="{7FCC9290-6699-4720-BAF2-A4C4E0D9F5CE}" destId="{47D6D7DC-8151-4F52-9B02-E02F8FE5B4A5}" srcOrd="0" destOrd="0" presId="urn:microsoft.com/office/officeart/2005/8/layout/default"/>
    <dgm:cxn modelId="{7EDD9BB0-9510-4028-80B5-B5602B7ADCD7}" type="presOf" srcId="{0838C9C5-5603-459D-8646-1B8C6E98E6FE}" destId="{B67636C2-8458-44B5-84CC-2B8051CBEA7B}" srcOrd="0" destOrd="0" presId="urn:microsoft.com/office/officeart/2005/8/layout/default"/>
    <dgm:cxn modelId="{F85FB4C7-C5B4-4B72-B780-47DC59DD7278}" srcId="{89A70AB0-D1F9-4001-9D18-9FC0244A9124}" destId="{1C42D41D-178F-4904-BF9F-65869B9AAD40}" srcOrd="5" destOrd="0" parTransId="{DE1A6977-9360-44B4-AE40-219BA9B0F62B}" sibTransId="{946C7F92-88BB-4074-B187-CC9985A45A4D}"/>
    <dgm:cxn modelId="{7C6832ED-DA59-409C-8A55-C6E5A19B2697}" type="presOf" srcId="{ABC92E0C-E7BB-4F45-B524-13B7F0A0F458}" destId="{595DBF88-9BE1-4969-8606-E5F592E7C979}" srcOrd="0" destOrd="0" presId="urn:microsoft.com/office/officeart/2005/8/layout/default"/>
    <dgm:cxn modelId="{DE990AFC-FAFE-4EE7-B385-0AB4CD7B4304}" srcId="{89A70AB0-D1F9-4001-9D18-9FC0244A9124}" destId="{ABC92E0C-E7BB-4F45-B524-13B7F0A0F458}" srcOrd="1" destOrd="0" parTransId="{454F1E29-26E4-4C14-97F0-48F397B36677}" sibTransId="{9A744533-DBAD-43B1-A7BE-EF128A9E459B}"/>
    <dgm:cxn modelId="{C4D59AFC-8D8D-43B9-9906-BA8DDB943101}" type="presOf" srcId="{EAE35AAF-9983-433A-87A2-4CB0BEBF3C4E}" destId="{9D12A928-C94D-40CD-8345-C645AE936BA0}" srcOrd="0" destOrd="0" presId="urn:microsoft.com/office/officeart/2005/8/layout/default"/>
    <dgm:cxn modelId="{F4C85044-29CB-4B5B-8804-407674306B05}" type="presParOf" srcId="{1D9D531F-87DE-41BE-BC9D-3B31BF803989}" destId="{47D6D7DC-8151-4F52-9B02-E02F8FE5B4A5}" srcOrd="0" destOrd="0" presId="urn:microsoft.com/office/officeart/2005/8/layout/default"/>
    <dgm:cxn modelId="{80A5EB72-011A-4E40-B7FE-D33E55363C8B}" type="presParOf" srcId="{1D9D531F-87DE-41BE-BC9D-3B31BF803989}" destId="{AF61C03D-ABE7-4C29-B523-6001712C9792}" srcOrd="1" destOrd="0" presId="urn:microsoft.com/office/officeart/2005/8/layout/default"/>
    <dgm:cxn modelId="{A4A9A269-FE7A-410D-A660-102DF614C04F}" type="presParOf" srcId="{1D9D531F-87DE-41BE-BC9D-3B31BF803989}" destId="{595DBF88-9BE1-4969-8606-E5F592E7C979}" srcOrd="2" destOrd="0" presId="urn:microsoft.com/office/officeart/2005/8/layout/default"/>
    <dgm:cxn modelId="{E35E2EC1-062A-4109-8DD5-CB4818C2F78A}" type="presParOf" srcId="{1D9D531F-87DE-41BE-BC9D-3B31BF803989}" destId="{995618C8-2C5E-4A28-A058-941F4FA771C9}" srcOrd="3" destOrd="0" presId="urn:microsoft.com/office/officeart/2005/8/layout/default"/>
    <dgm:cxn modelId="{3DCA7A3E-991B-4C69-ACBA-20A4069A0080}" type="presParOf" srcId="{1D9D531F-87DE-41BE-BC9D-3B31BF803989}" destId="{4F99370A-E55F-4934-8CD1-B4AE9F2AEFF9}" srcOrd="4" destOrd="0" presId="urn:microsoft.com/office/officeart/2005/8/layout/default"/>
    <dgm:cxn modelId="{5C519608-9E53-4C65-A3F7-7FD64104680D}" type="presParOf" srcId="{1D9D531F-87DE-41BE-BC9D-3B31BF803989}" destId="{4492FB05-B675-43A4-BE7A-4DE530BB9C4F}" srcOrd="5" destOrd="0" presId="urn:microsoft.com/office/officeart/2005/8/layout/default"/>
    <dgm:cxn modelId="{11CE4C24-2666-4CB3-918B-2813F3EEA540}" type="presParOf" srcId="{1D9D531F-87DE-41BE-BC9D-3B31BF803989}" destId="{B67636C2-8458-44B5-84CC-2B8051CBEA7B}" srcOrd="6" destOrd="0" presId="urn:microsoft.com/office/officeart/2005/8/layout/default"/>
    <dgm:cxn modelId="{7928919B-6476-4281-A1D4-7DBBDF97F9A2}" type="presParOf" srcId="{1D9D531F-87DE-41BE-BC9D-3B31BF803989}" destId="{3D66A3A1-9011-40B0-BDDD-28C3F538D4F1}" srcOrd="7" destOrd="0" presId="urn:microsoft.com/office/officeart/2005/8/layout/default"/>
    <dgm:cxn modelId="{E43A2B60-82ED-422B-A246-04749E57A8BB}" type="presParOf" srcId="{1D9D531F-87DE-41BE-BC9D-3B31BF803989}" destId="{78C0162C-FEB5-4740-A0AB-B34C774C0D35}" srcOrd="8" destOrd="0" presId="urn:microsoft.com/office/officeart/2005/8/layout/default"/>
    <dgm:cxn modelId="{0283CE90-13B5-43BD-B096-7D0AFD5806AB}" type="presParOf" srcId="{1D9D531F-87DE-41BE-BC9D-3B31BF803989}" destId="{67E13D8C-6099-4B45-AE90-B3111282812C}" srcOrd="9" destOrd="0" presId="urn:microsoft.com/office/officeart/2005/8/layout/default"/>
    <dgm:cxn modelId="{0CBBAC51-A327-4B34-98F6-853B99AA5F04}" type="presParOf" srcId="{1D9D531F-87DE-41BE-BC9D-3B31BF803989}" destId="{F1ECE853-B9B0-49C1-9F7F-4AA6B14A40FD}" srcOrd="10" destOrd="0" presId="urn:microsoft.com/office/officeart/2005/8/layout/default"/>
    <dgm:cxn modelId="{4325BF87-0DF6-4A15-B245-926EE8345218}" type="presParOf" srcId="{1D9D531F-87DE-41BE-BC9D-3B31BF803989}" destId="{EC5A2447-0AF5-4CFF-8179-7D08465D9F8E}" srcOrd="11" destOrd="0" presId="urn:microsoft.com/office/officeart/2005/8/layout/default"/>
    <dgm:cxn modelId="{3E1BAF74-2960-4AE8-A87A-9A32E0A9F533}" type="presParOf" srcId="{1D9D531F-87DE-41BE-BC9D-3B31BF803989}" destId="{70EDDF99-6ECF-4458-8C86-7BEA493EEDAD}" srcOrd="12" destOrd="0" presId="urn:microsoft.com/office/officeart/2005/8/layout/default"/>
    <dgm:cxn modelId="{6FAD3EE8-AFDF-40F4-BE56-388EE5ED3976}" type="presParOf" srcId="{1D9D531F-87DE-41BE-BC9D-3B31BF803989}" destId="{9DCBF14D-D94C-4819-8A29-09BD6B5E0960}" srcOrd="13" destOrd="0" presId="urn:microsoft.com/office/officeart/2005/8/layout/default"/>
    <dgm:cxn modelId="{784202F5-3CE2-4C5C-AD0B-79495D0D8FDF}" type="presParOf" srcId="{1D9D531F-87DE-41BE-BC9D-3B31BF803989}" destId="{9D12A928-C94D-40CD-8345-C645AE936BA0}" srcOrd="14" destOrd="0" presId="urn:microsoft.com/office/officeart/2005/8/layout/default"/>
    <dgm:cxn modelId="{2D23F6B8-B75A-4517-AC97-C3B7DABC6B23}" type="presParOf" srcId="{1D9D531F-87DE-41BE-BC9D-3B31BF803989}" destId="{74197DFA-2971-4292-87ED-9667656ECED4}" srcOrd="15" destOrd="0" presId="urn:microsoft.com/office/officeart/2005/8/layout/default"/>
    <dgm:cxn modelId="{936BC173-E449-4999-875F-098D7A930058}" type="presParOf" srcId="{1D9D531F-87DE-41BE-BC9D-3B31BF803989}" destId="{2B6CFD58-691A-4FD7-9418-0287BA00E087}"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20030-A018-4F0C-8EF4-C72AC265CEA6}">
      <dsp:nvSpPr>
        <dsp:cNvPr id="0" name=""/>
        <dsp:cNvSpPr/>
      </dsp:nvSpPr>
      <dsp:spPr>
        <a:xfrm>
          <a:off x="0" y="308389"/>
          <a:ext cx="6666833" cy="157014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The I-CAN e-learning training package has been designed to support carers and staff looking after adult patients aged 18 years and over living in community settings to support them with their nutritional care.</a:t>
          </a:r>
          <a:endParaRPr lang="en-US" sz="2200" kern="1200" dirty="0"/>
        </a:p>
      </dsp:txBody>
      <dsp:txXfrm>
        <a:off x="76648" y="385037"/>
        <a:ext cx="6513537" cy="1416844"/>
      </dsp:txXfrm>
    </dsp:sp>
    <dsp:sp modelId="{924DB5D5-965E-46ED-8025-5357B57563B4}">
      <dsp:nvSpPr>
        <dsp:cNvPr id="0" name=""/>
        <dsp:cNvSpPr/>
      </dsp:nvSpPr>
      <dsp:spPr>
        <a:xfrm>
          <a:off x="0" y="1941889"/>
          <a:ext cx="6666833" cy="157014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Please ensure you have read the ‘Introduction to I-CAN e-learning’ document for more information on the topics covered and learning outcomes.</a:t>
          </a:r>
          <a:endParaRPr lang="en-US" sz="2200" kern="1200" dirty="0"/>
        </a:p>
      </dsp:txBody>
      <dsp:txXfrm>
        <a:off x="76648" y="2018537"/>
        <a:ext cx="6513537" cy="1416844"/>
      </dsp:txXfrm>
    </dsp:sp>
    <dsp:sp modelId="{4697EA15-47EE-4782-BF79-9C7DD933AE19}">
      <dsp:nvSpPr>
        <dsp:cNvPr id="0" name=""/>
        <dsp:cNvSpPr/>
      </dsp:nvSpPr>
      <dsp:spPr>
        <a:xfrm>
          <a:off x="0" y="3575390"/>
          <a:ext cx="6666833" cy="157014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We hope you find this training package useful.</a:t>
          </a:r>
          <a:endParaRPr lang="en-US" sz="2200" kern="1200"/>
        </a:p>
      </dsp:txBody>
      <dsp:txXfrm>
        <a:off x="76648" y="3652038"/>
        <a:ext cx="6513537" cy="1416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CF761E-AD36-42F6-8301-DAC6D31D23AD}">
      <dsp:nvSpPr>
        <dsp:cNvPr id="0" name=""/>
        <dsp:cNvSpPr/>
      </dsp:nvSpPr>
      <dsp:spPr>
        <a:xfrm>
          <a:off x="0" y="29669"/>
          <a:ext cx="7938328" cy="15724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dirty="0">
              <a:latin typeface="Arial" panose="020B0604020202020204" pitchFamily="34" charset="0"/>
              <a:cs typeface="Arial" panose="020B0604020202020204" pitchFamily="34" charset="0"/>
            </a:rPr>
            <a:t>Malnutrition is a serious condition that happens when your diet does not contain the right amount of nutrients. It means "poor nutrition" and can refer to:</a:t>
          </a:r>
        </a:p>
        <a:p>
          <a:pPr marL="0" lvl="0" indent="0" algn="l" defTabSz="711200">
            <a:lnSpc>
              <a:spcPct val="90000"/>
            </a:lnSpc>
            <a:spcBef>
              <a:spcPct val="0"/>
            </a:spcBef>
            <a:spcAft>
              <a:spcPct val="35000"/>
            </a:spcAft>
            <a:buFont typeface="Arial" panose="020B0604020202020204" pitchFamily="34" charset="0"/>
            <a:buNone/>
          </a:pPr>
          <a:r>
            <a:rPr lang="en-GB" sz="1600" b="0" i="0" kern="1200" dirty="0">
              <a:latin typeface="Arial" panose="020B0604020202020204" pitchFamily="34" charset="0"/>
              <a:cs typeface="Arial" panose="020B0604020202020204" pitchFamily="34" charset="0"/>
            </a:rPr>
            <a:t>- undernutrition – not getting enough nutrients</a:t>
          </a:r>
        </a:p>
        <a:p>
          <a:pPr marL="0" lvl="0" indent="0" algn="l" defTabSz="711200">
            <a:lnSpc>
              <a:spcPct val="90000"/>
            </a:lnSpc>
            <a:spcBef>
              <a:spcPct val="0"/>
            </a:spcBef>
            <a:spcAft>
              <a:spcPct val="35000"/>
            </a:spcAft>
            <a:buFont typeface="Arial" panose="020B0604020202020204" pitchFamily="34" charset="0"/>
            <a:buNone/>
          </a:pPr>
          <a:r>
            <a:rPr lang="en-GB" sz="1600" b="0" i="0" kern="1200" dirty="0">
              <a:latin typeface="Arial" panose="020B0604020202020204" pitchFamily="34" charset="0"/>
              <a:cs typeface="Arial" panose="020B0604020202020204" pitchFamily="34" charset="0"/>
            </a:rPr>
            <a:t>- overnutrition – getting more nutrients than needed           </a:t>
          </a:r>
        </a:p>
        <a:p>
          <a:pPr marL="0" lvl="0" indent="0" algn="l" defTabSz="711200">
            <a:lnSpc>
              <a:spcPct val="90000"/>
            </a:lnSpc>
            <a:spcBef>
              <a:spcPct val="0"/>
            </a:spcBef>
            <a:spcAft>
              <a:spcPct val="35000"/>
            </a:spcAft>
            <a:buFont typeface="Arial" panose="020B0604020202020204" pitchFamily="34" charset="0"/>
            <a:buNone/>
          </a:pPr>
          <a:r>
            <a:rPr lang="en-US" sz="1600" b="1" kern="1200" dirty="0">
              <a:latin typeface="Arial" panose="020B0604020202020204" pitchFamily="34" charset="0"/>
              <a:cs typeface="Arial" panose="020B0604020202020204" pitchFamily="34" charset="0"/>
            </a:rPr>
            <a:t>This training focuses on the management of undernutrition </a:t>
          </a:r>
          <a:r>
            <a:rPr lang="en-GB" sz="1600" b="0" i="0" kern="1200" dirty="0">
              <a:latin typeface="Arial" panose="020B0604020202020204" pitchFamily="34" charset="0"/>
              <a:cs typeface="Arial" panose="020B0604020202020204" pitchFamily="34" charset="0"/>
              <a:hlinkClick xmlns:r="http://schemas.openxmlformats.org/officeDocument/2006/relationships" r:id="rId1"/>
            </a:rPr>
            <a:t>(NHS Choices)</a:t>
          </a:r>
          <a:endParaRPr lang="en-US" sz="1600" b="1" kern="1200" dirty="0">
            <a:latin typeface="Arial" panose="020B0604020202020204" pitchFamily="34" charset="0"/>
            <a:cs typeface="Arial" panose="020B0604020202020204" pitchFamily="34" charset="0"/>
          </a:endParaRPr>
        </a:p>
      </dsp:txBody>
      <dsp:txXfrm>
        <a:off x="76762" y="106431"/>
        <a:ext cx="7784804" cy="1418956"/>
      </dsp:txXfrm>
    </dsp:sp>
    <dsp:sp modelId="{C55176B2-AC5B-46CA-A6B5-E85AF0A60552}">
      <dsp:nvSpPr>
        <dsp:cNvPr id="0" name=""/>
        <dsp:cNvSpPr/>
      </dsp:nvSpPr>
      <dsp:spPr>
        <a:xfrm>
          <a:off x="0" y="1657754"/>
          <a:ext cx="7938328" cy="15724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The cost of malnutrition to the health and social care systems was around          £19.6 billion in England in 2011–12 </a:t>
          </a:r>
          <a:r>
            <a:rPr lang="en-GB" sz="1600" kern="1200" dirty="0">
              <a:solidFill>
                <a:schemeClr val="accent1"/>
              </a:solidFill>
              <a:latin typeface="Arial" panose="020B0604020202020204" pitchFamily="34" charset="0"/>
              <a:cs typeface="Arial" panose="020B0604020202020204" pitchFamily="34" charset="0"/>
            </a:rPr>
            <a:t>(</a:t>
          </a:r>
          <a:r>
            <a:rPr lang="en-GB" sz="16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rId2">
                <a:extLst>
                  <a:ext uri="{A12FA001-AC4F-418D-AE19-62706E023703}">
                    <ahyp:hlinkClr xmlns:ahyp="http://schemas.microsoft.com/office/drawing/2018/hyperlinkcolor" val="tx"/>
                  </a:ext>
                </a:extLst>
              </a:hlinkClick>
            </a:rPr>
            <a:t>M Elia 2015</a:t>
          </a:r>
          <a:r>
            <a:rPr lang="en-GB" sz="1600" kern="1200" dirty="0">
              <a:solidFill>
                <a:schemeClr val="accent1"/>
              </a:solidFill>
              <a:latin typeface="Arial" panose="020B0604020202020204" pitchFamily="34" charset="0"/>
              <a:cs typeface="Arial" panose="020B0604020202020204" pitchFamily="34" charset="0"/>
            </a:rPr>
            <a:t>)</a:t>
          </a:r>
        </a:p>
        <a:p>
          <a:pPr marL="0" lvl="0" indent="0" algn="l" defTabSz="711200">
            <a:lnSpc>
              <a:spcPct val="90000"/>
            </a:lnSpc>
            <a:spcBef>
              <a:spcPct val="0"/>
            </a:spcBef>
            <a:spcAft>
              <a:spcPct val="35000"/>
            </a:spcAft>
            <a:buNone/>
          </a:pPr>
          <a:r>
            <a:rPr lang="en-GB" sz="1600" b="0" i="0" kern="1200" dirty="0">
              <a:latin typeface="Arial" panose="020B0604020202020204" pitchFamily="34" charset="0"/>
              <a:cs typeface="Arial" panose="020B0604020202020204" pitchFamily="34" charset="0"/>
            </a:rPr>
            <a:t>“Treating someone who is malnourished is two to three times more expensive than for someone who is not malnourished” </a:t>
          </a:r>
          <a:r>
            <a:rPr lang="en-GB" sz="1600" b="0" i="0" kern="1200" dirty="0">
              <a:solidFill>
                <a:srgbClr val="0070C0"/>
              </a:solidFill>
              <a:latin typeface="Arial" panose="020B0604020202020204" pitchFamily="34" charset="0"/>
              <a:cs typeface="Arial" panose="020B0604020202020204" pitchFamily="34" charset="0"/>
            </a:rPr>
            <a:t>(</a:t>
          </a:r>
          <a:r>
            <a:rPr lang="en-GB" sz="1600" b="0" i="0" u="sng" kern="1200" dirty="0">
              <a:solidFill>
                <a:srgbClr val="0070C0"/>
              </a:solidFill>
              <a:latin typeface="Arial" panose="020B0604020202020204" pitchFamily="34" charset="0"/>
              <a:cs typeface="Arial" panose="020B0604020202020204" pitchFamily="34" charset="0"/>
              <a:hlinkClick xmlns:r="http://schemas.openxmlformats.org/officeDocument/2006/relationships" r:id="rId3">
                <a:extLst>
                  <a:ext uri="{A12FA001-AC4F-418D-AE19-62706E023703}">
                    <ahyp:hlinkClr xmlns:ahyp="http://schemas.microsoft.com/office/drawing/2018/hyperlinkcolor" val="tx"/>
                  </a:ext>
                </a:extLst>
              </a:hlinkClick>
            </a:rPr>
            <a:t>Malnutrition</a:t>
          </a:r>
          <a:r>
            <a:rPr lang="en-GB" sz="1600" b="0" i="0" u="sng" kern="1200" dirty="0">
              <a:solidFill>
                <a:srgbClr val="0070C0"/>
              </a:solidFill>
              <a:latin typeface="Arial" panose="020B0604020202020204" pitchFamily="34" charset="0"/>
              <a:cs typeface="Arial" panose="020B0604020202020204" pitchFamily="34" charset="0"/>
            </a:rPr>
            <a:t> Taskforce</a:t>
          </a:r>
          <a:r>
            <a:rPr lang="en-GB" sz="1600" b="0" i="0" kern="1200" dirty="0">
              <a:solidFill>
                <a:srgbClr val="0070C0"/>
              </a:solidFill>
              <a:latin typeface="Arial" panose="020B0604020202020204" pitchFamily="34" charset="0"/>
              <a:cs typeface="Arial" panose="020B0604020202020204" pitchFamily="34" charset="0"/>
            </a:rPr>
            <a:t>)</a:t>
          </a:r>
          <a:endParaRPr lang="en-US" sz="1600" kern="1200" dirty="0">
            <a:solidFill>
              <a:srgbClr val="0070C0"/>
            </a:solidFill>
            <a:latin typeface="Arial" panose="020B0604020202020204" pitchFamily="34" charset="0"/>
            <a:cs typeface="Arial" panose="020B0604020202020204" pitchFamily="34" charset="0"/>
          </a:endParaRPr>
        </a:p>
      </dsp:txBody>
      <dsp:txXfrm>
        <a:off x="76762" y="1734516"/>
        <a:ext cx="7784804" cy="1418956"/>
      </dsp:txXfrm>
    </dsp:sp>
    <dsp:sp modelId="{0EA27F5E-7048-4D23-A69C-70FF2DEC274E}">
      <dsp:nvSpPr>
        <dsp:cNvPr id="0" name=""/>
        <dsp:cNvSpPr/>
      </dsp:nvSpPr>
      <dsp:spPr>
        <a:xfrm>
          <a:off x="0" y="3305272"/>
          <a:ext cx="7938328" cy="15724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At any point in time more than 3 million people in the UK are at risk of malnutrition, most (approximately 93%) live in the community. High risk groups include older people, those recently discharged from hospital, those with chronic disease, progressive neurological disease, acute illness, frailty, undergoing rehabilitation or end of life/palliative care </a:t>
          </a:r>
          <a:r>
            <a:rPr lang="en-GB" sz="1600" kern="1200" dirty="0">
              <a:solidFill>
                <a:schemeClr val="accent1"/>
              </a:solidFill>
              <a:latin typeface="Arial" panose="020B0604020202020204" pitchFamily="34" charset="0"/>
              <a:cs typeface="Arial" panose="020B0604020202020204" pitchFamily="34" charset="0"/>
            </a:rPr>
            <a:t>(</a:t>
          </a:r>
          <a:r>
            <a:rPr lang="en-GB" sz="16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rId4">
                <a:extLst>
                  <a:ext uri="{A12FA001-AC4F-418D-AE19-62706E023703}">
                    <ahyp:hlinkClr xmlns:ahyp="http://schemas.microsoft.com/office/drawing/2018/hyperlinkcolor" val="tx"/>
                  </a:ext>
                </a:extLst>
              </a:hlinkClick>
            </a:rPr>
            <a:t>MalnutritionPathway.co.uk</a:t>
          </a:r>
          <a:r>
            <a:rPr lang="en-GB" sz="1600" kern="1200" dirty="0">
              <a:solidFill>
                <a:schemeClr val="accent1"/>
              </a:solidFill>
              <a:latin typeface="Arial" panose="020B0604020202020204" pitchFamily="34" charset="0"/>
              <a:cs typeface="Arial" panose="020B0604020202020204" pitchFamily="34" charset="0"/>
            </a:rPr>
            <a:t>)</a:t>
          </a:r>
          <a:endParaRPr lang="en-US" sz="1600" kern="1200" dirty="0">
            <a:solidFill>
              <a:schemeClr val="accent1"/>
            </a:solidFill>
            <a:latin typeface="Arial" panose="020B0604020202020204" pitchFamily="34" charset="0"/>
            <a:cs typeface="Arial" panose="020B0604020202020204" pitchFamily="34" charset="0"/>
          </a:endParaRPr>
        </a:p>
      </dsp:txBody>
      <dsp:txXfrm>
        <a:off x="76762" y="3382034"/>
        <a:ext cx="7784804" cy="1418956"/>
      </dsp:txXfrm>
    </dsp:sp>
    <dsp:sp modelId="{1A42D303-3AD0-4A7C-82FC-9D6D4B1C3C46}">
      <dsp:nvSpPr>
        <dsp:cNvPr id="0" name=""/>
        <dsp:cNvSpPr/>
      </dsp:nvSpPr>
      <dsp:spPr>
        <a:xfrm>
          <a:off x="0" y="4879729"/>
          <a:ext cx="7938328" cy="15724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u="none" kern="1200" dirty="0">
              <a:latin typeface="Arial" panose="020B0604020202020204" pitchFamily="34" charset="0"/>
              <a:cs typeface="Arial" panose="020B0604020202020204" pitchFamily="34" charset="0"/>
            </a:rPr>
            <a:t>The aim of nutritional screening is to identify residents at risk of malnutrition and those who are already malnourished</a:t>
          </a:r>
          <a:endParaRPr lang="en-US" sz="1600" b="0" u="none" kern="1200" dirty="0">
            <a:latin typeface="Arial" panose="020B0604020202020204" pitchFamily="34" charset="0"/>
            <a:cs typeface="Arial" panose="020B0604020202020204" pitchFamily="34" charset="0"/>
          </a:endParaRPr>
        </a:p>
      </dsp:txBody>
      <dsp:txXfrm>
        <a:off x="76762" y="4956491"/>
        <a:ext cx="7784804" cy="14189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8E410-4B7E-4CDA-9ECD-A4362E513259}">
      <dsp:nvSpPr>
        <dsp:cNvPr id="0" name=""/>
        <dsp:cNvSpPr/>
      </dsp:nvSpPr>
      <dsp:spPr>
        <a:xfrm>
          <a:off x="582645" y="1178"/>
          <a:ext cx="2174490" cy="130469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Poor dentition</a:t>
          </a:r>
          <a:endParaRPr lang="en-US" sz="2000" kern="1200"/>
        </a:p>
      </dsp:txBody>
      <dsp:txXfrm>
        <a:off x="582645" y="1178"/>
        <a:ext cx="2174490" cy="1304694"/>
      </dsp:txXfrm>
    </dsp:sp>
    <dsp:sp modelId="{0D10C3EE-2054-4438-9C9B-CB2B58A83608}">
      <dsp:nvSpPr>
        <dsp:cNvPr id="0" name=""/>
        <dsp:cNvSpPr/>
      </dsp:nvSpPr>
      <dsp:spPr>
        <a:xfrm>
          <a:off x="2974584" y="1178"/>
          <a:ext cx="2174490" cy="1304694"/>
        </a:xfrm>
        <a:prstGeom prst="rect">
          <a:avLst/>
        </a:prstGeom>
        <a:solidFill>
          <a:schemeClr val="accent5">
            <a:hueOff val="-675854"/>
            <a:satOff val="-1742"/>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Poor swallow </a:t>
          </a:r>
          <a:endParaRPr lang="en-US" sz="2000" kern="1200"/>
        </a:p>
      </dsp:txBody>
      <dsp:txXfrm>
        <a:off x="2974584" y="1178"/>
        <a:ext cx="2174490" cy="1304694"/>
      </dsp:txXfrm>
    </dsp:sp>
    <dsp:sp modelId="{CE24500D-ABA0-4C82-A3B4-19606D3FE60C}">
      <dsp:nvSpPr>
        <dsp:cNvPr id="0" name=""/>
        <dsp:cNvSpPr/>
      </dsp:nvSpPr>
      <dsp:spPr>
        <a:xfrm>
          <a:off x="5366524" y="1178"/>
          <a:ext cx="2174490" cy="1304694"/>
        </a:xfrm>
        <a:prstGeom prst="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Medical conditions eg cancer, COPD, infections, pain</a:t>
          </a:r>
          <a:endParaRPr lang="en-US" sz="2000" kern="1200"/>
        </a:p>
      </dsp:txBody>
      <dsp:txXfrm>
        <a:off x="5366524" y="1178"/>
        <a:ext cx="2174490" cy="1304694"/>
      </dsp:txXfrm>
    </dsp:sp>
    <dsp:sp modelId="{E92EDE8A-3678-482E-B5DA-2A78C92B9F80}">
      <dsp:nvSpPr>
        <dsp:cNvPr id="0" name=""/>
        <dsp:cNvSpPr/>
      </dsp:nvSpPr>
      <dsp:spPr>
        <a:xfrm>
          <a:off x="7758464" y="1178"/>
          <a:ext cx="2174490" cy="1304694"/>
        </a:xfrm>
        <a:prstGeom prst="rect">
          <a:avLst/>
        </a:prstGeom>
        <a:solidFill>
          <a:schemeClr val="accent5">
            <a:hueOff val="-2027563"/>
            <a:satOff val="-5226"/>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Mental health problems e.g. depression, anxiety</a:t>
          </a:r>
          <a:endParaRPr lang="en-US" sz="2000" kern="1200"/>
        </a:p>
      </dsp:txBody>
      <dsp:txXfrm>
        <a:off x="7758464" y="1178"/>
        <a:ext cx="2174490" cy="1304694"/>
      </dsp:txXfrm>
    </dsp:sp>
    <dsp:sp modelId="{3F043D1E-523C-4C0A-A363-9E5DBDDF5176}">
      <dsp:nvSpPr>
        <dsp:cNvPr id="0" name=""/>
        <dsp:cNvSpPr/>
      </dsp:nvSpPr>
      <dsp:spPr>
        <a:xfrm>
          <a:off x="582645" y="1523321"/>
          <a:ext cx="2174490" cy="1304694"/>
        </a:xfrm>
        <a:prstGeom prst="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Cognitive impairment e.g. dementia, age-related  </a:t>
          </a:r>
          <a:endParaRPr lang="en-US" sz="2000" kern="1200"/>
        </a:p>
      </dsp:txBody>
      <dsp:txXfrm>
        <a:off x="582645" y="1523321"/>
        <a:ext cx="2174490" cy="1304694"/>
      </dsp:txXfrm>
    </dsp:sp>
    <dsp:sp modelId="{02687DD8-8614-4A1E-8A7C-7A0E4ECDD8EA}">
      <dsp:nvSpPr>
        <dsp:cNvPr id="0" name=""/>
        <dsp:cNvSpPr/>
      </dsp:nvSpPr>
      <dsp:spPr>
        <a:xfrm>
          <a:off x="2974584" y="1523321"/>
          <a:ext cx="2174490" cy="1304694"/>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Inability to feed self e.g. poor dexterity</a:t>
          </a:r>
          <a:endParaRPr lang="en-US" sz="2000" kern="1200"/>
        </a:p>
      </dsp:txBody>
      <dsp:txXfrm>
        <a:off x="2974584" y="1523321"/>
        <a:ext cx="2174490" cy="1304694"/>
      </dsp:txXfrm>
    </dsp:sp>
    <dsp:sp modelId="{AF32CF7B-1CCE-46F3-87BB-D9FC9B96123C}">
      <dsp:nvSpPr>
        <dsp:cNvPr id="0" name=""/>
        <dsp:cNvSpPr/>
      </dsp:nvSpPr>
      <dsp:spPr>
        <a:xfrm>
          <a:off x="5366524" y="1523321"/>
          <a:ext cx="2174490" cy="1304694"/>
        </a:xfrm>
        <a:prstGeom prst="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Impaired digestion and absorption</a:t>
          </a:r>
          <a:endParaRPr lang="en-US" sz="2000" kern="1200"/>
        </a:p>
      </dsp:txBody>
      <dsp:txXfrm>
        <a:off x="5366524" y="1523321"/>
        <a:ext cx="2174490" cy="1304694"/>
      </dsp:txXfrm>
    </dsp:sp>
    <dsp:sp modelId="{98F1AE16-3622-4D1A-AB48-85D3B4AACC0F}">
      <dsp:nvSpPr>
        <dsp:cNvPr id="0" name=""/>
        <dsp:cNvSpPr/>
      </dsp:nvSpPr>
      <dsp:spPr>
        <a:xfrm>
          <a:off x="7758464" y="1523321"/>
          <a:ext cx="2174490" cy="1304694"/>
        </a:xfrm>
        <a:prstGeom prst="rect">
          <a:avLst/>
        </a:prstGeom>
        <a:solidFill>
          <a:schemeClr val="accent5">
            <a:hueOff val="-4730980"/>
            <a:satOff val="-12193"/>
            <a:lumOff val="-82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Nutrient losses e.g. chronic diarrhoea, stoma losses</a:t>
          </a:r>
          <a:endParaRPr lang="en-US" sz="2000" kern="1200"/>
        </a:p>
      </dsp:txBody>
      <dsp:txXfrm>
        <a:off x="7758464" y="1523321"/>
        <a:ext cx="2174490" cy="1304694"/>
      </dsp:txXfrm>
    </dsp:sp>
    <dsp:sp modelId="{C4AC6867-0718-4233-8BBF-5317DAD6E6F2}">
      <dsp:nvSpPr>
        <dsp:cNvPr id="0" name=""/>
        <dsp:cNvSpPr/>
      </dsp:nvSpPr>
      <dsp:spPr>
        <a:xfrm>
          <a:off x="1778615" y="3045465"/>
          <a:ext cx="2174490" cy="1304694"/>
        </a:xfrm>
        <a:prstGeom prst="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Increased requirements e.g. pacing++</a:t>
          </a:r>
          <a:endParaRPr lang="en-US" sz="2000" kern="1200"/>
        </a:p>
      </dsp:txBody>
      <dsp:txXfrm>
        <a:off x="1778615" y="3045465"/>
        <a:ext cx="2174490" cy="1304694"/>
      </dsp:txXfrm>
    </dsp:sp>
    <dsp:sp modelId="{1FCC76B7-BBA5-41F8-9883-79E05B8F0E37}">
      <dsp:nvSpPr>
        <dsp:cNvPr id="0" name=""/>
        <dsp:cNvSpPr/>
      </dsp:nvSpPr>
      <dsp:spPr>
        <a:xfrm>
          <a:off x="4170554" y="3045465"/>
          <a:ext cx="2174490" cy="1304694"/>
        </a:xfrm>
        <a:prstGeom prst="rect">
          <a:avLst/>
        </a:prstGeom>
        <a:solidFill>
          <a:schemeClr val="accent5">
            <a:hueOff val="-6082688"/>
            <a:satOff val="-15677"/>
            <a:lumOff val="-10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Drugs side effects </a:t>
          </a:r>
          <a:endParaRPr lang="en-US" sz="2000" kern="1200" dirty="0"/>
        </a:p>
      </dsp:txBody>
      <dsp:txXfrm>
        <a:off x="4170554" y="3045465"/>
        <a:ext cx="2174490" cy="1304694"/>
      </dsp:txXfrm>
    </dsp:sp>
    <dsp:sp modelId="{DBF0016A-8D47-457C-AC8D-FBA427BDFA48}">
      <dsp:nvSpPr>
        <dsp:cNvPr id="0" name=""/>
        <dsp:cNvSpPr/>
      </dsp:nvSpPr>
      <dsp:spPr>
        <a:xfrm>
          <a:off x="6562494" y="3045465"/>
          <a:ext cx="2174490" cy="130469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Reduced appetite  </a:t>
          </a:r>
          <a:endParaRPr lang="en-US" sz="2000" kern="1200" dirty="0"/>
        </a:p>
      </dsp:txBody>
      <dsp:txXfrm>
        <a:off x="6562494" y="3045465"/>
        <a:ext cx="2174490" cy="13046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6D7DC-8151-4F52-9B02-E02F8FE5B4A5}">
      <dsp:nvSpPr>
        <dsp:cNvPr id="0" name=""/>
        <dsp:cNvSpPr/>
      </dsp:nvSpPr>
      <dsp:spPr>
        <a:xfrm>
          <a:off x="582645" y="1178"/>
          <a:ext cx="2174490" cy="130469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unintentional weight loss</a:t>
          </a:r>
          <a:endParaRPr lang="en-US" sz="2000" kern="1200" dirty="0">
            <a:latin typeface="Arial" panose="020B0604020202020204" pitchFamily="34" charset="0"/>
            <a:cs typeface="Arial" panose="020B0604020202020204" pitchFamily="34" charset="0"/>
          </a:endParaRPr>
        </a:p>
      </dsp:txBody>
      <dsp:txXfrm>
        <a:off x="582645" y="1178"/>
        <a:ext cx="2174490" cy="1304694"/>
      </dsp:txXfrm>
    </dsp:sp>
    <dsp:sp modelId="{595DBF88-9BE1-4969-8606-E5F592E7C979}">
      <dsp:nvSpPr>
        <dsp:cNvPr id="0" name=""/>
        <dsp:cNvSpPr/>
      </dsp:nvSpPr>
      <dsp:spPr>
        <a:xfrm>
          <a:off x="2974584" y="1178"/>
          <a:ext cx="2174490" cy="130469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fragile skin and poor wound healing</a:t>
          </a:r>
          <a:endParaRPr lang="en-US" sz="2000" kern="1200" dirty="0">
            <a:latin typeface="Arial" panose="020B0604020202020204" pitchFamily="34" charset="0"/>
            <a:cs typeface="Arial" panose="020B0604020202020204" pitchFamily="34" charset="0"/>
          </a:endParaRPr>
        </a:p>
      </dsp:txBody>
      <dsp:txXfrm>
        <a:off x="2974584" y="1178"/>
        <a:ext cx="2174490" cy="1304694"/>
      </dsp:txXfrm>
    </dsp:sp>
    <dsp:sp modelId="{4F99370A-E55F-4934-8CD1-B4AE9F2AEFF9}">
      <dsp:nvSpPr>
        <dsp:cNvPr id="0" name=""/>
        <dsp:cNvSpPr/>
      </dsp:nvSpPr>
      <dsp:spPr>
        <a:xfrm>
          <a:off x="5366524" y="1178"/>
          <a:ext cx="2174490" cy="130469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disinterest in food and fluids </a:t>
          </a:r>
        </a:p>
      </dsp:txBody>
      <dsp:txXfrm>
        <a:off x="5366524" y="1178"/>
        <a:ext cx="2174490" cy="1304694"/>
      </dsp:txXfrm>
    </dsp:sp>
    <dsp:sp modelId="{B67636C2-8458-44B5-84CC-2B8051CBEA7B}">
      <dsp:nvSpPr>
        <dsp:cNvPr id="0" name=""/>
        <dsp:cNvSpPr/>
      </dsp:nvSpPr>
      <dsp:spPr>
        <a:xfrm>
          <a:off x="7758464" y="1178"/>
          <a:ext cx="2174490" cy="130469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wasted muscles</a:t>
          </a:r>
          <a:endParaRPr lang="en-US" sz="2000" kern="1200" dirty="0">
            <a:latin typeface="Arial" panose="020B0604020202020204" pitchFamily="34" charset="0"/>
            <a:cs typeface="Arial" panose="020B0604020202020204" pitchFamily="34" charset="0"/>
          </a:endParaRPr>
        </a:p>
      </dsp:txBody>
      <dsp:txXfrm>
        <a:off x="7758464" y="1178"/>
        <a:ext cx="2174490" cy="1304694"/>
      </dsp:txXfrm>
    </dsp:sp>
    <dsp:sp modelId="{78C0162C-FEB5-4740-A0AB-B34C774C0D35}">
      <dsp:nvSpPr>
        <dsp:cNvPr id="0" name=""/>
        <dsp:cNvSpPr/>
      </dsp:nvSpPr>
      <dsp:spPr>
        <a:xfrm>
          <a:off x="582645" y="1523321"/>
          <a:ext cx="2174490" cy="130469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poor appetite</a:t>
          </a:r>
          <a:endParaRPr lang="en-US" sz="2000" kern="1200" dirty="0">
            <a:latin typeface="Arial" panose="020B0604020202020204" pitchFamily="34" charset="0"/>
            <a:cs typeface="Arial" panose="020B0604020202020204" pitchFamily="34" charset="0"/>
          </a:endParaRPr>
        </a:p>
      </dsp:txBody>
      <dsp:txXfrm>
        <a:off x="582645" y="1523321"/>
        <a:ext cx="2174490" cy="1304694"/>
      </dsp:txXfrm>
    </dsp:sp>
    <dsp:sp modelId="{F1ECE853-B9B0-49C1-9F7F-4AA6B14A40FD}">
      <dsp:nvSpPr>
        <dsp:cNvPr id="0" name=""/>
        <dsp:cNvSpPr/>
      </dsp:nvSpPr>
      <dsp:spPr>
        <a:xfrm>
          <a:off x="2974584" y="1523321"/>
          <a:ext cx="2174490" cy="130469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impaired swallowing</a:t>
          </a:r>
          <a:endParaRPr lang="en-US" sz="2000" kern="1200" dirty="0">
            <a:latin typeface="Arial" panose="020B0604020202020204" pitchFamily="34" charset="0"/>
            <a:cs typeface="Arial" panose="020B0604020202020204" pitchFamily="34" charset="0"/>
          </a:endParaRPr>
        </a:p>
      </dsp:txBody>
      <dsp:txXfrm>
        <a:off x="2974584" y="1523321"/>
        <a:ext cx="2174490" cy="1304694"/>
      </dsp:txXfrm>
    </dsp:sp>
    <dsp:sp modelId="{70EDDF99-6ECF-4458-8C86-7BEA493EEDAD}">
      <dsp:nvSpPr>
        <dsp:cNvPr id="0" name=""/>
        <dsp:cNvSpPr/>
      </dsp:nvSpPr>
      <dsp:spPr>
        <a:xfrm>
          <a:off x="5366524" y="1523321"/>
          <a:ext cx="2174490" cy="130469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altered bowel habit</a:t>
          </a:r>
          <a:endParaRPr lang="en-US" sz="2000" kern="1200" dirty="0">
            <a:latin typeface="Arial" panose="020B0604020202020204" pitchFamily="34" charset="0"/>
            <a:cs typeface="Arial" panose="020B0604020202020204" pitchFamily="34" charset="0"/>
          </a:endParaRPr>
        </a:p>
      </dsp:txBody>
      <dsp:txXfrm>
        <a:off x="5366524" y="1523321"/>
        <a:ext cx="2174490" cy="1304694"/>
      </dsp:txXfrm>
    </dsp:sp>
    <dsp:sp modelId="{9D12A928-C94D-40CD-8345-C645AE936BA0}">
      <dsp:nvSpPr>
        <dsp:cNvPr id="0" name=""/>
        <dsp:cNvSpPr/>
      </dsp:nvSpPr>
      <dsp:spPr>
        <a:xfrm>
          <a:off x="7758464" y="1523321"/>
          <a:ext cx="2174490" cy="130469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loose fitting clothes, jewelry and dentures</a:t>
          </a:r>
        </a:p>
      </dsp:txBody>
      <dsp:txXfrm>
        <a:off x="7758464" y="1523321"/>
        <a:ext cx="2174490" cy="1304694"/>
      </dsp:txXfrm>
    </dsp:sp>
    <dsp:sp modelId="{2B6CFD58-691A-4FD7-9418-0287BA00E087}">
      <dsp:nvSpPr>
        <dsp:cNvPr id="0" name=""/>
        <dsp:cNvSpPr/>
      </dsp:nvSpPr>
      <dsp:spPr>
        <a:xfrm>
          <a:off x="3857623" y="3035940"/>
          <a:ext cx="2800352" cy="130469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prolonged inter-current illness </a:t>
          </a:r>
          <a:endParaRPr lang="en-US" sz="2000" kern="1200" dirty="0">
            <a:latin typeface="Arial" panose="020B0604020202020204" pitchFamily="34" charset="0"/>
            <a:cs typeface="Arial" panose="020B0604020202020204" pitchFamily="34" charset="0"/>
          </a:endParaRPr>
        </a:p>
      </dsp:txBody>
      <dsp:txXfrm>
        <a:off x="3857623" y="3035940"/>
        <a:ext cx="2800352" cy="13046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BFE080-FE76-47D0-BE27-C096534E2ABD}" type="datetimeFigureOut">
              <a:rPr lang="en-GB" smtClean="0"/>
              <a:t>10/06/2024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83C9F2-0426-42A0-A472-AEB0F5E5B432}" type="slidenum">
              <a:rPr lang="en-GB" smtClean="0"/>
              <a:t>‹#›</a:t>
            </a:fld>
            <a:endParaRPr lang="en-GB"/>
          </a:p>
        </p:txBody>
      </p:sp>
    </p:spTree>
    <p:extLst>
      <p:ext uri="{BB962C8B-B14F-4D97-AF65-F5344CB8AC3E}">
        <p14:creationId xmlns:p14="http://schemas.microsoft.com/office/powerpoint/2010/main" val="2931730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2DA70A9-F9EF-4B76-B13B-BB9A10CD88DF}"/>
              </a:ext>
            </a:extLst>
          </p:cNvPr>
          <p:cNvSpPr>
            <a:spLocks noGrp="1" noRot="1" noChangeAspect="1" noChangeArrowheads="1" noTextEdit="1"/>
          </p:cNvSpPr>
          <p:nvPr>
            <p:ph type="sldImg"/>
          </p:nvPr>
        </p:nvSpPr>
        <p:spPr>
          <a:ln/>
        </p:spPr>
      </p:sp>
      <p:sp>
        <p:nvSpPr>
          <p:cNvPr id="10243" name="Notes Placeholder 2">
            <a:extLst>
              <a:ext uri="{FF2B5EF4-FFF2-40B4-BE49-F238E27FC236}">
                <a16:creationId xmlns:a16="http://schemas.microsoft.com/office/drawing/2014/main" id="{35B66C33-D289-40B6-A90B-C19E9C3DEDA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t>THE HEALTH AND SOCIAL CARE ACT – </a:t>
            </a:r>
          </a:p>
          <a:p>
            <a:endParaRPr lang="en-GB" altLang="en-US"/>
          </a:p>
          <a:p>
            <a:r>
              <a:rPr lang="en-GB" altLang="en-US"/>
              <a:t>‘People must have their nutritional needs assessed and food must be provided to meet those needs. This includes where people are prescribed nutritional supplements and/or parenteral nutrition. People's preferences, religious and cultural backgrounds must be taken into account when providing food and drink.’ CQC can prosecute for a breach of this regulation’</a:t>
            </a:r>
          </a:p>
        </p:txBody>
      </p:sp>
      <p:sp>
        <p:nvSpPr>
          <p:cNvPr id="10244" name="Footer Placeholder 3">
            <a:extLst>
              <a:ext uri="{FF2B5EF4-FFF2-40B4-BE49-F238E27FC236}">
                <a16:creationId xmlns:a16="http://schemas.microsoft.com/office/drawing/2014/main" id="{EA1A54F0-06EE-491C-90D0-F19B833CD209}"/>
              </a:ext>
            </a:extLst>
          </p:cNvPr>
          <p:cNvSpPr>
            <a:spLocks noGrp="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200">
                <a:latin typeface="Times New Roman" panose="02020603050405020304" pitchFamily="18" charset="0"/>
              </a:rPr>
              <a:t>Updated August 2017</a:t>
            </a:r>
          </a:p>
        </p:txBody>
      </p:sp>
      <p:sp>
        <p:nvSpPr>
          <p:cNvPr id="10245" name="Slide Number Placeholder 4">
            <a:extLst>
              <a:ext uri="{FF2B5EF4-FFF2-40B4-BE49-F238E27FC236}">
                <a16:creationId xmlns:a16="http://schemas.microsoft.com/office/drawing/2014/main" id="{94EE0E72-4AE5-4D27-BB6A-C66A2E750F26}"/>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E2D5C6E-6B93-4B26-A1CC-FEE85D0B18BA}" type="slidenum">
              <a:rPr lang="en-GB" altLang="en-US" sz="1200">
                <a:latin typeface="Times New Roman" panose="02020603050405020304" pitchFamily="18" charset="0"/>
              </a:rPr>
              <a:pPr/>
              <a:t>6</a:t>
            </a:fld>
            <a:endParaRPr lang="en-GB" altLang="en-US" sz="120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3A60BD59-0736-4775-8CEF-4896EFCDA6B4}"/>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AABA8E59-5ECD-4B05-9793-A8586B20FCE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t>Overall effect – increased morbidity and increased mortality.</a:t>
            </a:r>
          </a:p>
        </p:txBody>
      </p:sp>
      <p:sp>
        <p:nvSpPr>
          <p:cNvPr id="14340" name="Footer Placeholder 3">
            <a:extLst>
              <a:ext uri="{FF2B5EF4-FFF2-40B4-BE49-F238E27FC236}">
                <a16:creationId xmlns:a16="http://schemas.microsoft.com/office/drawing/2014/main" id="{9C62FFD7-352E-48C1-A689-CA65D27ED862}"/>
              </a:ext>
            </a:extLst>
          </p:cNvPr>
          <p:cNvSpPr>
            <a:spLocks noGrp="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200">
                <a:latin typeface="Times New Roman" panose="02020603050405020304" pitchFamily="18" charset="0"/>
              </a:rPr>
              <a:t>Updated August 2017</a:t>
            </a:r>
          </a:p>
        </p:txBody>
      </p:sp>
      <p:sp>
        <p:nvSpPr>
          <p:cNvPr id="14341" name="Slide Number Placeholder 4">
            <a:extLst>
              <a:ext uri="{FF2B5EF4-FFF2-40B4-BE49-F238E27FC236}">
                <a16:creationId xmlns:a16="http://schemas.microsoft.com/office/drawing/2014/main" id="{FBE4901B-8740-43E1-A0A5-700F88B392A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2B5F98C-D06E-4EE8-A6C1-F194816B82B2}" type="slidenum">
              <a:rPr lang="en-GB" altLang="en-US" sz="1200">
                <a:latin typeface="Times New Roman" panose="02020603050405020304" pitchFamily="18" charset="0"/>
              </a:rPr>
              <a:pPr/>
              <a:t>8</a:t>
            </a:fld>
            <a:endParaRPr lang="en-GB" altLang="en-US" sz="120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B7EB9-BA2E-4CF7-B740-F36E76FD78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0068CD6-E282-4D5D-8E7B-9CAF182AD0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1329DEE-C174-4122-9FC8-0724984C1BF3}"/>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44A59673-0356-4C9C-8349-D93E603B7E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FEA9F7-7171-4227-8596-760860D98DC9}"/>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2328829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FF676-EDF6-4454-AD5E-DCF1E802B75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89B907-C073-4717-AFD3-6EA21E98EE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5A9631-9CE4-4C34-94D6-470134BC0503}"/>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28C94DDA-E48D-4BD8-AAC5-92F3DB7B94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ADD79D-8DEE-4517-9D9E-42AA7B3F0220}"/>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7399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6AD0CB-751B-40B6-B39F-7267E3E33C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12AB7E-216F-4C3E-A70E-8156F2E111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E386FD-2705-4752-8EF4-CEFB5CBB5655}"/>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3C9EC543-FEBB-44E4-828A-91D89095E8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CD3065-D970-4622-BD00-04FC7ADBB5C2}"/>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292406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428B8-4A22-46D4-8BE8-B170BED111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3908B3-37D6-40D4-B41D-63A80B8979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CA4465-B015-41E0-922E-76F13605E671}"/>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9A4C7472-7509-48B5-BE1F-CBD41827AF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DC702C-CE9B-4444-8AA4-40D33F167E05}"/>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2136599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098AD-323C-4D63-A3E7-B58B9D7AE6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2DACFF-4244-4C73-9A30-8D6E914944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6A0240-9F34-41FD-BA40-F36EF609EC9B}"/>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BBC1E474-1CCA-408F-B724-EDBDEB6E7A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C9AE40-A31F-4C89-81BF-73E3320670E3}"/>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643938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D1B1E-20A6-468B-AECA-49F64A6972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93FD02-A2C2-4814-B354-B6A9E36360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9309BE-7FBA-4DFF-8D52-BFA8B70B9A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4513A42-F98A-4BDC-9C11-002728A388B5}"/>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6" name="Footer Placeholder 5">
            <a:extLst>
              <a:ext uri="{FF2B5EF4-FFF2-40B4-BE49-F238E27FC236}">
                <a16:creationId xmlns:a16="http://schemas.microsoft.com/office/drawing/2014/main" id="{96A06BFA-7930-4C76-8027-A4278B9DD0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131252-1B16-4367-87DC-A2867D7A0BB4}"/>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131830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9B75F-3228-4A9E-A8F2-4DC84EF4CA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841A1A-E50C-4DE3-B338-66FAF96CBC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F68D9F-47C8-442A-9A0A-4D7A2CB7D9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F36B2D2-0308-4A10-82B9-854290D344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6269EF-0B54-48B6-BD18-DA136AB50D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27BC81-76F7-4670-B415-F19C3A65154C}"/>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8" name="Footer Placeholder 7">
            <a:extLst>
              <a:ext uri="{FF2B5EF4-FFF2-40B4-BE49-F238E27FC236}">
                <a16:creationId xmlns:a16="http://schemas.microsoft.com/office/drawing/2014/main" id="{C830875E-10C9-4DCC-B722-9FA730BFF37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A09D53-EA9B-463A-A8CF-97131FEA1D6A}"/>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4217184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B0828-E573-4093-9D78-4A6B6B86F3B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288718-40B1-4675-8E8C-2A2098B8CEC5}"/>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4" name="Footer Placeholder 3">
            <a:extLst>
              <a:ext uri="{FF2B5EF4-FFF2-40B4-BE49-F238E27FC236}">
                <a16:creationId xmlns:a16="http://schemas.microsoft.com/office/drawing/2014/main" id="{55C70008-EDB9-44D6-8E5D-F81C58811A5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1C1EA1-AE4C-4796-AC82-21A7A2DB4D1C}"/>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737553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14C24D-9AE0-40CC-ABF8-D03A02F03E4C}"/>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3" name="Footer Placeholder 2">
            <a:extLst>
              <a:ext uri="{FF2B5EF4-FFF2-40B4-BE49-F238E27FC236}">
                <a16:creationId xmlns:a16="http://schemas.microsoft.com/office/drawing/2014/main" id="{C1638636-0B99-4803-8B07-4CC2D04C47E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1CD1525-65E3-4875-91DA-A817EB744677}"/>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4034720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BCBF-43CD-43D4-9982-320698D59F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9507A46-2024-4F7F-9E10-BFFCD99BDC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BE0EC5-00B4-450E-B51C-F932450DA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EAA6F-40E3-41F6-BC97-4F42DF4B3717}"/>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6" name="Footer Placeholder 5">
            <a:extLst>
              <a:ext uri="{FF2B5EF4-FFF2-40B4-BE49-F238E27FC236}">
                <a16:creationId xmlns:a16="http://schemas.microsoft.com/office/drawing/2014/main" id="{1DEFC6DB-6FF9-493A-9E16-072ACFEF25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44EE71-775A-4B99-AD56-F56394BFFF9B}"/>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200158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C0161-BE5C-4294-8E41-F1A7225A74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0CE01DD-A4AC-40B4-98C8-48EABD536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2F5D8C-CDC8-4CEC-AB9F-F6F01403B7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3475D5-D604-4E16-B8C9-57B0E7D2115F}"/>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6" name="Footer Placeholder 5">
            <a:extLst>
              <a:ext uri="{FF2B5EF4-FFF2-40B4-BE49-F238E27FC236}">
                <a16:creationId xmlns:a16="http://schemas.microsoft.com/office/drawing/2014/main" id="{C19E95C6-8386-4EF7-8A57-08C8335D59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2E544F-0BCB-4D3B-AD9F-FC6D4B9F30F9}"/>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22245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1E7605-DB2F-4BAC-9E55-6F6F4EC29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F075839-3580-47C9-B9CF-AEA04DF067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AB8DDE-6834-40E1-B90B-342AA13E41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2A0EC8B7-DA1B-4647-8853-8798468374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0E326B-6ABB-4F6A-8BA4-D0D0C7AC8A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40A37-5835-47B7-AD81-8B13BA21DF39}" type="slidenum">
              <a:rPr lang="en-GB" smtClean="0"/>
              <a:t>‹#›</a:t>
            </a:fld>
            <a:endParaRPr lang="en-GB"/>
          </a:p>
        </p:txBody>
      </p:sp>
    </p:spTree>
    <p:extLst>
      <p:ext uri="{BB962C8B-B14F-4D97-AF65-F5344CB8AC3E}">
        <p14:creationId xmlns:p14="http://schemas.microsoft.com/office/powerpoint/2010/main" val="1530904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assets.publishing.service.gov.uk/government/uploads/system/uploads/attachment_data/file/742750/Eatwell_Guide_booklet_2018v4.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diagramLayout" Target="../diagrams/layout2.xml"/><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image" Target="../media/image10.png"/><Relationship Id="rId5" Type="http://schemas.openxmlformats.org/officeDocument/2006/relationships/diagramColors" Target="../diagrams/colors2.xml"/><Relationship Id="rId10" Type="http://schemas.openxmlformats.org/officeDocument/2006/relationships/image" Target="../media/image9.svg"/><Relationship Id="rId4" Type="http://schemas.openxmlformats.org/officeDocument/2006/relationships/diagramQuickStyle" Target="../diagrams/quickStyle2.xml"/><Relationship Id="rId9" Type="http://schemas.openxmlformats.org/officeDocument/2006/relationships/image" Target="../media/image8.png"/><Relationship Id="rId14"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hyperlink" Target="https://www.cqc.org.uk/what-we-do/how-we-do-our-job/fundamental-standard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nice.org.uk/Guidance/CG32" TargetMode="Externa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FBD76D-9A09-1622-161D-8A592153FE64}"/>
              </a:ext>
            </a:extLst>
          </p:cNvPr>
          <p:cNvSpPr>
            <a:spLocks noGrp="1"/>
          </p:cNvSpPr>
          <p:nvPr>
            <p:ph type="title"/>
          </p:nvPr>
        </p:nvSpPr>
        <p:spPr>
          <a:xfrm>
            <a:off x="586478" y="1683756"/>
            <a:ext cx="3115265" cy="2396359"/>
          </a:xfrm>
        </p:spPr>
        <p:txBody>
          <a:bodyPr anchor="b">
            <a:normAutofit/>
          </a:bodyPr>
          <a:lstStyle/>
          <a:p>
            <a:pPr algn="ctr"/>
            <a:r>
              <a:rPr lang="en-GB" sz="3100" dirty="0">
                <a:solidFill>
                  <a:srgbClr val="FFFFFF"/>
                </a:solidFill>
                <a:latin typeface="Arial" panose="020B0604020202020204" pitchFamily="34" charset="0"/>
                <a:cs typeface="Arial" panose="020B0604020202020204" pitchFamily="34" charset="0"/>
              </a:rPr>
              <a:t>Improving Community Adult Nutrition (I-CAN) </a:t>
            </a:r>
            <a:br>
              <a:rPr lang="en-GB" sz="3100" dirty="0">
                <a:solidFill>
                  <a:srgbClr val="FFFFFF"/>
                </a:solidFill>
                <a:latin typeface="Arial" panose="020B0604020202020204" pitchFamily="34" charset="0"/>
                <a:cs typeface="Arial" panose="020B0604020202020204" pitchFamily="34" charset="0"/>
              </a:rPr>
            </a:br>
            <a:r>
              <a:rPr lang="en-GB" sz="3100" dirty="0">
                <a:solidFill>
                  <a:srgbClr val="FFFFFF"/>
                </a:solidFill>
                <a:latin typeface="Arial" panose="020B0604020202020204" pitchFamily="34" charset="0"/>
                <a:cs typeface="Arial" panose="020B0604020202020204" pitchFamily="34" charset="0"/>
              </a:rPr>
              <a:t>e-learning </a:t>
            </a:r>
          </a:p>
        </p:txBody>
      </p:sp>
      <p:graphicFrame>
        <p:nvGraphicFramePr>
          <p:cNvPr id="5" name="Content Placeholder 2">
            <a:extLst>
              <a:ext uri="{FF2B5EF4-FFF2-40B4-BE49-F238E27FC236}">
                <a16:creationId xmlns:a16="http://schemas.microsoft.com/office/drawing/2014/main" id="{3A0FEEB6-8015-BCBD-118B-F9AE1A9D9145}"/>
              </a:ext>
            </a:extLst>
          </p:cNvPr>
          <p:cNvGraphicFramePr>
            <a:graphicFrameLocks noGrp="1"/>
          </p:cNvGraphicFramePr>
          <p:nvPr>
            <p:ph idx="1"/>
            <p:extLst>
              <p:ext uri="{D42A27DB-BD31-4B8C-83A1-F6EECF244321}">
                <p14:modId xmlns:p14="http://schemas.microsoft.com/office/powerpoint/2010/main" val="130492598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A black text on a white background&#10;&#10;Description automatically generated">
            <a:extLst>
              <a:ext uri="{FF2B5EF4-FFF2-40B4-BE49-F238E27FC236}">
                <a16:creationId xmlns:a16="http://schemas.microsoft.com/office/drawing/2014/main" id="{F7FB7959-6204-0558-8F1D-0E510D22D0A9}"/>
              </a:ext>
            </a:extLst>
          </p:cNvPr>
          <p:cNvPicPr>
            <a:picLocks noChangeAspect="1"/>
          </p:cNvPicPr>
          <p:nvPr/>
        </p:nvPicPr>
        <p:blipFill>
          <a:blip r:embed="rId7"/>
          <a:stretch>
            <a:fillRect/>
          </a:stretch>
        </p:blipFill>
        <p:spPr>
          <a:xfrm>
            <a:off x="8665490" y="96800"/>
            <a:ext cx="2906395" cy="858520"/>
          </a:xfrm>
          <a:prstGeom prst="rect">
            <a:avLst/>
          </a:prstGeom>
        </p:spPr>
      </p:pic>
      <p:sp>
        <p:nvSpPr>
          <p:cNvPr id="7" name="TextBox 6">
            <a:extLst>
              <a:ext uri="{FF2B5EF4-FFF2-40B4-BE49-F238E27FC236}">
                <a16:creationId xmlns:a16="http://schemas.microsoft.com/office/drawing/2014/main" id="{D981EB39-4839-0F2A-3C53-A1703104C75B}"/>
              </a:ext>
            </a:extLst>
          </p:cNvPr>
          <p:cNvSpPr txBox="1"/>
          <p:nvPr/>
        </p:nvSpPr>
        <p:spPr>
          <a:xfrm>
            <a:off x="4047963" y="5893573"/>
            <a:ext cx="7523922" cy="646331"/>
          </a:xfrm>
          <a:prstGeom prst="rect">
            <a:avLst/>
          </a:prstGeom>
          <a:noFill/>
        </p:spPr>
        <p:txBody>
          <a:bodyPr wrap="square">
            <a:spAutoFit/>
          </a:bodyPr>
          <a:lstStyle/>
          <a:p>
            <a:pPr algn="r"/>
            <a:r>
              <a:rPr lang="en-GB" b="1" dirty="0"/>
              <a:t>Leicestershire </a:t>
            </a:r>
          </a:p>
          <a:p>
            <a:pPr algn="r"/>
            <a:r>
              <a:rPr lang="en-GB" b="1" dirty="0"/>
              <a:t>Nutrition &amp; Dietetic Service</a:t>
            </a:r>
          </a:p>
        </p:txBody>
      </p:sp>
    </p:spTree>
    <p:extLst>
      <p:ext uri="{BB962C8B-B14F-4D97-AF65-F5344CB8AC3E}">
        <p14:creationId xmlns:p14="http://schemas.microsoft.com/office/powerpoint/2010/main" val="1627802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5" name="Rectangle 2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2B283F-2172-4647-B885-0C02D8E7A4D7}"/>
              </a:ext>
            </a:extLst>
          </p:cNvPr>
          <p:cNvSpPr>
            <a:spLocks noGrp="1"/>
          </p:cNvSpPr>
          <p:nvPr>
            <p:ph type="title"/>
          </p:nvPr>
        </p:nvSpPr>
        <p:spPr>
          <a:xfrm>
            <a:off x="1043631" y="809898"/>
            <a:ext cx="9942716" cy="1354182"/>
          </a:xfrm>
        </p:spPr>
        <p:txBody>
          <a:bodyPr anchor="ctr">
            <a:normAutofit/>
          </a:bodyPr>
          <a:lstStyle/>
          <a:p>
            <a:r>
              <a:rPr lang="en-GB" sz="4800" dirty="0">
                <a:latin typeface="Arial" panose="020B0604020202020204" pitchFamily="34" charset="0"/>
                <a:cs typeface="Arial" panose="020B0604020202020204" pitchFamily="34" charset="0"/>
              </a:rPr>
              <a:t>Summary</a:t>
            </a:r>
          </a:p>
        </p:txBody>
      </p:sp>
      <p:sp>
        <p:nvSpPr>
          <p:cNvPr id="3" name="Content Placeholder 2">
            <a:extLst>
              <a:ext uri="{FF2B5EF4-FFF2-40B4-BE49-F238E27FC236}">
                <a16:creationId xmlns:a16="http://schemas.microsoft.com/office/drawing/2014/main" id="{70151BBF-1F34-481C-8031-2028DD828DEB}"/>
              </a:ext>
            </a:extLst>
          </p:cNvPr>
          <p:cNvSpPr>
            <a:spLocks noGrp="1"/>
          </p:cNvSpPr>
          <p:nvPr>
            <p:ph idx="1"/>
          </p:nvPr>
        </p:nvSpPr>
        <p:spPr>
          <a:xfrm>
            <a:off x="1045028" y="3011055"/>
            <a:ext cx="9941319" cy="3131125"/>
          </a:xfrm>
        </p:spPr>
        <p:txBody>
          <a:bodyPr anchor="ctr">
            <a:normAutofit fontScale="92500" lnSpcReduction="10000"/>
          </a:bodyPr>
          <a:lstStyle/>
          <a:p>
            <a:r>
              <a:rPr lang="en-GB" sz="2400" b="0" i="0" dirty="0">
                <a:latin typeface="Arial" panose="020B0604020202020204" pitchFamily="34" charset="0"/>
                <a:cs typeface="Arial" panose="020B0604020202020204" pitchFamily="34" charset="0"/>
              </a:rPr>
              <a:t>A general balanced and varied diet for adults is important for optimal health and wellbeing.</a:t>
            </a:r>
          </a:p>
          <a:p>
            <a:r>
              <a:rPr lang="en-GB" sz="2400" b="0" i="0" dirty="0">
                <a:latin typeface="Arial" panose="020B0604020202020204" pitchFamily="34" charset="0"/>
                <a:cs typeface="Arial" panose="020B0604020202020204" pitchFamily="34" charset="0"/>
              </a:rPr>
              <a:t>Malnutrition is a serious condition that happens when your diet does not contain the right amount of nutrients.</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We are bound by legislation and standards to help prevent / treat malnutrition.</a:t>
            </a:r>
          </a:p>
          <a:p>
            <a:r>
              <a:rPr lang="en-GB" sz="2400" dirty="0">
                <a:latin typeface="Arial" panose="020B0604020202020204" pitchFamily="34" charset="0"/>
                <a:cs typeface="Arial" panose="020B0604020202020204" pitchFamily="34" charset="0"/>
              </a:rPr>
              <a:t>Malnutrition can have a negative impact on patients’ health affecting both mental and physical function.</a:t>
            </a:r>
          </a:p>
          <a:p>
            <a:r>
              <a:rPr lang="en-GB" sz="2400" dirty="0">
                <a:latin typeface="Arial" panose="020B0604020202020204" pitchFamily="34" charset="0"/>
                <a:cs typeface="Arial" panose="020B0604020202020204" pitchFamily="34" charset="0"/>
              </a:rPr>
              <a:t>There are many signs of malnutrition that are important to be aware of. </a:t>
            </a:r>
          </a:p>
          <a:p>
            <a:endParaRPr lang="en-GB" sz="2400" dirty="0"/>
          </a:p>
        </p:txBody>
      </p:sp>
      <p:cxnSp>
        <p:nvCxnSpPr>
          <p:cNvPr id="28" name="Straight Connector 2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6557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52EC41-0C56-2A24-65B7-171994D8CB09}"/>
              </a:ext>
            </a:extLst>
          </p:cNvPr>
          <p:cNvSpPr>
            <a:spLocks noGrp="1"/>
          </p:cNvSpPr>
          <p:nvPr>
            <p:ph idx="1"/>
          </p:nvPr>
        </p:nvSpPr>
        <p:spPr/>
        <p:txBody>
          <a:bodyPr/>
          <a:lstStyle/>
          <a:p>
            <a:endParaRPr lang="en-GB" dirty="0"/>
          </a:p>
          <a:p>
            <a:endParaRPr lang="en-GB" dirty="0"/>
          </a:p>
          <a:p>
            <a:endParaRPr lang="en-GB" dirty="0"/>
          </a:p>
          <a:p>
            <a:endParaRPr lang="en-GB" dirty="0"/>
          </a:p>
          <a:p>
            <a:endParaRPr lang="en-GB" dirty="0">
              <a:highlight>
                <a:srgbClr val="FFFF00"/>
              </a:highlight>
            </a:endParaRPr>
          </a:p>
          <a:p>
            <a:endParaRPr lang="en-GB" dirty="0"/>
          </a:p>
        </p:txBody>
      </p:sp>
      <p:pic>
        <p:nvPicPr>
          <p:cNvPr id="4" name="Graphic 3" descr="Fork and knife">
            <a:extLst>
              <a:ext uri="{FF2B5EF4-FFF2-40B4-BE49-F238E27FC236}">
                <a16:creationId xmlns:a16="http://schemas.microsoft.com/office/drawing/2014/main" id="{F4E64956-31CA-F7DE-DF43-CE6CA613D0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08487" y="1080293"/>
            <a:ext cx="2127425" cy="2127425"/>
          </a:xfrm>
          <a:prstGeom prst="rect">
            <a:avLst/>
          </a:prstGeom>
        </p:spPr>
      </p:pic>
      <p:sp>
        <p:nvSpPr>
          <p:cNvPr id="8" name="TextBox 7">
            <a:extLst>
              <a:ext uri="{FF2B5EF4-FFF2-40B4-BE49-F238E27FC236}">
                <a16:creationId xmlns:a16="http://schemas.microsoft.com/office/drawing/2014/main" id="{2845FC1C-5A48-E718-CE05-809073534C05}"/>
              </a:ext>
            </a:extLst>
          </p:cNvPr>
          <p:cNvSpPr txBox="1"/>
          <p:nvPr/>
        </p:nvSpPr>
        <p:spPr>
          <a:xfrm>
            <a:off x="2381250" y="3650282"/>
            <a:ext cx="8286750" cy="646331"/>
          </a:xfrm>
          <a:prstGeom prst="rect">
            <a:avLst/>
          </a:prstGeom>
          <a:noFill/>
        </p:spPr>
        <p:txBody>
          <a:bodyPr wrap="square">
            <a:spAutoFit/>
          </a:bodyPr>
          <a:lstStyle/>
          <a:p>
            <a:pPr algn="ctr"/>
            <a:r>
              <a:rPr lang="en-GB" sz="3600" dirty="0">
                <a:latin typeface="Arial" panose="020B0604020202020204" pitchFamily="34" charset="0"/>
                <a:cs typeface="Arial" panose="020B0604020202020204" pitchFamily="34" charset="0"/>
              </a:rPr>
              <a:t>I-CAN -  Introduction to Malnutrition</a:t>
            </a:r>
          </a:p>
        </p:txBody>
      </p:sp>
      <p:sp>
        <p:nvSpPr>
          <p:cNvPr id="12" name="TextBox 11">
            <a:extLst>
              <a:ext uri="{FF2B5EF4-FFF2-40B4-BE49-F238E27FC236}">
                <a16:creationId xmlns:a16="http://schemas.microsoft.com/office/drawing/2014/main" id="{5A3987CB-A42B-1A81-8981-E0516CFB0D42}"/>
              </a:ext>
            </a:extLst>
          </p:cNvPr>
          <p:cNvSpPr txBox="1"/>
          <p:nvPr/>
        </p:nvSpPr>
        <p:spPr>
          <a:xfrm>
            <a:off x="2681287" y="4585287"/>
            <a:ext cx="7686675" cy="307777"/>
          </a:xfrm>
          <a:prstGeom prst="rect">
            <a:avLst/>
          </a:prstGeom>
          <a:noFill/>
        </p:spPr>
        <p:txBody>
          <a:bodyPr wrap="square">
            <a:spAutoFit/>
          </a:bodyPr>
          <a:lstStyle/>
          <a:p>
            <a:pPr algn="ctr"/>
            <a:r>
              <a:rPr lang="en-GB" sz="1400" dirty="0">
                <a:latin typeface="Arial" panose="020B0604020202020204" pitchFamily="34" charset="0"/>
                <a:cs typeface="Arial" panose="020B0604020202020204" pitchFamily="34" charset="0"/>
              </a:rPr>
              <a:t>Please DO NOT save or share this PowerPoint to avoid circulation of out-of-date information</a:t>
            </a:r>
          </a:p>
        </p:txBody>
      </p:sp>
    </p:spTree>
    <p:extLst>
      <p:ext uri="{BB962C8B-B14F-4D97-AF65-F5344CB8AC3E}">
        <p14:creationId xmlns:p14="http://schemas.microsoft.com/office/powerpoint/2010/main" val="3337071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B5711-78D5-40F7-A285-1F5E7CAE96C0}"/>
              </a:ext>
            </a:extLst>
          </p:cNvPr>
          <p:cNvSpPr>
            <a:spLocks noGrp="1"/>
          </p:cNvSpPr>
          <p:nvPr>
            <p:ph type="title"/>
          </p:nvPr>
        </p:nvSpPr>
        <p:spPr>
          <a:xfrm>
            <a:off x="3664950" y="633530"/>
            <a:ext cx="6586491" cy="1286160"/>
          </a:xfrm>
        </p:spPr>
        <p:txBody>
          <a:bodyPr anchor="b">
            <a:normAutofit/>
          </a:bodyPr>
          <a:lstStyle/>
          <a:p>
            <a:r>
              <a:rPr lang="en-GB" dirty="0">
                <a:latin typeface="Arial" panose="020B0604020202020204" pitchFamily="34" charset="0"/>
                <a:cs typeface="Arial" panose="020B0604020202020204" pitchFamily="34" charset="0"/>
              </a:rPr>
              <a:t>Aims:</a:t>
            </a:r>
          </a:p>
        </p:txBody>
      </p:sp>
      <p:sp>
        <p:nvSpPr>
          <p:cNvPr id="3" name="Content Placeholder 2">
            <a:extLst>
              <a:ext uri="{FF2B5EF4-FFF2-40B4-BE49-F238E27FC236}">
                <a16:creationId xmlns:a16="http://schemas.microsoft.com/office/drawing/2014/main" id="{D0C79804-DB7A-4AA7-A632-1348E7FA34EF}"/>
              </a:ext>
            </a:extLst>
          </p:cNvPr>
          <p:cNvSpPr>
            <a:spLocks noGrp="1"/>
          </p:cNvSpPr>
          <p:nvPr>
            <p:ph idx="1"/>
          </p:nvPr>
        </p:nvSpPr>
        <p:spPr>
          <a:xfrm>
            <a:off x="3543030" y="2439051"/>
            <a:ext cx="6830329" cy="3785419"/>
          </a:xfrm>
        </p:spPr>
        <p:txBody>
          <a:bodyPr>
            <a:normAutofit/>
          </a:bodyPr>
          <a:lstStyle/>
          <a:p>
            <a:r>
              <a:rPr lang="en-GB" sz="2200" dirty="0">
                <a:latin typeface="Arial" panose="020B0604020202020204" pitchFamily="34" charset="0"/>
                <a:cs typeface="Arial" panose="020B0604020202020204" pitchFamily="34" charset="0"/>
              </a:rPr>
              <a:t>To highlight national standards in relation to nutrition and hydration </a:t>
            </a:r>
          </a:p>
          <a:p>
            <a:r>
              <a:rPr lang="en-GB" sz="2200" dirty="0">
                <a:latin typeface="Arial" panose="020B0604020202020204" pitchFamily="34" charset="0"/>
                <a:cs typeface="Arial" panose="020B0604020202020204" pitchFamily="34" charset="0"/>
              </a:rPr>
              <a:t>Define a balanced diet</a:t>
            </a:r>
          </a:p>
          <a:p>
            <a:r>
              <a:rPr lang="en-GB" sz="2200" dirty="0">
                <a:latin typeface="Arial" panose="020B0604020202020204" pitchFamily="34" charset="0"/>
                <a:cs typeface="Arial" panose="020B0604020202020204" pitchFamily="34" charset="0"/>
              </a:rPr>
              <a:t>Define malnutrition </a:t>
            </a:r>
          </a:p>
          <a:p>
            <a:r>
              <a:rPr lang="en-GB" sz="2200" dirty="0">
                <a:latin typeface="Arial" panose="020B0604020202020204" pitchFamily="34" charset="0"/>
                <a:cs typeface="Arial" panose="020B0604020202020204" pitchFamily="34" charset="0"/>
              </a:rPr>
              <a:t>Highlight causes and consequences of malnutrition in the form of undernutrition</a:t>
            </a:r>
          </a:p>
          <a:p>
            <a:r>
              <a:rPr lang="en-GB" sz="2200" dirty="0">
                <a:latin typeface="Arial" panose="020B0604020202020204" pitchFamily="34" charset="0"/>
                <a:cs typeface="Arial" panose="020B0604020202020204" pitchFamily="34" charset="0"/>
              </a:rPr>
              <a:t>How to identify malnutrition </a:t>
            </a:r>
          </a:p>
          <a:p>
            <a:endParaRPr lang="en-GB" sz="2000" dirty="0"/>
          </a:p>
        </p:txBody>
      </p:sp>
      <p:pic>
        <p:nvPicPr>
          <p:cNvPr id="4" name="Picture 3" descr="Exclamation mark on a yellow background">
            <a:extLst>
              <a:ext uri="{FF2B5EF4-FFF2-40B4-BE49-F238E27FC236}">
                <a16:creationId xmlns:a16="http://schemas.microsoft.com/office/drawing/2014/main" id="{D79061CF-251D-4CA1-BD60-8275FEC5E4DC}"/>
              </a:ext>
            </a:extLst>
          </p:cNvPr>
          <p:cNvPicPr>
            <a:picLocks noChangeAspect="1"/>
          </p:cNvPicPr>
          <p:nvPr/>
        </p:nvPicPr>
        <p:blipFill rotWithShape="1">
          <a:blip r:embed="rId2"/>
          <a:srcRect l="30724" r="18580"/>
          <a:stretch/>
        </p:blipFill>
        <p:spPr>
          <a:xfrm>
            <a:off x="21" y="10"/>
            <a:ext cx="3535660"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8B9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1813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6155A-5965-1D0C-148E-5317158CC9BE}"/>
              </a:ext>
            </a:extLst>
          </p:cNvPr>
          <p:cNvSpPr>
            <a:spLocks noGrp="1"/>
          </p:cNvSpPr>
          <p:nvPr>
            <p:ph type="title"/>
          </p:nvPr>
        </p:nvSpPr>
        <p:spPr/>
        <p:txBody>
          <a:bodyPr/>
          <a:lstStyle/>
          <a:p>
            <a:r>
              <a:rPr kumimoji="0" lang="en-GB" sz="4000" b="0" i="0" u="none" strike="noStrike" kern="0" cap="none" spc="0" normalizeH="0" baseline="0" noProof="0" dirty="0">
                <a:ln>
                  <a:noFill/>
                </a:ln>
                <a:solidFill>
                  <a:srgbClr val="000000"/>
                </a:solidFill>
                <a:effectLst/>
                <a:uLnTx/>
                <a:uFillTx/>
                <a:latin typeface="Arial" panose="020B0604020202020204" pitchFamily="34" charset="0"/>
                <a:ea typeface="+mj-ea"/>
                <a:cs typeface="Arial" panose="020B0604020202020204" pitchFamily="34" charset="0"/>
              </a:rPr>
              <a:t>What is a general balanced diet? </a:t>
            </a:r>
            <a:endParaRPr lang="en-GB" dirty="0"/>
          </a:p>
        </p:txBody>
      </p:sp>
      <p:sp>
        <p:nvSpPr>
          <p:cNvPr id="4" name="Content Placeholder 3">
            <a:extLst>
              <a:ext uri="{FF2B5EF4-FFF2-40B4-BE49-F238E27FC236}">
                <a16:creationId xmlns:a16="http://schemas.microsoft.com/office/drawing/2014/main" id="{43454938-04E8-B8A1-CB27-1E1CEAF45219}"/>
              </a:ext>
            </a:extLst>
          </p:cNvPr>
          <p:cNvSpPr txBox="1">
            <a:spLocks/>
          </p:cNvSpPr>
          <p:nvPr/>
        </p:nvSpPr>
        <p:spPr bwMode="auto">
          <a:xfrm>
            <a:off x="912285" y="1989138"/>
            <a:ext cx="5080000" cy="43053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800">
                <a:solidFill>
                  <a:schemeClr val="tx1"/>
                </a:solidFill>
                <a:latin typeface="+mn-lt"/>
              </a:defRPr>
            </a:lvl4pPr>
            <a:lvl5pPr marL="2057400" indent="-228600" algn="l" rtl="0" eaLnBrk="1" fontAlgn="base" hangingPunct="1">
              <a:spcBef>
                <a:spcPct val="20000"/>
              </a:spcBef>
              <a:spcAft>
                <a:spcPct val="0"/>
              </a:spcAft>
              <a:buChar char="»"/>
              <a:defRPr sz="1800">
                <a:solidFill>
                  <a:schemeClr val="tx1"/>
                </a:solidFill>
                <a:latin typeface="+mn-lt"/>
              </a:defRPr>
            </a:lvl5pPr>
            <a:lvl6pPr marL="2514600" indent="-228600" algn="l" rtl="0" eaLnBrk="1" fontAlgn="base" hangingPunct="1">
              <a:spcBef>
                <a:spcPct val="20000"/>
              </a:spcBef>
              <a:spcAft>
                <a:spcPct val="0"/>
              </a:spcAft>
              <a:buChar char="»"/>
              <a:defRPr sz="1800">
                <a:solidFill>
                  <a:schemeClr val="tx1"/>
                </a:solidFill>
                <a:latin typeface="+mn-lt"/>
              </a:defRPr>
            </a:lvl6pPr>
            <a:lvl7pPr marL="2971800" indent="-228600" algn="l" rtl="0" eaLnBrk="1" fontAlgn="base" hangingPunct="1">
              <a:spcBef>
                <a:spcPct val="20000"/>
              </a:spcBef>
              <a:spcAft>
                <a:spcPct val="0"/>
              </a:spcAft>
              <a:buChar char="»"/>
              <a:defRPr sz="1800">
                <a:solidFill>
                  <a:schemeClr val="tx1"/>
                </a:solidFill>
                <a:latin typeface="+mn-lt"/>
              </a:defRPr>
            </a:lvl7pPr>
            <a:lvl8pPr marL="3429000" indent="-228600" algn="l" rtl="0" eaLnBrk="1" fontAlgn="base" hangingPunct="1">
              <a:spcBef>
                <a:spcPct val="20000"/>
              </a:spcBef>
              <a:spcAft>
                <a:spcPct val="0"/>
              </a:spcAft>
              <a:buChar char="»"/>
              <a:defRPr sz="1800">
                <a:solidFill>
                  <a:schemeClr val="tx1"/>
                </a:solidFill>
                <a:latin typeface="+mn-lt"/>
              </a:defRPr>
            </a:lvl8pPr>
            <a:lvl9pPr marL="3886200" indent="-228600" algn="l" rtl="0" eaLnBrk="1" fontAlgn="base" hangingPunct="1">
              <a:spcBef>
                <a:spcPct val="20000"/>
              </a:spcBef>
              <a:spcAft>
                <a:spcPct val="0"/>
              </a:spcAft>
              <a:buChar char="»"/>
              <a:defRPr sz="1800">
                <a:solidFill>
                  <a:schemeClr val="tx1"/>
                </a:solidFill>
                <a:latin typeface="+mn-lt"/>
              </a:defRPr>
            </a:lvl9pPr>
          </a:lstStyle>
          <a:p>
            <a:pPr marL="342900" marR="0" lvl="0" indent="-342900" algn="just" defTabSz="914400" rtl="0" eaLnBrk="1" fontAlgn="base" latinLnBrk="0" hangingPunct="1">
              <a:lnSpc>
                <a:spcPct val="90000"/>
              </a:lnSpc>
              <a:spcBef>
                <a:spcPct val="20000"/>
              </a:spcBef>
              <a:spcAft>
                <a:spcPct val="0"/>
              </a:spcAft>
              <a:buClrTx/>
              <a:buSzTx/>
              <a:buFontTx/>
              <a:buChar char="•"/>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Eatwell Guide shows the range of food groups to include to achieve a healthy, balanced and varied diet across each day. </a:t>
            </a:r>
          </a:p>
          <a:p>
            <a:pPr marL="342900" marR="0" lvl="0" indent="-342900" algn="just" defTabSz="914400" rtl="0" eaLnBrk="1" fontAlgn="base" latinLnBrk="0" hangingPunct="1">
              <a:lnSpc>
                <a:spcPct val="90000"/>
              </a:lnSpc>
              <a:spcBef>
                <a:spcPct val="20000"/>
              </a:spcBef>
              <a:spcAft>
                <a:spcPct val="0"/>
              </a:spcAft>
              <a:buClrTx/>
              <a:buSzTx/>
              <a:buFontTx/>
              <a:buChar char="•"/>
              <a:tabLst/>
              <a:defRPr/>
            </a:pPr>
            <a:endPar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42900" marR="0" lvl="0" indent="-342900" algn="just" defTabSz="914400" rtl="0" eaLnBrk="1" fontAlgn="base" latinLnBrk="0" hangingPunct="1">
              <a:lnSpc>
                <a:spcPct val="90000"/>
              </a:lnSpc>
              <a:spcBef>
                <a:spcPct val="20000"/>
              </a:spcBef>
              <a:spcAft>
                <a:spcPct val="0"/>
              </a:spcAft>
              <a:buClrTx/>
              <a:buSzTx/>
              <a:buFontTx/>
              <a:buChar char="•"/>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This includes sources of energy, protein, healthy fats, vitamins and minerals, alongside fluid and fibre. </a:t>
            </a:r>
          </a:p>
          <a:p>
            <a:pPr marL="342900" marR="0" lvl="0" indent="-342900" algn="just" defTabSz="914400" rtl="0" eaLnBrk="1" fontAlgn="base" latinLnBrk="0" hangingPunct="1">
              <a:lnSpc>
                <a:spcPct val="90000"/>
              </a:lnSpc>
              <a:spcBef>
                <a:spcPct val="20000"/>
              </a:spcBef>
              <a:spcAft>
                <a:spcPct val="0"/>
              </a:spcAft>
              <a:buClrTx/>
              <a:buSzTx/>
              <a:buFontTx/>
              <a:buChar char="•"/>
              <a:tabLst/>
              <a:defRPr/>
            </a:pPr>
            <a:endPar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42900" marR="0" lvl="0" indent="-342900" algn="just" defTabSz="914400" rtl="0" eaLnBrk="1" fontAlgn="base" latinLnBrk="0" hangingPunct="1">
              <a:lnSpc>
                <a:spcPct val="90000"/>
              </a:lnSpc>
              <a:spcBef>
                <a:spcPct val="20000"/>
              </a:spcBef>
              <a:spcAft>
                <a:spcPct val="0"/>
              </a:spcAft>
              <a:buClrTx/>
              <a:buSzTx/>
              <a:buFontTx/>
              <a:buChar char="•"/>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This approach is appropriate for individuals who are aiming for maintaining weight within the healthy BMI range which will be discussed in further detail during this training.</a:t>
            </a:r>
          </a:p>
          <a:p>
            <a:pPr marL="342900" marR="0" lvl="0" indent="-342900" algn="just" defTabSz="914400" rtl="0" eaLnBrk="1" fontAlgn="base" latinLnBrk="0" hangingPunct="1">
              <a:lnSpc>
                <a:spcPct val="90000"/>
              </a:lnSpc>
              <a:spcBef>
                <a:spcPct val="20000"/>
              </a:spcBef>
              <a:spcAft>
                <a:spcPct val="0"/>
              </a:spcAft>
              <a:buClrTx/>
              <a:buSzTx/>
              <a:buFontTx/>
              <a:buChar char="•"/>
              <a:tabLst/>
              <a:defRPr/>
            </a:pPr>
            <a:endPar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base" latinLnBrk="0" hangingPunct="1">
              <a:lnSpc>
                <a:spcPct val="90000"/>
              </a:lnSpc>
              <a:spcBef>
                <a:spcPct val="20000"/>
              </a:spcBef>
              <a:spcAft>
                <a:spcPct val="0"/>
              </a:spcAft>
              <a:buClrTx/>
              <a:buSzTx/>
              <a:buFontTx/>
              <a:buNone/>
              <a:tabLst/>
              <a:defRPr/>
            </a:pPr>
            <a:r>
              <a:rPr kumimoji="0" lang="en-GB" sz="1800" b="0" i="1" u="none" strike="noStrike" kern="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Click here </a:t>
            </a:r>
            <a:r>
              <a:rPr kumimoji="0" lang="en-GB" sz="1800" b="0" i="1"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to find out more information on each food group</a:t>
            </a:r>
            <a:endPar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5" name="Picture 1" descr="Diagram&#10;&#10;Description automatically generated">
            <a:extLst>
              <a:ext uri="{FF2B5EF4-FFF2-40B4-BE49-F238E27FC236}">
                <a16:creationId xmlns:a16="http://schemas.microsoft.com/office/drawing/2014/main" id="{F1E38D7F-4BF1-BB97-B0C1-3F3BEA84DE6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197600" y="1989138"/>
            <a:ext cx="5080000" cy="418782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07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2192D10D-D0F8-4286-9424-7A76BE5D6228}"/>
              </a:ext>
            </a:extLst>
          </p:cNvPr>
          <p:cNvSpPr/>
          <p:nvPr/>
        </p:nvSpPr>
        <p:spPr>
          <a:xfrm>
            <a:off x="3576918" y="2151530"/>
            <a:ext cx="286829" cy="24204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8BC04768-F61D-4B5C-AE25-E27BAA2F37D4}"/>
              </a:ext>
            </a:extLst>
          </p:cNvPr>
          <p:cNvSpPr/>
          <p:nvPr/>
        </p:nvSpPr>
        <p:spPr>
          <a:xfrm>
            <a:off x="1" y="0"/>
            <a:ext cx="30255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266" name="Rectangle 2">
            <a:extLst>
              <a:ext uri="{FF2B5EF4-FFF2-40B4-BE49-F238E27FC236}">
                <a16:creationId xmlns:a16="http://schemas.microsoft.com/office/drawing/2014/main" id="{2303ECD0-4D86-4FCB-B7A8-4F4467E7A46D}"/>
              </a:ext>
            </a:extLst>
          </p:cNvPr>
          <p:cNvSpPr>
            <a:spLocks noGrp="1" noChangeArrowheads="1"/>
          </p:cNvSpPr>
          <p:nvPr>
            <p:ph type="title"/>
          </p:nvPr>
        </p:nvSpPr>
        <p:spPr>
          <a:xfrm>
            <a:off x="237565" y="519994"/>
            <a:ext cx="2788023" cy="5504688"/>
          </a:xfrm>
        </p:spPr>
        <p:txBody>
          <a:bodyPr>
            <a:normAutofit/>
          </a:bodyPr>
          <a:lstStyle/>
          <a:p>
            <a:r>
              <a:rPr lang="en-GB" altLang="en-US" sz="3200" dirty="0">
                <a:solidFill>
                  <a:schemeClr val="bg1"/>
                </a:solidFill>
                <a:latin typeface="Arial" panose="020B0604020202020204" pitchFamily="34" charset="0"/>
              </a:rPr>
              <a:t>What is Malnutrition</a:t>
            </a:r>
            <a:r>
              <a:rPr lang="en-GB" altLang="en-US" sz="3200" b="1" dirty="0">
                <a:solidFill>
                  <a:schemeClr val="bg1"/>
                </a:solidFill>
                <a:latin typeface="Arial" panose="020B0604020202020204" pitchFamily="34" charset="0"/>
              </a:rPr>
              <a:t>?</a:t>
            </a:r>
          </a:p>
        </p:txBody>
      </p:sp>
      <p:graphicFrame>
        <p:nvGraphicFramePr>
          <p:cNvPr id="11268" name="Rectangle 3">
            <a:extLst>
              <a:ext uri="{FF2B5EF4-FFF2-40B4-BE49-F238E27FC236}">
                <a16:creationId xmlns:a16="http://schemas.microsoft.com/office/drawing/2014/main" id="{292D8D05-91B5-573E-51D4-FAD8F80B1AE0}"/>
              </a:ext>
            </a:extLst>
          </p:cNvPr>
          <p:cNvGraphicFramePr/>
          <p:nvPr>
            <p:extLst>
              <p:ext uri="{D42A27DB-BD31-4B8C-83A1-F6EECF244321}">
                <p14:modId xmlns:p14="http://schemas.microsoft.com/office/powerpoint/2010/main" val="1727693998"/>
              </p:ext>
            </p:extLst>
          </p:nvPr>
        </p:nvGraphicFramePr>
        <p:xfrm>
          <a:off x="4016107" y="216979"/>
          <a:ext cx="7938328" cy="6506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Scales of justice outline">
            <a:extLst>
              <a:ext uri="{FF2B5EF4-FFF2-40B4-BE49-F238E27FC236}">
                <a16:creationId xmlns:a16="http://schemas.microsoft.com/office/drawing/2014/main" id="{D67994F8-8D13-473F-8EE8-E2279501F24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45183" y="519994"/>
            <a:ext cx="770924" cy="770924"/>
          </a:xfrm>
          <a:prstGeom prst="rect">
            <a:avLst/>
          </a:prstGeom>
        </p:spPr>
      </p:pic>
      <p:pic>
        <p:nvPicPr>
          <p:cNvPr id="6" name="Graphic 5" descr="Remote work outline">
            <a:extLst>
              <a:ext uri="{FF2B5EF4-FFF2-40B4-BE49-F238E27FC236}">
                <a16:creationId xmlns:a16="http://schemas.microsoft.com/office/drawing/2014/main" id="{E39AC4AF-5CFD-4795-BAD4-ED88E1F008E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119718" y="2084099"/>
            <a:ext cx="914400" cy="914400"/>
          </a:xfrm>
          <a:prstGeom prst="rect">
            <a:avLst/>
          </a:prstGeom>
        </p:spPr>
      </p:pic>
      <p:pic>
        <p:nvPicPr>
          <p:cNvPr id="9" name="Graphic 8" descr="Hospital outline">
            <a:extLst>
              <a:ext uri="{FF2B5EF4-FFF2-40B4-BE49-F238E27FC236}">
                <a16:creationId xmlns:a16="http://schemas.microsoft.com/office/drawing/2014/main" id="{68DA3940-AACE-4AE3-936A-BAC5CE6C088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063647" y="3765176"/>
            <a:ext cx="914400" cy="914400"/>
          </a:xfrm>
          <a:prstGeom prst="rect">
            <a:avLst/>
          </a:prstGeom>
        </p:spPr>
      </p:pic>
      <p:pic>
        <p:nvPicPr>
          <p:cNvPr id="11" name="Graphic 10" descr="Magnifying glass with solid fill">
            <a:extLst>
              <a:ext uri="{FF2B5EF4-FFF2-40B4-BE49-F238E27FC236}">
                <a16:creationId xmlns:a16="http://schemas.microsoft.com/office/drawing/2014/main" id="{4522AD49-4EFA-4F08-96C1-34677081C28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119718" y="5325035"/>
            <a:ext cx="914400" cy="914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fade">
                                      <p:cBhvr>
                                        <p:cTn id="7" dur="1000"/>
                                        <p:tgtEl>
                                          <p:spTgt spid="11268"/>
                                        </p:tgtEl>
                                      </p:cBhvr>
                                    </p:animEffect>
                                    <p:anim calcmode="lin" valueType="num">
                                      <p:cBhvr>
                                        <p:cTn id="8" dur="1000" fill="hold"/>
                                        <p:tgtEl>
                                          <p:spTgt spid="11268"/>
                                        </p:tgtEl>
                                        <p:attrNameLst>
                                          <p:attrName>ppt_x</p:attrName>
                                        </p:attrNameLst>
                                      </p:cBhvr>
                                      <p:tavLst>
                                        <p:tav tm="0">
                                          <p:val>
                                            <p:strVal val="#ppt_x"/>
                                          </p:val>
                                        </p:tav>
                                        <p:tav tm="100000">
                                          <p:val>
                                            <p:strVal val="#ppt_x"/>
                                          </p:val>
                                        </p:tav>
                                      </p:tavLst>
                                    </p:anim>
                                    <p:anim calcmode="lin" valueType="num">
                                      <p:cBhvr>
                                        <p:cTn id="9" dur="1000" fill="hold"/>
                                        <p:tgtEl>
                                          <p:spTgt spid="112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268"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69" name="Rectangle 9268">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71" name="Rectangle 9270">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73" name="Rectangle 9272">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75" name="Rectangle 9274">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77" name="Rectangle 9276">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79" name="Oval 9278">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18" name="Rectangle 2">
            <a:extLst>
              <a:ext uri="{FF2B5EF4-FFF2-40B4-BE49-F238E27FC236}">
                <a16:creationId xmlns:a16="http://schemas.microsoft.com/office/drawing/2014/main" id="{9B8AF8BD-17E8-40E0-8F74-82C16B347C3D}"/>
              </a:ext>
            </a:extLst>
          </p:cNvPr>
          <p:cNvSpPr>
            <a:spLocks noGrp="1" noChangeArrowheads="1"/>
          </p:cNvSpPr>
          <p:nvPr>
            <p:ph type="title"/>
          </p:nvPr>
        </p:nvSpPr>
        <p:spPr>
          <a:xfrm>
            <a:off x="826396" y="586855"/>
            <a:ext cx="4230100" cy="3387497"/>
          </a:xfrm>
        </p:spPr>
        <p:txBody>
          <a:bodyPr anchor="b">
            <a:normAutofit/>
          </a:bodyPr>
          <a:lstStyle/>
          <a:p>
            <a:pPr marL="0" indent="0" algn="r">
              <a:buNone/>
              <a:defRPr/>
            </a:pPr>
            <a:br>
              <a:rPr lang="en-GB" sz="2800">
                <a:solidFill>
                  <a:srgbClr val="FFFFFF"/>
                </a:solidFill>
                <a:latin typeface="Arial" panose="020B0604020202020204" pitchFamily="34" charset="0"/>
                <a:cs typeface="Arial" panose="020B0604020202020204" pitchFamily="34" charset="0"/>
              </a:rPr>
            </a:br>
            <a:br>
              <a:rPr lang="en-GB" sz="2800">
                <a:solidFill>
                  <a:srgbClr val="FFFFFF"/>
                </a:solidFill>
                <a:latin typeface="Arial" panose="020B0604020202020204" pitchFamily="34" charset="0"/>
                <a:cs typeface="Arial" panose="020B0604020202020204" pitchFamily="34" charset="0"/>
              </a:rPr>
            </a:br>
            <a:br>
              <a:rPr lang="en-GB" sz="2800">
                <a:solidFill>
                  <a:srgbClr val="FFFFFF"/>
                </a:solidFill>
                <a:latin typeface="Arial" panose="020B0604020202020204" pitchFamily="34" charset="0"/>
                <a:cs typeface="Arial" panose="020B0604020202020204" pitchFamily="34" charset="0"/>
              </a:rPr>
            </a:br>
            <a:r>
              <a:rPr lang="en-GB" sz="2800">
                <a:solidFill>
                  <a:srgbClr val="FFFFFF"/>
                </a:solidFill>
                <a:latin typeface="Arial" panose="020B0604020202020204" pitchFamily="34" charset="0"/>
                <a:cs typeface="Arial" panose="020B0604020202020204" pitchFamily="34" charset="0"/>
              </a:rPr>
              <a:t>Key national standards to guide you with preventing and treating malnutrition within your role: </a:t>
            </a:r>
            <a:endParaRPr lang="en-GB" altLang="en-US" sz="2800">
              <a:solidFill>
                <a:srgbClr val="FFFFFF"/>
              </a:solidFill>
              <a:latin typeface="Arial" panose="020B0604020202020204" pitchFamily="34" charset="0"/>
              <a:cs typeface="Arial" panose="020B0604020202020204" pitchFamily="34" charset="0"/>
            </a:endParaRPr>
          </a:p>
        </p:txBody>
      </p:sp>
      <p:sp>
        <p:nvSpPr>
          <p:cNvPr id="9268" name="Rectangle 3">
            <a:extLst>
              <a:ext uri="{FF2B5EF4-FFF2-40B4-BE49-F238E27FC236}">
                <a16:creationId xmlns:a16="http://schemas.microsoft.com/office/drawing/2014/main" id="{C07DB84A-3F26-439F-B0E3-58F0C1B02D15}"/>
              </a:ext>
            </a:extLst>
          </p:cNvPr>
          <p:cNvSpPr>
            <a:spLocks noGrp="1" noChangeArrowheads="1"/>
          </p:cNvSpPr>
          <p:nvPr>
            <p:ph type="body" idx="1"/>
          </p:nvPr>
        </p:nvSpPr>
        <p:spPr>
          <a:xfrm>
            <a:off x="6503158" y="649480"/>
            <a:ext cx="4862447" cy="5546047"/>
          </a:xfrm>
        </p:spPr>
        <p:txBody>
          <a:bodyPr anchor="ctr">
            <a:normAutofit/>
          </a:bodyPr>
          <a:lstStyle/>
          <a:p>
            <a:pPr marL="0" indent="0">
              <a:buNone/>
              <a:defRPr/>
            </a:pPr>
            <a:endParaRPr lang="en-GB" altLang="en-US" sz="1400" dirty="0">
              <a:latin typeface="Arial" panose="020B0604020202020204" pitchFamily="34" charset="0"/>
              <a:cs typeface="Arial" panose="020B0604020202020204" pitchFamily="34" charset="0"/>
            </a:endParaRPr>
          </a:p>
          <a:p>
            <a:pPr marL="0" indent="0">
              <a:buNone/>
              <a:defRPr/>
            </a:pPr>
            <a:r>
              <a:rPr lang="en-GB" altLang="en-US" sz="1400" b="1" dirty="0">
                <a:solidFill>
                  <a:srgbClr val="0563C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Care Quality </a:t>
            </a:r>
            <a:r>
              <a:rPr lang="en-GB" altLang="en-US" sz="1400" b="1"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Commission</a:t>
            </a:r>
            <a:r>
              <a:rPr lang="en-GB" altLang="en-US" sz="1400" b="1" dirty="0">
                <a:solidFill>
                  <a:srgbClr val="0563C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(CQC), sets standards which they expect all care providers to comply with</a:t>
            </a:r>
            <a:r>
              <a:rPr lang="en-GB" altLang="en-US" sz="1400" dirty="0">
                <a:solidFill>
                  <a:srgbClr val="0563C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t>
            </a:r>
            <a:r>
              <a:rPr lang="en-GB" altLang="en-US" sz="1400" dirty="0">
                <a:latin typeface="Arial" panose="020B0604020202020204" pitchFamily="34" charset="0"/>
                <a:cs typeface="Arial" panose="020B0604020202020204" pitchFamily="34" charset="0"/>
              </a:rPr>
              <a:t>  </a:t>
            </a:r>
          </a:p>
          <a:p>
            <a:pPr marL="0" indent="0">
              <a:buNone/>
              <a:defRPr/>
            </a:pPr>
            <a:r>
              <a:rPr lang="en-GB" altLang="en-US" sz="1400" b="1" dirty="0">
                <a:latin typeface="Arial" panose="020B0604020202020204" pitchFamily="34" charset="0"/>
                <a:cs typeface="Arial" panose="020B0604020202020204" pitchFamily="34" charset="0"/>
              </a:rPr>
              <a:t>The Health &amp; Social Care Act 2008 </a:t>
            </a:r>
            <a:r>
              <a:rPr lang="en-GB" sz="1400" dirty="0">
                <a:latin typeface="Arial" panose="020B0604020202020204" pitchFamily="34" charset="0"/>
                <a:cs typeface="Arial" panose="020B0604020202020204" pitchFamily="34" charset="0"/>
              </a:rPr>
              <a:t>‘</a:t>
            </a:r>
            <a:r>
              <a:rPr lang="en-GB" sz="1400" b="1" dirty="0">
                <a:latin typeface="Arial" panose="020B0604020202020204" pitchFamily="34" charset="0"/>
                <a:cs typeface="Arial" panose="020B0604020202020204" pitchFamily="34" charset="0"/>
              </a:rPr>
              <a:t>CQC Regulation 14’: </a:t>
            </a:r>
            <a:r>
              <a:rPr lang="en-GB" altLang="en-US" sz="1400" dirty="0">
                <a:latin typeface="Arial" panose="020B0604020202020204" pitchFamily="34" charset="0"/>
                <a:cs typeface="Arial" panose="020B0604020202020204" pitchFamily="34" charset="0"/>
              </a:rPr>
              <a:t>Meeting nutritional and hydration needs – The nutritional and hydration needs of service users must be met.</a:t>
            </a:r>
          </a:p>
          <a:p>
            <a:pPr marL="0" indent="0">
              <a:buNone/>
              <a:defRPr/>
            </a:pPr>
            <a:endParaRPr lang="en-GB" altLang="en-US" sz="1400" dirty="0">
              <a:solidFill>
                <a:srgbClr val="954F72"/>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endParaRPr>
          </a:p>
          <a:p>
            <a:pPr marL="0" indent="0">
              <a:buNone/>
              <a:defRPr/>
            </a:pPr>
            <a:r>
              <a:rPr lang="en-GB" sz="1400" b="1" dirty="0">
                <a:solidFill>
                  <a:srgbClr val="0070C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NICE: Nutrition support for adults Guidelines CG32. </a:t>
            </a:r>
            <a:r>
              <a:rPr lang="en-GB" sz="1400" b="1" dirty="0">
                <a:solidFill>
                  <a:srgbClr val="0070C0"/>
                </a:solidFill>
                <a:latin typeface="Arial" panose="020B0604020202020204" pitchFamily="34" charset="0"/>
                <a:cs typeface="Arial" panose="020B0604020202020204" pitchFamily="34" charset="0"/>
              </a:rPr>
              <a:t>  </a:t>
            </a:r>
          </a:p>
          <a:p>
            <a:pPr>
              <a:defRPr/>
            </a:pPr>
            <a:r>
              <a:rPr lang="en-GB" sz="1400" dirty="0">
                <a:latin typeface="Arial" panose="020B0604020202020204" pitchFamily="34" charset="0"/>
                <a:cs typeface="Arial" panose="020B0604020202020204" pitchFamily="34" charset="0"/>
              </a:rPr>
              <a:t>People in care homes should be screened on admission and when there is clinical concern.</a:t>
            </a:r>
            <a:r>
              <a:rPr lang="en-GB" sz="1400" b="0" i="0" dirty="0">
                <a:effectLst/>
                <a:latin typeface="Arial" panose="020B0604020202020204" pitchFamily="34" charset="0"/>
                <a:cs typeface="Arial" panose="020B0604020202020204" pitchFamily="34" charset="0"/>
              </a:rPr>
              <a:t> </a:t>
            </a:r>
          </a:p>
          <a:p>
            <a:pPr>
              <a:defRPr/>
            </a:pPr>
            <a:r>
              <a:rPr lang="en-GB" sz="1400" b="0" i="0" dirty="0">
                <a:effectLst/>
                <a:latin typeface="Arial" panose="020B0604020202020204" pitchFamily="34" charset="0"/>
                <a:cs typeface="Arial" panose="020B0604020202020204" pitchFamily="34" charset="0"/>
              </a:rPr>
              <a:t>Clinical concern includes, for example, unintentional weight loss, fragile skin, poor wound healing, apathy, wasted muscles, poor appetite, altered taste sensation, impaired swallowing, altered bowel habit, loose fitting clothes or prolonged intercurrent illness.</a:t>
            </a:r>
            <a:endParaRPr lang="en-GB" sz="1400" dirty="0">
              <a:latin typeface="Arial" panose="020B0604020202020204" pitchFamily="34" charset="0"/>
              <a:cs typeface="Arial" panose="020B0604020202020204" pitchFamily="34" charset="0"/>
            </a:endParaRPr>
          </a:p>
          <a:p>
            <a:pPr>
              <a:defRPr/>
            </a:pPr>
            <a:r>
              <a:rPr lang="en-GB" sz="1400" dirty="0">
                <a:latin typeface="Arial" panose="020B0604020202020204" pitchFamily="34" charset="0"/>
                <a:cs typeface="Arial" panose="020B0604020202020204" pitchFamily="34" charset="0"/>
              </a:rPr>
              <a:t>Screening should assess body mass index (BMI) and percentage unintentional weight loss and should also consider the time over which nutrient intake has been unintentionally reduced and/or the likelihood of future impaired nutrient intake. </a:t>
            </a:r>
          </a:p>
          <a:p>
            <a:pPr>
              <a:defRPr/>
            </a:pPr>
            <a:r>
              <a:rPr lang="en-GB" sz="1400" b="0" i="0" dirty="0">
                <a:effectLst/>
                <a:latin typeface="Arial" panose="020B0604020202020204" pitchFamily="34" charset="0"/>
                <a:cs typeface="Arial" panose="020B0604020202020204" pitchFamily="34" charset="0"/>
              </a:rPr>
              <a:t>The Malnutrition Universal Screening Tool (MUST), for example, may be used to do this.</a:t>
            </a:r>
            <a:endParaRPr lang="en-GB" altLang="en-US" sz="1400"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90" name="Rectangle 2">
            <a:extLst>
              <a:ext uri="{FF2B5EF4-FFF2-40B4-BE49-F238E27FC236}">
                <a16:creationId xmlns:a16="http://schemas.microsoft.com/office/drawing/2014/main" id="{93D1838A-0336-4AE1-B18F-3C67A7244FC0}"/>
              </a:ext>
            </a:extLst>
          </p:cNvPr>
          <p:cNvSpPr>
            <a:spLocks noGrp="1" noChangeArrowheads="1"/>
          </p:cNvSpPr>
          <p:nvPr>
            <p:ph type="title" idx="4294967295"/>
          </p:nvPr>
        </p:nvSpPr>
        <p:spPr>
          <a:xfrm>
            <a:off x="714527" y="225551"/>
            <a:ext cx="10905066" cy="1135737"/>
          </a:xfrm>
        </p:spPr>
        <p:txBody>
          <a:bodyPr vert="horz" lIns="91440" tIns="45720" rIns="91440" bIns="45720" rtlCol="0" anchor="ctr">
            <a:normAutofit/>
          </a:bodyPr>
          <a:lstStyle/>
          <a:p>
            <a:pPr algn="ctr"/>
            <a:r>
              <a:rPr lang="en-US" altLang="en-US" sz="3300" kern="1200" dirty="0">
                <a:solidFill>
                  <a:srgbClr val="002060"/>
                </a:solidFill>
                <a:latin typeface="Arial" panose="020B0604020202020204" pitchFamily="34" charset="0"/>
                <a:cs typeface="Arial" panose="020B0604020202020204" pitchFamily="34" charset="0"/>
              </a:rPr>
              <a:t>Causes of malnutrition – Click boxes to reveal answers</a:t>
            </a:r>
          </a:p>
        </p:txBody>
      </p:sp>
      <p:sp>
        <p:nvSpPr>
          <p:cNvPr id="75" name="Rectangle 7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293" name="Rectangle 3">
            <a:extLst>
              <a:ext uri="{FF2B5EF4-FFF2-40B4-BE49-F238E27FC236}">
                <a16:creationId xmlns:a16="http://schemas.microsoft.com/office/drawing/2014/main" id="{087834A9-0145-7615-7C32-01A8A8BBE15E}"/>
              </a:ext>
            </a:extLst>
          </p:cNvPr>
          <p:cNvGraphicFramePr/>
          <p:nvPr>
            <p:extLst>
              <p:ext uri="{D42A27DB-BD31-4B8C-83A1-F6EECF244321}">
                <p14:modId xmlns:p14="http://schemas.microsoft.com/office/powerpoint/2010/main" val="3014293515"/>
              </p:ext>
            </p:extLst>
          </p:nvPr>
        </p:nvGraphicFramePr>
        <p:xfrm>
          <a:off x="838200" y="184467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a:extLst>
              <a:ext uri="{FF2B5EF4-FFF2-40B4-BE49-F238E27FC236}">
                <a16:creationId xmlns:a16="http://schemas.microsoft.com/office/drawing/2014/main" id="{8B58F9DE-64AB-4A37-9F27-2B84B02B0895}"/>
              </a:ext>
            </a:extLst>
          </p:cNvPr>
          <p:cNvSpPr/>
          <p:nvPr/>
        </p:nvSpPr>
        <p:spPr>
          <a:xfrm>
            <a:off x="8595360" y="1838051"/>
            <a:ext cx="2244925" cy="1301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F6F3134-77C1-415D-A027-BE3F5F455BAD}"/>
              </a:ext>
            </a:extLst>
          </p:cNvPr>
          <p:cNvSpPr/>
          <p:nvPr/>
        </p:nvSpPr>
        <p:spPr>
          <a:xfrm>
            <a:off x="6167274" y="1829585"/>
            <a:ext cx="2267741" cy="13188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56B2B740-C48B-427F-9C05-08A98B41FCFA}"/>
              </a:ext>
            </a:extLst>
          </p:cNvPr>
          <p:cNvSpPr/>
          <p:nvPr/>
        </p:nvSpPr>
        <p:spPr>
          <a:xfrm>
            <a:off x="3780015" y="1853200"/>
            <a:ext cx="2254110" cy="12952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5B33CD2B-E8BC-489D-86DC-6BA73489CF2B}"/>
              </a:ext>
            </a:extLst>
          </p:cNvPr>
          <p:cNvSpPr/>
          <p:nvPr/>
        </p:nvSpPr>
        <p:spPr>
          <a:xfrm>
            <a:off x="6167060" y="3350350"/>
            <a:ext cx="2254110" cy="13188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A0C7CF13-90F1-47CF-811F-0217CCFD7B43}"/>
              </a:ext>
            </a:extLst>
          </p:cNvPr>
          <p:cNvSpPr/>
          <p:nvPr/>
        </p:nvSpPr>
        <p:spPr>
          <a:xfrm>
            <a:off x="7381461" y="4871114"/>
            <a:ext cx="2303420" cy="1376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8F5221E9-ABB9-4AEC-B372-296EDF2F738C}"/>
              </a:ext>
            </a:extLst>
          </p:cNvPr>
          <p:cNvSpPr/>
          <p:nvPr/>
        </p:nvSpPr>
        <p:spPr>
          <a:xfrm>
            <a:off x="4957029" y="4853602"/>
            <a:ext cx="2303420" cy="13761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ectangle 18">
            <a:extLst>
              <a:ext uri="{FF2B5EF4-FFF2-40B4-BE49-F238E27FC236}">
                <a16:creationId xmlns:a16="http://schemas.microsoft.com/office/drawing/2014/main" id="{BCC55902-687D-4271-91C1-193261DB0024}"/>
              </a:ext>
            </a:extLst>
          </p:cNvPr>
          <p:cNvSpPr/>
          <p:nvPr/>
        </p:nvSpPr>
        <p:spPr>
          <a:xfrm>
            <a:off x="2507119" y="4855930"/>
            <a:ext cx="2303420" cy="13548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78A72856-067C-8DFB-C3D1-A63B27C88C53}"/>
              </a:ext>
            </a:extLst>
          </p:cNvPr>
          <p:cNvSpPr/>
          <p:nvPr/>
        </p:nvSpPr>
        <p:spPr>
          <a:xfrm>
            <a:off x="8563290" y="3367281"/>
            <a:ext cx="2244925" cy="1301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557EF686-2FB4-E1DB-E63E-EED380028018}"/>
              </a:ext>
            </a:extLst>
          </p:cNvPr>
          <p:cNvSpPr/>
          <p:nvPr/>
        </p:nvSpPr>
        <p:spPr>
          <a:xfrm>
            <a:off x="3780015" y="3367281"/>
            <a:ext cx="2244925" cy="1301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ACCF8AD-32CB-BB63-DE82-330E39377FA4}"/>
              </a:ext>
            </a:extLst>
          </p:cNvPr>
          <p:cNvSpPr/>
          <p:nvPr/>
        </p:nvSpPr>
        <p:spPr>
          <a:xfrm>
            <a:off x="1345634" y="3358815"/>
            <a:ext cx="2244925" cy="1301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45261D44-4321-AEEB-A95A-3AC4A4808032}"/>
              </a:ext>
            </a:extLst>
          </p:cNvPr>
          <p:cNvSpPr/>
          <p:nvPr/>
        </p:nvSpPr>
        <p:spPr>
          <a:xfrm>
            <a:off x="1345633" y="1844675"/>
            <a:ext cx="2244925" cy="1301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7" restart="whenNotActive" fill="hold" evtFilter="cancelBubble" nodeType="interactiveSeq">
                <p:stCondLst>
                  <p:cond evt="onClick" delay="0">
                    <p:tgtEl>
                      <p:spTgt spid="1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 restart="whenNotActive" fill="hold" evtFilter="cancelBubble" nodeType="interactiveSeq">
                <p:stCondLst>
                  <p:cond evt="onClick" delay="0">
                    <p:tgtEl>
                      <p:spTgt spid="15"/>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7" restart="whenNotActive" fill="hold" evtFilter="cancelBubble" nodeType="interactiveSeq">
                <p:stCondLst>
                  <p:cond evt="onClick" delay="0">
                    <p:tgtEl>
                      <p:spTgt spid="19"/>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22" restart="whenNotActive" fill="hold" evtFilter="cancelBubble" nodeType="interactiveSeq">
                <p:stCondLst>
                  <p:cond evt="onClick" delay="0">
                    <p:tgtEl>
                      <p:spTgt spid="18"/>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7" restart="whenNotActive" fill="hold" evtFilter="cancelBubble" nodeType="interactiveSeq">
                <p:stCondLst>
                  <p:cond evt="onClick" delay="0">
                    <p:tgtEl>
                      <p:spTgt spid="17"/>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32" restart="whenNotActive" fill="hold" evtFilter="cancelBubble" nodeType="interactiveSeq">
                <p:stCondLst>
                  <p:cond evt="onClick" delay="0">
                    <p:tgtEl>
                      <p:spTgt spid="12"/>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7" restart="whenNotActive" fill="hold" evtFilter="cancelBubble" nodeType="interactiveSeq">
                <p:stCondLst>
                  <p:cond evt="onClick" delay="0">
                    <p:tgtEl>
                      <p:spTgt spid="3"/>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42" restart="whenNotActive" fill="hold" evtFilter="cancelBubble" nodeType="interactiveSeq">
                <p:stCondLst>
                  <p:cond evt="onClick" delay="0">
                    <p:tgtEl>
                      <p:spTgt spid="4"/>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47" restart="whenNotActive" fill="hold" evtFilter="cancelBubble" nodeType="interactiveSeq">
                <p:stCondLst>
                  <p:cond evt="onClick" delay="0">
                    <p:tgtEl>
                      <p:spTgt spid="5"/>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52" restart="whenNotActive" fill="hold" evtFilter="cancelBubble" nodeType="interactiveSeq">
                <p:stCondLst>
                  <p:cond evt="onClick" delay="0">
                    <p:tgtEl>
                      <p:spTgt spid="6"/>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0" grpId="0" animBg="1"/>
      <p:bldP spid="11" grpId="0" animBg="1"/>
      <p:bldP spid="12" grpId="0" animBg="1"/>
      <p:bldP spid="15" grpId="0" animBg="1"/>
      <p:bldP spid="17" grpId="0" animBg="1"/>
      <p:bldP spid="18" grpId="0" animBg="1"/>
      <p:bldP spid="19" grpId="0" animBg="1"/>
      <p:bldP spid="3" grpId="0" animBg="1"/>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401DFB0-2290-4B4F-84C8-13BAC0F72B94}"/>
              </a:ext>
            </a:extLst>
          </p:cNvPr>
          <p:cNvSpPr>
            <a:spLocks noChangeArrowheads="1"/>
          </p:cNvSpPr>
          <p:nvPr/>
        </p:nvSpPr>
        <p:spPr bwMode="auto">
          <a:xfrm>
            <a:off x="2200695" y="297216"/>
            <a:ext cx="7704137" cy="492443"/>
          </a:xfrm>
          <a:prstGeom prst="rect">
            <a:avLst/>
          </a:prstGeom>
          <a:noFill/>
          <a:ln>
            <a:noFill/>
          </a:ln>
          <a:extLst>
            <a:ext uri="{909E8E84-426E-40DD-AFC4-6F175D3DCCD1}">
              <a14:hiddenFill xmlns:a14="http://schemas.microsoft.com/office/drawing/2010/main">
                <a:solidFill>
                  <a:srgbClr val="CC33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dirty="0">
                <a:solidFill>
                  <a:srgbClr val="002060"/>
                </a:solidFill>
                <a:latin typeface="Arial" panose="020B0604020202020204" pitchFamily="34" charset="0"/>
                <a:cs typeface="Arial" panose="020B0604020202020204" pitchFamily="34" charset="0"/>
              </a:rPr>
              <a:t>Effects of under-nutrition</a:t>
            </a:r>
          </a:p>
        </p:txBody>
      </p:sp>
      <p:sp>
        <p:nvSpPr>
          <p:cNvPr id="13315" name="Freeform 23">
            <a:extLst>
              <a:ext uri="{FF2B5EF4-FFF2-40B4-BE49-F238E27FC236}">
                <a16:creationId xmlns:a16="http://schemas.microsoft.com/office/drawing/2014/main" id="{A13B330D-A4C9-421A-8D61-570F55426182}"/>
              </a:ext>
            </a:extLst>
          </p:cNvPr>
          <p:cNvSpPr>
            <a:spLocks/>
          </p:cNvSpPr>
          <p:nvPr/>
        </p:nvSpPr>
        <p:spPr bwMode="auto">
          <a:xfrm>
            <a:off x="5997576" y="4381501"/>
            <a:ext cx="11113" cy="100013"/>
          </a:xfrm>
          <a:custGeom>
            <a:avLst/>
            <a:gdLst>
              <a:gd name="T0" fmla="*/ 2147483646 w 28"/>
              <a:gd name="T1" fmla="*/ 2147483646 h 190"/>
              <a:gd name="T2" fmla="*/ 2147483646 w 28"/>
              <a:gd name="T3" fmla="*/ 0 h 190"/>
              <a:gd name="T4" fmla="*/ 0 w 28"/>
              <a:gd name="T5" fmla="*/ 2147483646 h 190"/>
              <a:gd name="T6" fmla="*/ 2147483646 w 28"/>
              <a:gd name="T7" fmla="*/ 2147483646 h 190"/>
              <a:gd name="T8" fmla="*/ 2147483646 w 28"/>
              <a:gd name="T9" fmla="*/ 2147483646 h 190"/>
              <a:gd name="T10" fmla="*/ 2147483646 w 28"/>
              <a:gd name="T11" fmla="*/ 2147483646 h 190"/>
              <a:gd name="T12" fmla="*/ 0 60000 65536"/>
              <a:gd name="T13" fmla="*/ 0 60000 65536"/>
              <a:gd name="T14" fmla="*/ 0 60000 65536"/>
              <a:gd name="T15" fmla="*/ 0 60000 65536"/>
              <a:gd name="T16" fmla="*/ 0 60000 65536"/>
              <a:gd name="T17" fmla="*/ 0 60000 65536"/>
              <a:gd name="T18" fmla="*/ 0 w 28"/>
              <a:gd name="T19" fmla="*/ 0 h 190"/>
              <a:gd name="T20" fmla="*/ 28 w 28"/>
              <a:gd name="T21" fmla="*/ 190 h 190"/>
            </a:gdLst>
            <a:ahLst/>
            <a:cxnLst>
              <a:cxn ang="T12">
                <a:pos x="T0" y="T1"/>
              </a:cxn>
              <a:cxn ang="T13">
                <a:pos x="T2" y="T3"/>
              </a:cxn>
              <a:cxn ang="T14">
                <a:pos x="T4" y="T5"/>
              </a:cxn>
              <a:cxn ang="T15">
                <a:pos x="T6" y="T7"/>
              </a:cxn>
              <a:cxn ang="T16">
                <a:pos x="T8" y="T9"/>
              </a:cxn>
              <a:cxn ang="T17">
                <a:pos x="T10" y="T11"/>
              </a:cxn>
            </a:cxnLst>
            <a:rect l="T18" t="T19" r="T20" b="T21"/>
            <a:pathLst>
              <a:path w="28" h="190">
                <a:moveTo>
                  <a:pt x="28" y="95"/>
                </a:moveTo>
                <a:lnTo>
                  <a:pt x="14" y="0"/>
                </a:lnTo>
                <a:lnTo>
                  <a:pt x="0" y="95"/>
                </a:lnTo>
                <a:lnTo>
                  <a:pt x="14" y="190"/>
                </a:lnTo>
                <a:lnTo>
                  <a:pt x="28" y="95"/>
                </a:lnTo>
              </a:path>
            </a:pathLst>
          </a:custGeom>
          <a:noFill/>
          <a:ln w="39688">
            <a:solidFill>
              <a:srgbClr val="80FF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3316" name="Line 49">
            <a:extLst>
              <a:ext uri="{FF2B5EF4-FFF2-40B4-BE49-F238E27FC236}">
                <a16:creationId xmlns:a16="http://schemas.microsoft.com/office/drawing/2014/main" id="{AA464AF2-A950-41FB-B1BC-78A35E56EC5B}"/>
              </a:ext>
            </a:extLst>
          </p:cNvPr>
          <p:cNvSpPr>
            <a:spLocks noChangeShapeType="1"/>
          </p:cNvSpPr>
          <p:nvPr/>
        </p:nvSpPr>
        <p:spPr bwMode="auto">
          <a:xfrm>
            <a:off x="6172201" y="1524001"/>
            <a:ext cx="36513" cy="31591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13317" name="Group 8">
            <a:extLst>
              <a:ext uri="{FF2B5EF4-FFF2-40B4-BE49-F238E27FC236}">
                <a16:creationId xmlns:a16="http://schemas.microsoft.com/office/drawing/2014/main" id="{B153D327-0304-479E-A070-099056E2035D}"/>
              </a:ext>
            </a:extLst>
          </p:cNvPr>
          <p:cNvGrpSpPr>
            <a:grpSpLocks/>
          </p:cNvGrpSpPr>
          <p:nvPr/>
        </p:nvGrpSpPr>
        <p:grpSpPr bwMode="auto">
          <a:xfrm>
            <a:off x="2044156" y="1598514"/>
            <a:ext cx="8103688" cy="4840287"/>
            <a:chOff x="556714" y="1234281"/>
            <a:chExt cx="8146629" cy="4839495"/>
          </a:xfrm>
        </p:grpSpPr>
        <p:sp>
          <p:nvSpPr>
            <p:cNvPr id="13318" name="Rectangle 3">
              <a:extLst>
                <a:ext uri="{FF2B5EF4-FFF2-40B4-BE49-F238E27FC236}">
                  <a16:creationId xmlns:a16="http://schemas.microsoft.com/office/drawing/2014/main" id="{661AC33D-7AAD-4733-9315-7C360DEAE2C9}"/>
                </a:ext>
              </a:extLst>
            </p:cNvPr>
            <p:cNvSpPr>
              <a:spLocks noChangeArrowheads="1"/>
            </p:cNvSpPr>
            <p:nvPr/>
          </p:nvSpPr>
          <p:spPr bwMode="auto">
            <a:xfrm>
              <a:off x="5504375" y="2043906"/>
              <a:ext cx="28797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800" dirty="0">
                  <a:solidFill>
                    <a:schemeClr val="bg2"/>
                  </a:solidFill>
                  <a:latin typeface="Arial" panose="020B0604020202020204" pitchFamily="34" charset="0"/>
                  <a:cs typeface="Arial" panose="020B0604020202020204" pitchFamily="34" charset="0"/>
                </a:rPr>
                <a:t> </a:t>
              </a:r>
              <a:r>
                <a:rPr lang="en-GB" altLang="en-US" sz="1800" dirty="0">
                  <a:latin typeface="Arial" panose="020B0604020202020204" pitchFamily="34" charset="0"/>
                  <a:cs typeface="Arial" panose="020B0604020202020204" pitchFamily="34" charset="0"/>
                </a:rPr>
                <a:t>Immunity – Increased risk            of infection </a:t>
              </a:r>
            </a:p>
          </p:txBody>
        </p:sp>
        <p:sp>
          <p:nvSpPr>
            <p:cNvPr id="13319" name="Rectangle 5">
              <a:extLst>
                <a:ext uri="{FF2B5EF4-FFF2-40B4-BE49-F238E27FC236}">
                  <a16:creationId xmlns:a16="http://schemas.microsoft.com/office/drawing/2014/main" id="{6D2421E5-A8AE-421A-B38D-1B16D326389E}"/>
                </a:ext>
              </a:extLst>
            </p:cNvPr>
            <p:cNvSpPr>
              <a:spLocks noChangeArrowheads="1"/>
            </p:cNvSpPr>
            <p:nvPr/>
          </p:nvSpPr>
          <p:spPr bwMode="auto">
            <a:xfrm>
              <a:off x="5795962" y="4484688"/>
              <a:ext cx="1295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800" dirty="0">
                  <a:latin typeface="Arial" panose="020B0604020202020204" pitchFamily="34" charset="0"/>
                  <a:cs typeface="Arial" panose="020B0604020202020204" pitchFamily="34" charset="0"/>
                </a:rPr>
                <a:t>Hypothermia</a:t>
              </a:r>
            </a:p>
          </p:txBody>
        </p:sp>
        <p:sp>
          <p:nvSpPr>
            <p:cNvPr id="13320" name="Rectangle 6">
              <a:extLst>
                <a:ext uri="{FF2B5EF4-FFF2-40B4-BE49-F238E27FC236}">
                  <a16:creationId xmlns:a16="http://schemas.microsoft.com/office/drawing/2014/main" id="{70C62E5D-278B-44CE-89F2-4C4007C5CC2F}"/>
                </a:ext>
              </a:extLst>
            </p:cNvPr>
            <p:cNvSpPr>
              <a:spLocks noChangeArrowheads="1"/>
            </p:cNvSpPr>
            <p:nvPr/>
          </p:nvSpPr>
          <p:spPr bwMode="auto">
            <a:xfrm>
              <a:off x="1614684" y="4431506"/>
              <a:ext cx="246501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800" dirty="0">
                  <a:latin typeface="Arial" panose="020B0604020202020204" pitchFamily="34" charset="0"/>
                  <a:cs typeface="Arial" panose="020B0604020202020204" pitchFamily="34" charset="0"/>
                </a:rPr>
                <a:t>Impaired gut</a:t>
              </a:r>
            </a:p>
            <a:p>
              <a:pPr eaLnBrk="1" hangingPunct="1">
                <a:spcBef>
                  <a:spcPct val="0"/>
                </a:spcBef>
                <a:buFontTx/>
                <a:buNone/>
              </a:pPr>
              <a:r>
                <a:rPr lang="en-GB" altLang="en-US" sz="1800" dirty="0">
                  <a:latin typeface="Arial" panose="020B0604020202020204" pitchFamily="34" charset="0"/>
                  <a:cs typeface="Arial" panose="020B0604020202020204" pitchFamily="34" charset="0"/>
                </a:rPr>
                <a:t>integrity and immunity </a:t>
              </a:r>
            </a:p>
          </p:txBody>
        </p:sp>
        <p:sp>
          <p:nvSpPr>
            <p:cNvPr id="13321" name="Rectangle 8">
              <a:extLst>
                <a:ext uri="{FF2B5EF4-FFF2-40B4-BE49-F238E27FC236}">
                  <a16:creationId xmlns:a16="http://schemas.microsoft.com/office/drawing/2014/main" id="{1FB3B918-956B-4B1C-94F1-2E1F3E2F12FD}"/>
                </a:ext>
              </a:extLst>
            </p:cNvPr>
            <p:cNvSpPr>
              <a:spLocks noChangeArrowheads="1"/>
            </p:cNvSpPr>
            <p:nvPr/>
          </p:nvSpPr>
          <p:spPr bwMode="auto">
            <a:xfrm>
              <a:off x="5779372" y="3618343"/>
              <a:ext cx="2623981" cy="27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800" dirty="0">
                  <a:latin typeface="Arial" panose="020B0604020202020204" pitchFamily="34" charset="0"/>
                  <a:cs typeface="Arial" panose="020B0604020202020204" pitchFamily="34" charset="0"/>
                </a:rPr>
                <a:t>Impaired kidney function</a:t>
              </a:r>
            </a:p>
          </p:txBody>
        </p:sp>
        <p:sp>
          <p:nvSpPr>
            <p:cNvPr id="13322" name="Rectangle 11">
              <a:extLst>
                <a:ext uri="{FF2B5EF4-FFF2-40B4-BE49-F238E27FC236}">
                  <a16:creationId xmlns:a16="http://schemas.microsoft.com/office/drawing/2014/main" id="{AC4AF5A9-CE83-44A1-BAAB-FA929B9F4033}"/>
                </a:ext>
              </a:extLst>
            </p:cNvPr>
            <p:cNvSpPr>
              <a:spLocks noChangeArrowheads="1"/>
            </p:cNvSpPr>
            <p:nvPr/>
          </p:nvSpPr>
          <p:spPr bwMode="auto">
            <a:xfrm>
              <a:off x="5985543" y="2878138"/>
              <a:ext cx="2717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800">
                  <a:latin typeface="Arial" panose="020B0604020202020204" pitchFamily="34" charset="0"/>
                  <a:cs typeface="Arial" panose="020B0604020202020204" pitchFamily="34" charset="0"/>
                </a:rPr>
                <a:t>Decreased Cardiac output </a:t>
              </a:r>
            </a:p>
          </p:txBody>
        </p:sp>
        <p:sp>
          <p:nvSpPr>
            <p:cNvPr id="13323" name="Rectangle 13">
              <a:extLst>
                <a:ext uri="{FF2B5EF4-FFF2-40B4-BE49-F238E27FC236}">
                  <a16:creationId xmlns:a16="http://schemas.microsoft.com/office/drawing/2014/main" id="{47DCC961-02D6-41B1-8537-06CD3ED63E79}"/>
                </a:ext>
              </a:extLst>
            </p:cNvPr>
            <p:cNvSpPr>
              <a:spLocks noChangeArrowheads="1"/>
            </p:cNvSpPr>
            <p:nvPr/>
          </p:nvSpPr>
          <p:spPr bwMode="auto">
            <a:xfrm>
              <a:off x="693391" y="1896996"/>
              <a:ext cx="2914314" cy="27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800" dirty="0">
                  <a:latin typeface="Arial" panose="020B0604020202020204" pitchFamily="34" charset="0"/>
                  <a:cs typeface="Arial" panose="020B0604020202020204" pitchFamily="34" charset="0"/>
                </a:rPr>
                <a:t>Poor lung function</a:t>
              </a:r>
            </a:p>
          </p:txBody>
        </p:sp>
        <p:sp>
          <p:nvSpPr>
            <p:cNvPr id="13324" name="Rectangle 37">
              <a:extLst>
                <a:ext uri="{FF2B5EF4-FFF2-40B4-BE49-F238E27FC236}">
                  <a16:creationId xmlns:a16="http://schemas.microsoft.com/office/drawing/2014/main" id="{52CCC28C-C383-451F-886D-71688DAB7A6A}"/>
                </a:ext>
              </a:extLst>
            </p:cNvPr>
            <p:cNvSpPr>
              <a:spLocks noChangeArrowheads="1"/>
            </p:cNvSpPr>
            <p:nvPr/>
          </p:nvSpPr>
          <p:spPr bwMode="auto">
            <a:xfrm>
              <a:off x="3499644" y="1234281"/>
              <a:ext cx="21669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1800" dirty="0">
                  <a:latin typeface="Arial" panose="020B0604020202020204" pitchFamily="34" charset="0"/>
                  <a:cs typeface="Arial" panose="020B0604020202020204" pitchFamily="34" charset="0"/>
                </a:rPr>
                <a:t>Psychology –</a:t>
              </a:r>
            </a:p>
            <a:p>
              <a:pPr algn="ctr" eaLnBrk="1" hangingPunct="1">
                <a:spcBef>
                  <a:spcPct val="0"/>
                </a:spcBef>
                <a:buFontTx/>
                <a:buNone/>
              </a:pPr>
              <a:r>
                <a:rPr lang="en-GB" altLang="en-US" sz="1800" dirty="0">
                  <a:latin typeface="Arial" panose="020B0604020202020204" pitchFamily="34" charset="0"/>
                  <a:cs typeface="Arial" panose="020B0604020202020204" pitchFamily="34" charset="0"/>
                </a:rPr>
                <a:t>depression &amp; apathy </a:t>
              </a:r>
            </a:p>
          </p:txBody>
        </p:sp>
        <p:sp>
          <p:nvSpPr>
            <p:cNvPr id="13325" name="Rectangle 45">
              <a:extLst>
                <a:ext uri="{FF2B5EF4-FFF2-40B4-BE49-F238E27FC236}">
                  <a16:creationId xmlns:a16="http://schemas.microsoft.com/office/drawing/2014/main" id="{DA2D3532-5E59-4C48-8E41-D29C6219564F}"/>
                </a:ext>
              </a:extLst>
            </p:cNvPr>
            <p:cNvSpPr>
              <a:spLocks noChangeArrowheads="1"/>
            </p:cNvSpPr>
            <p:nvPr/>
          </p:nvSpPr>
          <p:spPr bwMode="auto">
            <a:xfrm>
              <a:off x="1460122" y="5504689"/>
              <a:ext cx="1862983" cy="553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1800" dirty="0">
                  <a:latin typeface="Arial" panose="020B0604020202020204" pitchFamily="34" charset="0"/>
                  <a:cs typeface="Arial" panose="020B0604020202020204" pitchFamily="34" charset="0"/>
                </a:rPr>
                <a:t>Lack of appetite </a:t>
              </a:r>
            </a:p>
            <a:p>
              <a:pPr algn="ctr" eaLnBrk="1" hangingPunct="1">
                <a:spcBef>
                  <a:spcPct val="0"/>
                </a:spcBef>
                <a:buFontTx/>
                <a:buNone/>
              </a:pPr>
              <a:endParaRPr lang="en-GB" altLang="en-US" sz="1800" dirty="0">
                <a:latin typeface="Arial" panose="020B0604020202020204" pitchFamily="34" charset="0"/>
                <a:cs typeface="Arial" panose="020B0604020202020204" pitchFamily="34" charset="0"/>
              </a:endParaRPr>
            </a:p>
          </p:txBody>
        </p:sp>
        <p:sp>
          <p:nvSpPr>
            <p:cNvPr id="13326" name="Rectangle 47">
              <a:extLst>
                <a:ext uri="{FF2B5EF4-FFF2-40B4-BE49-F238E27FC236}">
                  <a16:creationId xmlns:a16="http://schemas.microsoft.com/office/drawing/2014/main" id="{10A48D54-7C7F-49DA-A9B5-C87BEE53ADEF}"/>
                </a:ext>
              </a:extLst>
            </p:cNvPr>
            <p:cNvSpPr>
              <a:spLocks noChangeArrowheads="1"/>
            </p:cNvSpPr>
            <p:nvPr/>
          </p:nvSpPr>
          <p:spPr bwMode="auto">
            <a:xfrm>
              <a:off x="5490369" y="5566965"/>
              <a:ext cx="1625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800" dirty="0">
                  <a:latin typeface="Arial" panose="020B0604020202020204" pitchFamily="34" charset="0"/>
                  <a:cs typeface="Arial" panose="020B0604020202020204" pitchFamily="34" charset="0"/>
                </a:rPr>
                <a:t>Loss of strength</a:t>
              </a:r>
            </a:p>
          </p:txBody>
        </p:sp>
        <p:sp>
          <p:nvSpPr>
            <p:cNvPr id="13327" name="Text Box 48">
              <a:extLst>
                <a:ext uri="{FF2B5EF4-FFF2-40B4-BE49-F238E27FC236}">
                  <a16:creationId xmlns:a16="http://schemas.microsoft.com/office/drawing/2014/main" id="{3DBD9025-F37E-494D-AA08-A7C6DD26E1DF}"/>
                </a:ext>
              </a:extLst>
            </p:cNvPr>
            <p:cNvSpPr txBox="1">
              <a:spLocks noChangeArrowheads="1"/>
            </p:cNvSpPr>
            <p:nvPr/>
          </p:nvSpPr>
          <p:spPr bwMode="auto">
            <a:xfrm>
              <a:off x="556714" y="2824161"/>
              <a:ext cx="3024510" cy="369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800" dirty="0">
                  <a:latin typeface="Arial" panose="020B0604020202020204" pitchFamily="34" charset="0"/>
                  <a:cs typeface="Arial" panose="020B0604020202020204" pitchFamily="34" charset="0"/>
                </a:rPr>
                <a:t>Changes in liver function</a:t>
              </a:r>
            </a:p>
          </p:txBody>
        </p:sp>
        <p:sp>
          <p:nvSpPr>
            <p:cNvPr id="13328" name="Text Box 53">
              <a:extLst>
                <a:ext uri="{FF2B5EF4-FFF2-40B4-BE49-F238E27FC236}">
                  <a16:creationId xmlns:a16="http://schemas.microsoft.com/office/drawing/2014/main" id="{2061AF46-8894-41C8-B5B2-3F9F40215C4C}"/>
                </a:ext>
              </a:extLst>
            </p:cNvPr>
            <p:cNvSpPr txBox="1">
              <a:spLocks noChangeArrowheads="1"/>
            </p:cNvSpPr>
            <p:nvPr/>
          </p:nvSpPr>
          <p:spPr bwMode="auto">
            <a:xfrm>
              <a:off x="556714" y="3713838"/>
              <a:ext cx="26571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800" dirty="0">
                  <a:latin typeface="Arial" panose="020B0604020202020204" pitchFamily="34" charset="0"/>
                  <a:cs typeface="Arial" panose="020B0604020202020204" pitchFamily="34" charset="0"/>
                </a:rPr>
                <a:t>Impaired wound healing</a:t>
              </a:r>
            </a:p>
          </p:txBody>
        </p:sp>
        <p:sp>
          <p:nvSpPr>
            <p:cNvPr id="13329" name="Line 63">
              <a:extLst>
                <a:ext uri="{FF2B5EF4-FFF2-40B4-BE49-F238E27FC236}">
                  <a16:creationId xmlns:a16="http://schemas.microsoft.com/office/drawing/2014/main" id="{A72BBEE5-17EF-478D-BA06-2AC8E55A927B}"/>
                </a:ext>
              </a:extLst>
            </p:cNvPr>
            <p:cNvSpPr>
              <a:spLocks noChangeShapeType="1"/>
            </p:cNvSpPr>
            <p:nvPr/>
          </p:nvSpPr>
          <p:spPr bwMode="auto">
            <a:xfrm flipH="1">
              <a:off x="5071780" y="2413001"/>
              <a:ext cx="358775" cy="5032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30" name="Line 65">
              <a:extLst>
                <a:ext uri="{FF2B5EF4-FFF2-40B4-BE49-F238E27FC236}">
                  <a16:creationId xmlns:a16="http://schemas.microsoft.com/office/drawing/2014/main" id="{6EE75113-7E79-409E-89EA-6821FC141A82}"/>
                </a:ext>
              </a:extLst>
            </p:cNvPr>
            <p:cNvSpPr>
              <a:spLocks noChangeShapeType="1"/>
            </p:cNvSpPr>
            <p:nvPr/>
          </p:nvSpPr>
          <p:spPr bwMode="auto">
            <a:xfrm flipH="1">
              <a:off x="4673318" y="3017837"/>
              <a:ext cx="1190626" cy="24807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31" name="Line 67">
              <a:extLst>
                <a:ext uri="{FF2B5EF4-FFF2-40B4-BE49-F238E27FC236}">
                  <a16:creationId xmlns:a16="http://schemas.microsoft.com/office/drawing/2014/main" id="{8799283F-0E56-4DE0-8E84-BBC12B1148BD}"/>
                </a:ext>
              </a:extLst>
            </p:cNvPr>
            <p:cNvSpPr>
              <a:spLocks noChangeShapeType="1"/>
            </p:cNvSpPr>
            <p:nvPr/>
          </p:nvSpPr>
          <p:spPr bwMode="auto">
            <a:xfrm flipH="1" flipV="1">
              <a:off x="4876798" y="4617244"/>
              <a:ext cx="801129" cy="79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32" name="Line 69">
              <a:extLst>
                <a:ext uri="{FF2B5EF4-FFF2-40B4-BE49-F238E27FC236}">
                  <a16:creationId xmlns:a16="http://schemas.microsoft.com/office/drawing/2014/main" id="{1011E1AC-74CF-4493-AA16-2B48ED243E36}"/>
                </a:ext>
              </a:extLst>
            </p:cNvPr>
            <p:cNvSpPr>
              <a:spLocks noChangeShapeType="1"/>
            </p:cNvSpPr>
            <p:nvPr/>
          </p:nvSpPr>
          <p:spPr bwMode="auto">
            <a:xfrm flipV="1">
              <a:off x="3190595" y="5223274"/>
              <a:ext cx="933035" cy="43140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nvGrpSpPr>
            <p:cNvPr id="13333" name="Group 3">
              <a:extLst>
                <a:ext uri="{FF2B5EF4-FFF2-40B4-BE49-F238E27FC236}">
                  <a16:creationId xmlns:a16="http://schemas.microsoft.com/office/drawing/2014/main" id="{59959609-CE47-4384-B577-385249CE5DD6}"/>
                </a:ext>
              </a:extLst>
            </p:cNvPr>
            <p:cNvGrpSpPr>
              <a:grpSpLocks/>
            </p:cNvGrpSpPr>
            <p:nvPr/>
          </p:nvGrpSpPr>
          <p:grpSpPr bwMode="auto">
            <a:xfrm>
              <a:off x="3964221" y="2198688"/>
              <a:ext cx="1190625" cy="3875088"/>
              <a:chOff x="2422525" y="1894681"/>
              <a:chExt cx="1190625" cy="3875088"/>
            </a:xfrm>
          </p:grpSpPr>
          <p:grpSp>
            <p:nvGrpSpPr>
              <p:cNvPr id="13341" name="Group 1">
                <a:extLst>
                  <a:ext uri="{FF2B5EF4-FFF2-40B4-BE49-F238E27FC236}">
                    <a16:creationId xmlns:a16="http://schemas.microsoft.com/office/drawing/2014/main" id="{3BDEDB46-707B-4059-BFB6-A93CD41346A8}"/>
                  </a:ext>
                </a:extLst>
              </p:cNvPr>
              <p:cNvGrpSpPr>
                <a:grpSpLocks/>
              </p:cNvGrpSpPr>
              <p:nvPr/>
            </p:nvGrpSpPr>
            <p:grpSpPr bwMode="auto">
              <a:xfrm>
                <a:off x="2422525" y="1894681"/>
                <a:ext cx="1190625" cy="3875088"/>
                <a:chOff x="4061618" y="1863725"/>
                <a:chExt cx="1190625" cy="3875088"/>
              </a:xfrm>
            </p:grpSpPr>
            <p:sp>
              <p:nvSpPr>
                <p:cNvPr id="13345" name="Freeform 15">
                  <a:extLst>
                    <a:ext uri="{FF2B5EF4-FFF2-40B4-BE49-F238E27FC236}">
                      <a16:creationId xmlns:a16="http://schemas.microsoft.com/office/drawing/2014/main" id="{66081AA4-5264-4DA4-8ECE-19A5A82D08D2}"/>
                    </a:ext>
                  </a:extLst>
                </p:cNvPr>
                <p:cNvSpPr>
                  <a:spLocks/>
                </p:cNvSpPr>
                <p:nvPr/>
              </p:nvSpPr>
              <p:spPr bwMode="auto">
                <a:xfrm>
                  <a:off x="4061618" y="2581275"/>
                  <a:ext cx="1190625" cy="3157538"/>
                </a:xfrm>
                <a:custGeom>
                  <a:avLst/>
                  <a:gdLst>
                    <a:gd name="T0" fmla="*/ 2147483646 w 2999"/>
                    <a:gd name="T1" fmla="*/ 2147483646 h 5968"/>
                    <a:gd name="T2" fmla="*/ 2147483646 w 2999"/>
                    <a:gd name="T3" fmla="*/ 2147483646 h 5968"/>
                    <a:gd name="T4" fmla="*/ 2147483646 w 2999"/>
                    <a:gd name="T5" fmla="*/ 2147483646 h 5968"/>
                    <a:gd name="T6" fmla="*/ 2147483646 w 2999"/>
                    <a:gd name="T7" fmla="*/ 2147483646 h 5968"/>
                    <a:gd name="T8" fmla="*/ 2147483646 w 2999"/>
                    <a:gd name="T9" fmla="*/ 2147483646 h 5968"/>
                    <a:gd name="T10" fmla="*/ 2147483646 w 2999"/>
                    <a:gd name="T11" fmla="*/ 2147483646 h 5968"/>
                    <a:gd name="T12" fmla="*/ 2147483646 w 2999"/>
                    <a:gd name="T13" fmla="*/ 2147483646 h 5968"/>
                    <a:gd name="T14" fmla="*/ 2147483646 w 2999"/>
                    <a:gd name="T15" fmla="*/ 2147483646 h 5968"/>
                    <a:gd name="T16" fmla="*/ 2147483646 w 2999"/>
                    <a:gd name="T17" fmla="*/ 2147483646 h 5968"/>
                    <a:gd name="T18" fmla="*/ 2147483646 w 2999"/>
                    <a:gd name="T19" fmla="*/ 2147483646 h 5968"/>
                    <a:gd name="T20" fmla="*/ 2147483646 w 2999"/>
                    <a:gd name="T21" fmla="*/ 2147483646 h 5968"/>
                    <a:gd name="T22" fmla="*/ 2147483646 w 2999"/>
                    <a:gd name="T23" fmla="*/ 2147483646 h 5968"/>
                    <a:gd name="T24" fmla="*/ 2147483646 w 2999"/>
                    <a:gd name="T25" fmla="*/ 2147483646 h 5968"/>
                    <a:gd name="T26" fmla="*/ 2147483646 w 2999"/>
                    <a:gd name="T27" fmla="*/ 2147483646 h 5968"/>
                    <a:gd name="T28" fmla="*/ 2147483646 w 2999"/>
                    <a:gd name="T29" fmla="*/ 2147483646 h 5968"/>
                    <a:gd name="T30" fmla="*/ 2147483646 w 2999"/>
                    <a:gd name="T31" fmla="*/ 2147483646 h 5968"/>
                    <a:gd name="T32" fmla="*/ 2147483646 w 2999"/>
                    <a:gd name="T33" fmla="*/ 2147483646 h 5968"/>
                    <a:gd name="T34" fmla="*/ 2147483646 w 2999"/>
                    <a:gd name="T35" fmla="*/ 2147483646 h 5968"/>
                    <a:gd name="T36" fmla="*/ 2147483646 w 2999"/>
                    <a:gd name="T37" fmla="*/ 2147483646 h 5968"/>
                    <a:gd name="T38" fmla="*/ 2147483646 w 2999"/>
                    <a:gd name="T39" fmla="*/ 2147483646 h 5968"/>
                    <a:gd name="T40" fmla="*/ 2147483646 w 2999"/>
                    <a:gd name="T41" fmla="*/ 2147483646 h 5968"/>
                    <a:gd name="T42" fmla="*/ 2147483646 w 2999"/>
                    <a:gd name="T43" fmla="*/ 2147483646 h 5968"/>
                    <a:gd name="T44" fmla="*/ 2147483646 w 2999"/>
                    <a:gd name="T45" fmla="*/ 2147483646 h 5968"/>
                    <a:gd name="T46" fmla="*/ 2147483646 w 2999"/>
                    <a:gd name="T47" fmla="*/ 2147483646 h 5968"/>
                    <a:gd name="T48" fmla="*/ 2147483646 w 2999"/>
                    <a:gd name="T49" fmla="*/ 2147483646 h 5968"/>
                    <a:gd name="T50" fmla="*/ 2147483646 w 2999"/>
                    <a:gd name="T51" fmla="*/ 2147483646 h 5968"/>
                    <a:gd name="T52" fmla="*/ 2147483646 w 2999"/>
                    <a:gd name="T53" fmla="*/ 2147483646 h 5968"/>
                    <a:gd name="T54" fmla="*/ 2147483646 w 2999"/>
                    <a:gd name="T55" fmla="*/ 2147483646 h 5968"/>
                    <a:gd name="T56" fmla="*/ 2147483646 w 2999"/>
                    <a:gd name="T57" fmla="*/ 2147483646 h 5968"/>
                    <a:gd name="T58" fmla="*/ 2147483646 w 2999"/>
                    <a:gd name="T59" fmla="*/ 2147483646 h 5968"/>
                    <a:gd name="T60" fmla="*/ 2147483646 w 2999"/>
                    <a:gd name="T61" fmla="*/ 2147483646 h 5968"/>
                    <a:gd name="T62" fmla="*/ 2147483646 w 2999"/>
                    <a:gd name="T63" fmla="*/ 2147483646 h 5968"/>
                    <a:gd name="T64" fmla="*/ 2147483646 w 2999"/>
                    <a:gd name="T65" fmla="*/ 2147483646 h 5968"/>
                    <a:gd name="T66" fmla="*/ 2147483646 w 2999"/>
                    <a:gd name="T67" fmla="*/ 2147483646 h 5968"/>
                    <a:gd name="T68" fmla="*/ 2147483646 w 2999"/>
                    <a:gd name="T69" fmla="*/ 2147483646 h 5968"/>
                    <a:gd name="T70" fmla="*/ 2147483646 w 2999"/>
                    <a:gd name="T71" fmla="*/ 2147483646 h 5968"/>
                    <a:gd name="T72" fmla="*/ 2147483646 w 2999"/>
                    <a:gd name="T73" fmla="*/ 2147483646 h 5968"/>
                    <a:gd name="T74" fmla="*/ 2147483646 w 2999"/>
                    <a:gd name="T75" fmla="*/ 2147483646 h 5968"/>
                    <a:gd name="T76" fmla="*/ 2147483646 w 2999"/>
                    <a:gd name="T77" fmla="*/ 2147483646 h 5968"/>
                    <a:gd name="T78" fmla="*/ 2147483646 w 2999"/>
                    <a:gd name="T79" fmla="*/ 2147483646 h 5968"/>
                    <a:gd name="T80" fmla="*/ 2147483646 w 2999"/>
                    <a:gd name="T81" fmla="*/ 2147483646 h 5968"/>
                    <a:gd name="T82" fmla="*/ 2147483646 w 2999"/>
                    <a:gd name="T83" fmla="*/ 2147483646 h 5968"/>
                    <a:gd name="T84" fmla="*/ 2147483646 w 2999"/>
                    <a:gd name="T85" fmla="*/ 2147483646 h 5968"/>
                    <a:gd name="T86" fmla="*/ 2147483646 w 2999"/>
                    <a:gd name="T87" fmla="*/ 2147483646 h 5968"/>
                    <a:gd name="T88" fmla="*/ 2147483646 w 2999"/>
                    <a:gd name="T89" fmla="*/ 2147483646 h 5968"/>
                    <a:gd name="T90" fmla="*/ 2147483646 w 2999"/>
                    <a:gd name="T91" fmla="*/ 2147483646 h 5968"/>
                    <a:gd name="T92" fmla="*/ 2147483646 w 2999"/>
                    <a:gd name="T93" fmla="*/ 2147483646 h 5968"/>
                    <a:gd name="T94" fmla="*/ 2147483646 w 2999"/>
                    <a:gd name="T95" fmla="*/ 2147483646 h 5968"/>
                    <a:gd name="T96" fmla="*/ 2147483646 w 2999"/>
                    <a:gd name="T97" fmla="*/ 2147483646 h 5968"/>
                    <a:gd name="T98" fmla="*/ 2147483646 w 2999"/>
                    <a:gd name="T99" fmla="*/ 2147483646 h 5968"/>
                    <a:gd name="T100" fmla="*/ 2147483646 w 2999"/>
                    <a:gd name="T101" fmla="*/ 2147483646 h 5968"/>
                    <a:gd name="T102" fmla="*/ 2147483646 w 2999"/>
                    <a:gd name="T103" fmla="*/ 2147483646 h 5968"/>
                    <a:gd name="T104" fmla="*/ 2147483646 w 2999"/>
                    <a:gd name="T105" fmla="*/ 2147483646 h 5968"/>
                    <a:gd name="T106" fmla="*/ 2147483646 w 2999"/>
                    <a:gd name="T107" fmla="*/ 2147483646 h 5968"/>
                    <a:gd name="T108" fmla="*/ 2147483646 w 2999"/>
                    <a:gd name="T109" fmla="*/ 0 h 596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999"/>
                    <a:gd name="T166" fmla="*/ 0 h 5968"/>
                    <a:gd name="T167" fmla="*/ 2999 w 2999"/>
                    <a:gd name="T168" fmla="*/ 5968 h 596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999" h="5968">
                      <a:moveTo>
                        <a:pt x="2282" y="0"/>
                      </a:moveTo>
                      <a:lnTo>
                        <a:pt x="2339" y="14"/>
                      </a:lnTo>
                      <a:lnTo>
                        <a:pt x="2386" y="37"/>
                      </a:lnTo>
                      <a:lnTo>
                        <a:pt x="2419" y="64"/>
                      </a:lnTo>
                      <a:lnTo>
                        <a:pt x="2472" y="115"/>
                      </a:lnTo>
                      <a:lnTo>
                        <a:pt x="2495" y="146"/>
                      </a:lnTo>
                      <a:lnTo>
                        <a:pt x="2519" y="175"/>
                      </a:lnTo>
                      <a:lnTo>
                        <a:pt x="2527" y="192"/>
                      </a:lnTo>
                      <a:lnTo>
                        <a:pt x="2546" y="226"/>
                      </a:lnTo>
                      <a:lnTo>
                        <a:pt x="2568" y="283"/>
                      </a:lnTo>
                      <a:lnTo>
                        <a:pt x="2999" y="2466"/>
                      </a:lnTo>
                      <a:lnTo>
                        <a:pt x="2999" y="2479"/>
                      </a:lnTo>
                      <a:lnTo>
                        <a:pt x="2995" y="2503"/>
                      </a:lnTo>
                      <a:lnTo>
                        <a:pt x="2990" y="2521"/>
                      </a:lnTo>
                      <a:lnTo>
                        <a:pt x="2985" y="2538"/>
                      </a:lnTo>
                      <a:lnTo>
                        <a:pt x="2977" y="2555"/>
                      </a:lnTo>
                      <a:lnTo>
                        <a:pt x="2969" y="2573"/>
                      </a:lnTo>
                      <a:lnTo>
                        <a:pt x="2958" y="2590"/>
                      </a:lnTo>
                      <a:lnTo>
                        <a:pt x="2948" y="2605"/>
                      </a:lnTo>
                      <a:lnTo>
                        <a:pt x="2933" y="2621"/>
                      </a:lnTo>
                      <a:lnTo>
                        <a:pt x="2919" y="2632"/>
                      </a:lnTo>
                      <a:lnTo>
                        <a:pt x="2903" y="2643"/>
                      </a:lnTo>
                      <a:lnTo>
                        <a:pt x="2889" y="2653"/>
                      </a:lnTo>
                      <a:lnTo>
                        <a:pt x="2872" y="2662"/>
                      </a:lnTo>
                      <a:lnTo>
                        <a:pt x="2855" y="2670"/>
                      </a:lnTo>
                      <a:lnTo>
                        <a:pt x="2836" y="2674"/>
                      </a:lnTo>
                      <a:lnTo>
                        <a:pt x="2817" y="2681"/>
                      </a:lnTo>
                      <a:lnTo>
                        <a:pt x="2798" y="2682"/>
                      </a:lnTo>
                      <a:lnTo>
                        <a:pt x="2780" y="2684"/>
                      </a:lnTo>
                      <a:lnTo>
                        <a:pt x="2763" y="2682"/>
                      </a:lnTo>
                      <a:lnTo>
                        <a:pt x="2742" y="2681"/>
                      </a:lnTo>
                      <a:lnTo>
                        <a:pt x="2724" y="2674"/>
                      </a:lnTo>
                      <a:lnTo>
                        <a:pt x="2705" y="2670"/>
                      </a:lnTo>
                      <a:lnTo>
                        <a:pt x="2688" y="2662"/>
                      </a:lnTo>
                      <a:lnTo>
                        <a:pt x="2671" y="2653"/>
                      </a:lnTo>
                      <a:lnTo>
                        <a:pt x="2656" y="2643"/>
                      </a:lnTo>
                      <a:lnTo>
                        <a:pt x="2641" y="2632"/>
                      </a:lnTo>
                      <a:lnTo>
                        <a:pt x="2626" y="2621"/>
                      </a:lnTo>
                      <a:lnTo>
                        <a:pt x="2615" y="2605"/>
                      </a:lnTo>
                      <a:lnTo>
                        <a:pt x="2602" y="2590"/>
                      </a:lnTo>
                      <a:lnTo>
                        <a:pt x="2592" y="2573"/>
                      </a:lnTo>
                      <a:lnTo>
                        <a:pt x="2582" y="2555"/>
                      </a:lnTo>
                      <a:lnTo>
                        <a:pt x="2580" y="2535"/>
                      </a:lnTo>
                      <a:lnTo>
                        <a:pt x="2573" y="2521"/>
                      </a:lnTo>
                      <a:lnTo>
                        <a:pt x="2559" y="2465"/>
                      </a:lnTo>
                      <a:lnTo>
                        <a:pt x="2217" y="919"/>
                      </a:lnTo>
                      <a:lnTo>
                        <a:pt x="2217" y="5707"/>
                      </a:lnTo>
                      <a:lnTo>
                        <a:pt x="2216" y="5732"/>
                      </a:lnTo>
                      <a:lnTo>
                        <a:pt x="2210" y="5754"/>
                      </a:lnTo>
                      <a:lnTo>
                        <a:pt x="2200" y="5779"/>
                      </a:lnTo>
                      <a:lnTo>
                        <a:pt x="2188" y="5801"/>
                      </a:lnTo>
                      <a:lnTo>
                        <a:pt x="2175" y="5825"/>
                      </a:lnTo>
                      <a:lnTo>
                        <a:pt x="2161" y="5847"/>
                      </a:lnTo>
                      <a:lnTo>
                        <a:pt x="2145" y="5865"/>
                      </a:lnTo>
                      <a:lnTo>
                        <a:pt x="2129" y="5885"/>
                      </a:lnTo>
                      <a:lnTo>
                        <a:pt x="2112" y="5900"/>
                      </a:lnTo>
                      <a:lnTo>
                        <a:pt x="2091" y="5916"/>
                      </a:lnTo>
                      <a:lnTo>
                        <a:pt x="2071" y="5929"/>
                      </a:lnTo>
                      <a:lnTo>
                        <a:pt x="2050" y="5941"/>
                      </a:lnTo>
                      <a:lnTo>
                        <a:pt x="2026" y="5951"/>
                      </a:lnTo>
                      <a:lnTo>
                        <a:pt x="2003" y="5959"/>
                      </a:lnTo>
                      <a:lnTo>
                        <a:pt x="1980" y="5963"/>
                      </a:lnTo>
                      <a:lnTo>
                        <a:pt x="1954" y="5968"/>
                      </a:lnTo>
                      <a:lnTo>
                        <a:pt x="1930" y="5968"/>
                      </a:lnTo>
                      <a:lnTo>
                        <a:pt x="1905" y="5968"/>
                      </a:lnTo>
                      <a:lnTo>
                        <a:pt x="1881" y="5963"/>
                      </a:lnTo>
                      <a:lnTo>
                        <a:pt x="1855" y="5959"/>
                      </a:lnTo>
                      <a:lnTo>
                        <a:pt x="1832" y="5951"/>
                      </a:lnTo>
                      <a:lnTo>
                        <a:pt x="1809" y="5941"/>
                      </a:lnTo>
                      <a:lnTo>
                        <a:pt x="1788" y="5929"/>
                      </a:lnTo>
                      <a:lnTo>
                        <a:pt x="1768" y="5916"/>
                      </a:lnTo>
                      <a:lnTo>
                        <a:pt x="1748" y="5900"/>
                      </a:lnTo>
                      <a:lnTo>
                        <a:pt x="1730" y="5885"/>
                      </a:lnTo>
                      <a:lnTo>
                        <a:pt x="1712" y="5865"/>
                      </a:lnTo>
                      <a:lnTo>
                        <a:pt x="1698" y="5847"/>
                      </a:lnTo>
                      <a:lnTo>
                        <a:pt x="1686" y="5825"/>
                      </a:lnTo>
                      <a:lnTo>
                        <a:pt x="1674" y="5802"/>
                      </a:lnTo>
                      <a:lnTo>
                        <a:pt x="1668" y="5777"/>
                      </a:lnTo>
                      <a:lnTo>
                        <a:pt x="1664" y="5754"/>
                      </a:lnTo>
                      <a:lnTo>
                        <a:pt x="1659" y="5732"/>
                      </a:lnTo>
                      <a:lnTo>
                        <a:pt x="1659" y="5705"/>
                      </a:lnTo>
                      <a:lnTo>
                        <a:pt x="1655" y="5652"/>
                      </a:lnTo>
                      <a:lnTo>
                        <a:pt x="1498" y="3261"/>
                      </a:lnTo>
                      <a:lnTo>
                        <a:pt x="1499" y="3255"/>
                      </a:lnTo>
                      <a:lnTo>
                        <a:pt x="1352" y="5615"/>
                      </a:lnTo>
                      <a:lnTo>
                        <a:pt x="1348" y="5683"/>
                      </a:lnTo>
                      <a:lnTo>
                        <a:pt x="1344" y="5707"/>
                      </a:lnTo>
                      <a:lnTo>
                        <a:pt x="1339" y="5732"/>
                      </a:lnTo>
                      <a:lnTo>
                        <a:pt x="1330" y="5754"/>
                      </a:lnTo>
                      <a:lnTo>
                        <a:pt x="1322" y="5779"/>
                      </a:lnTo>
                      <a:lnTo>
                        <a:pt x="1310" y="5801"/>
                      </a:lnTo>
                      <a:lnTo>
                        <a:pt x="1299" y="5820"/>
                      </a:lnTo>
                      <a:lnTo>
                        <a:pt x="1283" y="5841"/>
                      </a:lnTo>
                      <a:lnTo>
                        <a:pt x="1267" y="5860"/>
                      </a:lnTo>
                      <a:lnTo>
                        <a:pt x="1247" y="5875"/>
                      </a:lnTo>
                      <a:lnTo>
                        <a:pt x="1228" y="5892"/>
                      </a:lnTo>
                      <a:lnTo>
                        <a:pt x="1208" y="5905"/>
                      </a:lnTo>
                      <a:lnTo>
                        <a:pt x="1188" y="5916"/>
                      </a:lnTo>
                      <a:lnTo>
                        <a:pt x="1164" y="5926"/>
                      </a:lnTo>
                      <a:lnTo>
                        <a:pt x="1140" y="5934"/>
                      </a:lnTo>
                      <a:lnTo>
                        <a:pt x="1116" y="5938"/>
                      </a:lnTo>
                      <a:lnTo>
                        <a:pt x="1092" y="5944"/>
                      </a:lnTo>
                      <a:lnTo>
                        <a:pt x="1067" y="5944"/>
                      </a:lnTo>
                      <a:lnTo>
                        <a:pt x="1043" y="5944"/>
                      </a:lnTo>
                      <a:lnTo>
                        <a:pt x="1018" y="5938"/>
                      </a:lnTo>
                      <a:lnTo>
                        <a:pt x="993" y="5934"/>
                      </a:lnTo>
                      <a:lnTo>
                        <a:pt x="971" y="5926"/>
                      </a:lnTo>
                      <a:lnTo>
                        <a:pt x="947" y="5916"/>
                      </a:lnTo>
                      <a:lnTo>
                        <a:pt x="925" y="5905"/>
                      </a:lnTo>
                      <a:lnTo>
                        <a:pt x="906" y="5892"/>
                      </a:lnTo>
                      <a:lnTo>
                        <a:pt x="887" y="5875"/>
                      </a:lnTo>
                      <a:lnTo>
                        <a:pt x="868" y="5860"/>
                      </a:lnTo>
                      <a:lnTo>
                        <a:pt x="852" y="5841"/>
                      </a:lnTo>
                      <a:lnTo>
                        <a:pt x="835" y="5820"/>
                      </a:lnTo>
                      <a:lnTo>
                        <a:pt x="823" y="5801"/>
                      </a:lnTo>
                      <a:lnTo>
                        <a:pt x="812" y="5779"/>
                      </a:lnTo>
                      <a:lnTo>
                        <a:pt x="801" y="5757"/>
                      </a:lnTo>
                      <a:lnTo>
                        <a:pt x="794" y="5729"/>
                      </a:lnTo>
                      <a:lnTo>
                        <a:pt x="793" y="5705"/>
                      </a:lnTo>
                      <a:lnTo>
                        <a:pt x="793" y="897"/>
                      </a:lnTo>
                      <a:lnTo>
                        <a:pt x="438" y="2440"/>
                      </a:lnTo>
                      <a:lnTo>
                        <a:pt x="426" y="2496"/>
                      </a:lnTo>
                      <a:lnTo>
                        <a:pt x="421" y="2515"/>
                      </a:lnTo>
                      <a:lnTo>
                        <a:pt x="414" y="2532"/>
                      </a:lnTo>
                      <a:lnTo>
                        <a:pt x="405" y="2548"/>
                      </a:lnTo>
                      <a:lnTo>
                        <a:pt x="393" y="2566"/>
                      </a:lnTo>
                      <a:lnTo>
                        <a:pt x="381" y="2580"/>
                      </a:lnTo>
                      <a:lnTo>
                        <a:pt x="371" y="2594"/>
                      </a:lnTo>
                      <a:lnTo>
                        <a:pt x="355" y="2608"/>
                      </a:lnTo>
                      <a:lnTo>
                        <a:pt x="338" y="2621"/>
                      </a:lnTo>
                      <a:lnTo>
                        <a:pt x="324" y="2629"/>
                      </a:lnTo>
                      <a:lnTo>
                        <a:pt x="308" y="2638"/>
                      </a:lnTo>
                      <a:lnTo>
                        <a:pt x="291" y="2645"/>
                      </a:lnTo>
                      <a:lnTo>
                        <a:pt x="273" y="2650"/>
                      </a:lnTo>
                      <a:lnTo>
                        <a:pt x="254" y="2656"/>
                      </a:lnTo>
                      <a:lnTo>
                        <a:pt x="235" y="2657"/>
                      </a:lnTo>
                      <a:lnTo>
                        <a:pt x="216" y="2659"/>
                      </a:lnTo>
                      <a:lnTo>
                        <a:pt x="198" y="2657"/>
                      </a:lnTo>
                      <a:lnTo>
                        <a:pt x="178" y="2656"/>
                      </a:lnTo>
                      <a:lnTo>
                        <a:pt x="159" y="2650"/>
                      </a:lnTo>
                      <a:lnTo>
                        <a:pt x="142" y="2645"/>
                      </a:lnTo>
                      <a:lnTo>
                        <a:pt x="125" y="2638"/>
                      </a:lnTo>
                      <a:lnTo>
                        <a:pt x="108" y="2629"/>
                      </a:lnTo>
                      <a:lnTo>
                        <a:pt x="91" y="2621"/>
                      </a:lnTo>
                      <a:lnTo>
                        <a:pt x="76" y="2608"/>
                      </a:lnTo>
                      <a:lnTo>
                        <a:pt x="62" y="2594"/>
                      </a:lnTo>
                      <a:lnTo>
                        <a:pt x="50" y="2580"/>
                      </a:lnTo>
                      <a:lnTo>
                        <a:pt x="40" y="2566"/>
                      </a:lnTo>
                      <a:lnTo>
                        <a:pt x="28" y="2548"/>
                      </a:lnTo>
                      <a:lnTo>
                        <a:pt x="19" y="2532"/>
                      </a:lnTo>
                      <a:lnTo>
                        <a:pt x="12" y="2515"/>
                      </a:lnTo>
                      <a:lnTo>
                        <a:pt x="8" y="2496"/>
                      </a:lnTo>
                      <a:lnTo>
                        <a:pt x="2" y="2478"/>
                      </a:lnTo>
                      <a:lnTo>
                        <a:pt x="0" y="2458"/>
                      </a:lnTo>
                      <a:lnTo>
                        <a:pt x="2" y="2440"/>
                      </a:lnTo>
                      <a:lnTo>
                        <a:pt x="430" y="258"/>
                      </a:lnTo>
                      <a:lnTo>
                        <a:pt x="451" y="202"/>
                      </a:lnTo>
                      <a:lnTo>
                        <a:pt x="469" y="167"/>
                      </a:lnTo>
                      <a:lnTo>
                        <a:pt x="480" y="154"/>
                      </a:lnTo>
                      <a:lnTo>
                        <a:pt x="499" y="120"/>
                      </a:lnTo>
                      <a:lnTo>
                        <a:pt x="526" y="94"/>
                      </a:lnTo>
                      <a:lnTo>
                        <a:pt x="582" y="46"/>
                      </a:lnTo>
                      <a:lnTo>
                        <a:pt x="620" y="22"/>
                      </a:lnTo>
                      <a:lnTo>
                        <a:pt x="668" y="7"/>
                      </a:lnTo>
                      <a:lnTo>
                        <a:pt x="710" y="0"/>
                      </a:lnTo>
                      <a:lnTo>
                        <a:pt x="2282"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46" name="Freeform 17">
                  <a:extLst>
                    <a:ext uri="{FF2B5EF4-FFF2-40B4-BE49-F238E27FC236}">
                      <a16:creationId xmlns:a16="http://schemas.microsoft.com/office/drawing/2014/main" id="{6063CE14-4CA6-479F-A14F-99885EEA4C3C}"/>
                    </a:ext>
                  </a:extLst>
                </p:cNvPr>
                <p:cNvSpPr>
                  <a:spLocks/>
                </p:cNvSpPr>
                <p:nvPr/>
              </p:nvSpPr>
              <p:spPr bwMode="auto">
                <a:xfrm>
                  <a:off x="4384675" y="1863725"/>
                  <a:ext cx="484188" cy="644525"/>
                </a:xfrm>
                <a:custGeom>
                  <a:avLst/>
                  <a:gdLst>
                    <a:gd name="T0" fmla="*/ 2147483646 w 1220"/>
                    <a:gd name="T1" fmla="*/ 2147483646 h 1218"/>
                    <a:gd name="T2" fmla="*/ 2147483646 w 1220"/>
                    <a:gd name="T3" fmla="*/ 2147483646 h 1218"/>
                    <a:gd name="T4" fmla="*/ 2147483646 w 1220"/>
                    <a:gd name="T5" fmla="*/ 2147483646 h 1218"/>
                    <a:gd name="T6" fmla="*/ 2147483646 w 1220"/>
                    <a:gd name="T7" fmla="*/ 2147483646 h 1218"/>
                    <a:gd name="T8" fmla="*/ 2147483646 w 1220"/>
                    <a:gd name="T9" fmla="*/ 2147483646 h 1218"/>
                    <a:gd name="T10" fmla="*/ 2147483646 w 1220"/>
                    <a:gd name="T11" fmla="*/ 2147483646 h 1218"/>
                    <a:gd name="T12" fmla="*/ 2147483646 w 1220"/>
                    <a:gd name="T13" fmla="*/ 2147483646 h 1218"/>
                    <a:gd name="T14" fmla="*/ 2147483646 w 1220"/>
                    <a:gd name="T15" fmla="*/ 2147483646 h 1218"/>
                    <a:gd name="T16" fmla="*/ 2147483646 w 1220"/>
                    <a:gd name="T17" fmla="*/ 0 h 1218"/>
                    <a:gd name="T18" fmla="*/ 2147483646 w 1220"/>
                    <a:gd name="T19" fmla="*/ 2147483646 h 1218"/>
                    <a:gd name="T20" fmla="*/ 2147483646 w 1220"/>
                    <a:gd name="T21" fmla="*/ 2147483646 h 1218"/>
                    <a:gd name="T22" fmla="*/ 2147483646 w 1220"/>
                    <a:gd name="T23" fmla="*/ 2147483646 h 1218"/>
                    <a:gd name="T24" fmla="*/ 2147483646 w 1220"/>
                    <a:gd name="T25" fmla="*/ 2147483646 h 1218"/>
                    <a:gd name="T26" fmla="*/ 2147483646 w 1220"/>
                    <a:gd name="T27" fmla="*/ 2147483646 h 1218"/>
                    <a:gd name="T28" fmla="*/ 2147483646 w 1220"/>
                    <a:gd name="T29" fmla="*/ 2147483646 h 1218"/>
                    <a:gd name="T30" fmla="*/ 2147483646 w 1220"/>
                    <a:gd name="T31" fmla="*/ 2147483646 h 1218"/>
                    <a:gd name="T32" fmla="*/ 0 w 1220"/>
                    <a:gd name="T33" fmla="*/ 2147483646 h 1218"/>
                    <a:gd name="T34" fmla="*/ 2147483646 w 1220"/>
                    <a:gd name="T35" fmla="*/ 2147483646 h 1218"/>
                    <a:gd name="T36" fmla="*/ 2147483646 w 1220"/>
                    <a:gd name="T37" fmla="*/ 2147483646 h 1218"/>
                    <a:gd name="T38" fmla="*/ 2147483646 w 1220"/>
                    <a:gd name="T39" fmla="*/ 2147483646 h 1218"/>
                    <a:gd name="T40" fmla="*/ 2147483646 w 1220"/>
                    <a:gd name="T41" fmla="*/ 2147483646 h 1218"/>
                    <a:gd name="T42" fmla="*/ 2147483646 w 1220"/>
                    <a:gd name="T43" fmla="*/ 2147483646 h 1218"/>
                    <a:gd name="T44" fmla="*/ 2147483646 w 1220"/>
                    <a:gd name="T45" fmla="*/ 2147483646 h 1218"/>
                    <a:gd name="T46" fmla="*/ 2147483646 w 1220"/>
                    <a:gd name="T47" fmla="*/ 2147483646 h 1218"/>
                    <a:gd name="T48" fmla="*/ 2147483646 w 1220"/>
                    <a:gd name="T49" fmla="*/ 2147483646 h 1218"/>
                    <a:gd name="T50" fmla="*/ 2147483646 w 1220"/>
                    <a:gd name="T51" fmla="*/ 2147483646 h 1218"/>
                    <a:gd name="T52" fmla="*/ 2147483646 w 1220"/>
                    <a:gd name="T53" fmla="*/ 2147483646 h 1218"/>
                    <a:gd name="T54" fmla="*/ 2147483646 w 1220"/>
                    <a:gd name="T55" fmla="*/ 2147483646 h 1218"/>
                    <a:gd name="T56" fmla="*/ 2147483646 w 1220"/>
                    <a:gd name="T57" fmla="*/ 2147483646 h 1218"/>
                    <a:gd name="T58" fmla="*/ 2147483646 w 1220"/>
                    <a:gd name="T59" fmla="*/ 2147483646 h 1218"/>
                    <a:gd name="T60" fmla="*/ 2147483646 w 1220"/>
                    <a:gd name="T61" fmla="*/ 2147483646 h 1218"/>
                    <a:gd name="T62" fmla="*/ 2147483646 w 1220"/>
                    <a:gd name="T63" fmla="*/ 2147483646 h 1218"/>
                    <a:gd name="T64" fmla="*/ 2147483646 w 1220"/>
                    <a:gd name="T65" fmla="*/ 2147483646 h 121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20"/>
                    <a:gd name="T100" fmla="*/ 0 h 1218"/>
                    <a:gd name="T101" fmla="*/ 1220 w 1220"/>
                    <a:gd name="T102" fmla="*/ 1218 h 121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20" h="1218">
                      <a:moveTo>
                        <a:pt x="1220" y="610"/>
                      </a:moveTo>
                      <a:lnTo>
                        <a:pt x="1206" y="487"/>
                      </a:lnTo>
                      <a:lnTo>
                        <a:pt x="1171" y="373"/>
                      </a:lnTo>
                      <a:lnTo>
                        <a:pt x="1115" y="269"/>
                      </a:lnTo>
                      <a:lnTo>
                        <a:pt x="1040" y="178"/>
                      </a:lnTo>
                      <a:lnTo>
                        <a:pt x="950" y="104"/>
                      </a:lnTo>
                      <a:lnTo>
                        <a:pt x="846" y="47"/>
                      </a:lnTo>
                      <a:lnTo>
                        <a:pt x="732" y="11"/>
                      </a:lnTo>
                      <a:lnTo>
                        <a:pt x="610" y="0"/>
                      </a:lnTo>
                      <a:lnTo>
                        <a:pt x="487" y="11"/>
                      </a:lnTo>
                      <a:lnTo>
                        <a:pt x="372" y="47"/>
                      </a:lnTo>
                      <a:lnTo>
                        <a:pt x="268" y="104"/>
                      </a:lnTo>
                      <a:lnTo>
                        <a:pt x="177" y="178"/>
                      </a:lnTo>
                      <a:lnTo>
                        <a:pt x="103" y="269"/>
                      </a:lnTo>
                      <a:lnTo>
                        <a:pt x="47" y="373"/>
                      </a:lnTo>
                      <a:lnTo>
                        <a:pt x="12" y="487"/>
                      </a:lnTo>
                      <a:lnTo>
                        <a:pt x="0" y="610"/>
                      </a:lnTo>
                      <a:lnTo>
                        <a:pt x="12" y="733"/>
                      </a:lnTo>
                      <a:lnTo>
                        <a:pt x="47" y="846"/>
                      </a:lnTo>
                      <a:lnTo>
                        <a:pt x="103" y="949"/>
                      </a:lnTo>
                      <a:lnTo>
                        <a:pt x="177" y="1039"/>
                      </a:lnTo>
                      <a:lnTo>
                        <a:pt x="268" y="1113"/>
                      </a:lnTo>
                      <a:lnTo>
                        <a:pt x="372" y="1169"/>
                      </a:lnTo>
                      <a:lnTo>
                        <a:pt x="487" y="1204"/>
                      </a:lnTo>
                      <a:lnTo>
                        <a:pt x="610" y="1218"/>
                      </a:lnTo>
                      <a:lnTo>
                        <a:pt x="732" y="1204"/>
                      </a:lnTo>
                      <a:lnTo>
                        <a:pt x="846" y="1169"/>
                      </a:lnTo>
                      <a:lnTo>
                        <a:pt x="950" y="1113"/>
                      </a:lnTo>
                      <a:lnTo>
                        <a:pt x="1040" y="1039"/>
                      </a:lnTo>
                      <a:lnTo>
                        <a:pt x="1115" y="949"/>
                      </a:lnTo>
                      <a:lnTo>
                        <a:pt x="1171" y="846"/>
                      </a:lnTo>
                      <a:lnTo>
                        <a:pt x="1206" y="733"/>
                      </a:lnTo>
                      <a:lnTo>
                        <a:pt x="1220" y="61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47" name="Freeform 19">
                  <a:extLst>
                    <a:ext uri="{FF2B5EF4-FFF2-40B4-BE49-F238E27FC236}">
                      <a16:creationId xmlns:a16="http://schemas.microsoft.com/office/drawing/2014/main" id="{2CE6C7DD-2130-4DA8-98A6-98946729915A}"/>
                    </a:ext>
                  </a:extLst>
                </p:cNvPr>
                <p:cNvSpPr>
                  <a:spLocks/>
                </p:cNvSpPr>
                <p:nvPr/>
              </p:nvSpPr>
              <p:spPr bwMode="auto">
                <a:xfrm>
                  <a:off x="4448175" y="3331369"/>
                  <a:ext cx="460375" cy="464344"/>
                </a:xfrm>
                <a:custGeom>
                  <a:avLst/>
                  <a:gdLst>
                    <a:gd name="T0" fmla="*/ 2147483646 w 1112"/>
                    <a:gd name="T1" fmla="*/ 2147483646 h 907"/>
                    <a:gd name="T2" fmla="*/ 2147483646 w 1112"/>
                    <a:gd name="T3" fmla="*/ 2147483646 h 907"/>
                    <a:gd name="T4" fmla="*/ 2147483646 w 1112"/>
                    <a:gd name="T5" fmla="*/ 2147483646 h 907"/>
                    <a:gd name="T6" fmla="*/ 2147483646 w 1112"/>
                    <a:gd name="T7" fmla="*/ 2147483646 h 907"/>
                    <a:gd name="T8" fmla="*/ 2147483646 w 1112"/>
                    <a:gd name="T9" fmla="*/ 2147483646 h 907"/>
                    <a:gd name="T10" fmla="*/ 2147483646 w 1112"/>
                    <a:gd name="T11" fmla="*/ 2147483646 h 907"/>
                    <a:gd name="T12" fmla="*/ 2147483646 w 1112"/>
                    <a:gd name="T13" fmla="*/ 2147483646 h 907"/>
                    <a:gd name="T14" fmla="*/ 0 w 1112"/>
                    <a:gd name="T15" fmla="*/ 2147483646 h 907"/>
                    <a:gd name="T16" fmla="*/ 2147483646 w 1112"/>
                    <a:gd name="T17" fmla="*/ 2147483646 h 907"/>
                    <a:gd name="T18" fmla="*/ 2147483646 w 1112"/>
                    <a:gd name="T19" fmla="*/ 2147483646 h 907"/>
                    <a:gd name="T20" fmla="*/ 2147483646 w 1112"/>
                    <a:gd name="T21" fmla="*/ 2147483646 h 907"/>
                    <a:gd name="T22" fmla="*/ 2147483646 w 1112"/>
                    <a:gd name="T23" fmla="*/ 2147483646 h 907"/>
                    <a:gd name="T24" fmla="*/ 2147483646 w 1112"/>
                    <a:gd name="T25" fmla="*/ 2147483646 h 907"/>
                    <a:gd name="T26" fmla="*/ 2147483646 w 1112"/>
                    <a:gd name="T27" fmla="*/ 2147483646 h 907"/>
                    <a:gd name="T28" fmla="*/ 2147483646 w 1112"/>
                    <a:gd name="T29" fmla="*/ 0 h 907"/>
                    <a:gd name="T30" fmla="*/ 2147483646 w 1112"/>
                    <a:gd name="T31" fmla="*/ 2147483646 h 907"/>
                    <a:gd name="T32" fmla="*/ 2147483646 w 1112"/>
                    <a:gd name="T33" fmla="*/ 2147483646 h 907"/>
                    <a:gd name="T34" fmla="*/ 2147483646 w 1112"/>
                    <a:gd name="T35" fmla="*/ 2147483646 h 907"/>
                    <a:gd name="T36" fmla="*/ 2147483646 w 1112"/>
                    <a:gd name="T37" fmla="*/ 2147483646 h 907"/>
                    <a:gd name="T38" fmla="*/ 2147483646 w 1112"/>
                    <a:gd name="T39" fmla="*/ 2147483646 h 907"/>
                    <a:gd name="T40" fmla="*/ 2147483646 w 1112"/>
                    <a:gd name="T41" fmla="*/ 2147483646 h 907"/>
                    <a:gd name="T42" fmla="*/ 2147483646 w 1112"/>
                    <a:gd name="T43" fmla="*/ 2147483646 h 907"/>
                    <a:gd name="T44" fmla="*/ 2147483646 w 1112"/>
                    <a:gd name="T45" fmla="*/ 2147483646 h 907"/>
                    <a:gd name="T46" fmla="*/ 2147483646 w 1112"/>
                    <a:gd name="T47" fmla="*/ 2147483646 h 907"/>
                    <a:gd name="T48" fmla="*/ 2147483646 w 1112"/>
                    <a:gd name="T49" fmla="*/ 2147483646 h 90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12"/>
                    <a:gd name="T76" fmla="*/ 0 h 907"/>
                    <a:gd name="T77" fmla="*/ 1112 w 1112"/>
                    <a:gd name="T78" fmla="*/ 907 h 90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12" h="907">
                      <a:moveTo>
                        <a:pt x="658" y="851"/>
                      </a:moveTo>
                      <a:lnTo>
                        <a:pt x="513" y="894"/>
                      </a:lnTo>
                      <a:lnTo>
                        <a:pt x="398" y="907"/>
                      </a:lnTo>
                      <a:lnTo>
                        <a:pt x="289" y="884"/>
                      </a:lnTo>
                      <a:lnTo>
                        <a:pt x="168" y="827"/>
                      </a:lnTo>
                      <a:lnTo>
                        <a:pt x="67" y="756"/>
                      </a:lnTo>
                      <a:lnTo>
                        <a:pt x="14" y="685"/>
                      </a:lnTo>
                      <a:lnTo>
                        <a:pt x="0" y="601"/>
                      </a:lnTo>
                      <a:lnTo>
                        <a:pt x="16" y="493"/>
                      </a:lnTo>
                      <a:lnTo>
                        <a:pt x="63" y="343"/>
                      </a:lnTo>
                      <a:lnTo>
                        <a:pt x="136" y="244"/>
                      </a:lnTo>
                      <a:lnTo>
                        <a:pt x="255" y="169"/>
                      </a:lnTo>
                      <a:lnTo>
                        <a:pt x="443" y="90"/>
                      </a:lnTo>
                      <a:lnTo>
                        <a:pt x="610" y="30"/>
                      </a:lnTo>
                      <a:lnTo>
                        <a:pt x="748" y="0"/>
                      </a:lnTo>
                      <a:lnTo>
                        <a:pt x="871" y="10"/>
                      </a:lnTo>
                      <a:lnTo>
                        <a:pt x="994" y="67"/>
                      </a:lnTo>
                      <a:lnTo>
                        <a:pt x="1079" y="146"/>
                      </a:lnTo>
                      <a:lnTo>
                        <a:pt x="1112" y="234"/>
                      </a:lnTo>
                      <a:lnTo>
                        <a:pt x="1099" y="339"/>
                      </a:lnTo>
                      <a:lnTo>
                        <a:pt x="1054" y="470"/>
                      </a:lnTo>
                      <a:lnTo>
                        <a:pt x="994" y="617"/>
                      </a:lnTo>
                      <a:lnTo>
                        <a:pt x="927" y="713"/>
                      </a:lnTo>
                      <a:lnTo>
                        <a:pt x="825" y="783"/>
                      </a:lnTo>
                      <a:lnTo>
                        <a:pt x="658" y="851"/>
                      </a:lnTo>
                      <a:close/>
                    </a:path>
                  </a:pathLst>
                </a:custGeom>
                <a:solidFill>
                  <a:srgbClr val="80FF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48" name="Freeform 21">
                  <a:extLst>
                    <a:ext uri="{FF2B5EF4-FFF2-40B4-BE49-F238E27FC236}">
                      <a16:creationId xmlns:a16="http://schemas.microsoft.com/office/drawing/2014/main" id="{0C5A425E-2C87-4A04-AF3C-41A0E2ECD91A}"/>
                    </a:ext>
                  </a:extLst>
                </p:cNvPr>
                <p:cNvSpPr>
                  <a:spLocks/>
                </p:cNvSpPr>
                <p:nvPr/>
              </p:nvSpPr>
              <p:spPr bwMode="auto">
                <a:xfrm>
                  <a:off x="4419600" y="4724400"/>
                  <a:ext cx="111125" cy="639763"/>
                </a:xfrm>
                <a:custGeom>
                  <a:avLst/>
                  <a:gdLst>
                    <a:gd name="T0" fmla="*/ 2147483646 w 283"/>
                    <a:gd name="T1" fmla="*/ 2147483646 h 1209"/>
                    <a:gd name="T2" fmla="*/ 2147483646 w 283"/>
                    <a:gd name="T3" fmla="*/ 2147483646 h 1209"/>
                    <a:gd name="T4" fmla="*/ 2147483646 w 283"/>
                    <a:gd name="T5" fmla="*/ 2147483646 h 1209"/>
                    <a:gd name="T6" fmla="*/ 2147483646 w 283"/>
                    <a:gd name="T7" fmla="*/ 2147483646 h 1209"/>
                    <a:gd name="T8" fmla="*/ 2147483646 w 283"/>
                    <a:gd name="T9" fmla="*/ 0 h 1209"/>
                    <a:gd name="T10" fmla="*/ 2147483646 w 283"/>
                    <a:gd name="T11" fmla="*/ 2147483646 h 1209"/>
                    <a:gd name="T12" fmla="*/ 2147483646 w 283"/>
                    <a:gd name="T13" fmla="*/ 2147483646 h 1209"/>
                    <a:gd name="T14" fmla="*/ 2147483646 w 283"/>
                    <a:gd name="T15" fmla="*/ 2147483646 h 1209"/>
                    <a:gd name="T16" fmla="*/ 0 w 283"/>
                    <a:gd name="T17" fmla="*/ 2147483646 h 1209"/>
                    <a:gd name="T18" fmla="*/ 2147483646 w 283"/>
                    <a:gd name="T19" fmla="*/ 2147483646 h 1209"/>
                    <a:gd name="T20" fmla="*/ 2147483646 w 283"/>
                    <a:gd name="T21" fmla="*/ 2147483646 h 1209"/>
                    <a:gd name="T22" fmla="*/ 2147483646 w 283"/>
                    <a:gd name="T23" fmla="*/ 2147483646 h 1209"/>
                    <a:gd name="T24" fmla="*/ 2147483646 w 283"/>
                    <a:gd name="T25" fmla="*/ 2147483646 h 1209"/>
                    <a:gd name="T26" fmla="*/ 2147483646 w 283"/>
                    <a:gd name="T27" fmla="*/ 2147483646 h 1209"/>
                    <a:gd name="T28" fmla="*/ 2147483646 w 283"/>
                    <a:gd name="T29" fmla="*/ 2147483646 h 1209"/>
                    <a:gd name="T30" fmla="*/ 2147483646 w 283"/>
                    <a:gd name="T31" fmla="*/ 2147483646 h 1209"/>
                    <a:gd name="T32" fmla="*/ 2147483646 w 283"/>
                    <a:gd name="T33" fmla="*/ 2147483646 h 1209"/>
                    <a:gd name="T34" fmla="*/ 2147483646 w 283"/>
                    <a:gd name="T35" fmla="*/ 2147483646 h 12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3"/>
                    <a:gd name="T55" fmla="*/ 0 h 1209"/>
                    <a:gd name="T56" fmla="*/ 283 w 283"/>
                    <a:gd name="T57" fmla="*/ 1209 h 12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3" h="1209">
                      <a:moveTo>
                        <a:pt x="283" y="604"/>
                      </a:moveTo>
                      <a:lnTo>
                        <a:pt x="272" y="368"/>
                      </a:lnTo>
                      <a:lnTo>
                        <a:pt x="241" y="177"/>
                      </a:lnTo>
                      <a:lnTo>
                        <a:pt x="197" y="46"/>
                      </a:lnTo>
                      <a:lnTo>
                        <a:pt x="142" y="0"/>
                      </a:lnTo>
                      <a:lnTo>
                        <a:pt x="86" y="46"/>
                      </a:lnTo>
                      <a:lnTo>
                        <a:pt x="41" y="177"/>
                      </a:lnTo>
                      <a:lnTo>
                        <a:pt x="11" y="368"/>
                      </a:lnTo>
                      <a:lnTo>
                        <a:pt x="0" y="604"/>
                      </a:lnTo>
                      <a:lnTo>
                        <a:pt x="11" y="840"/>
                      </a:lnTo>
                      <a:lnTo>
                        <a:pt x="41" y="1032"/>
                      </a:lnTo>
                      <a:lnTo>
                        <a:pt x="86" y="1161"/>
                      </a:lnTo>
                      <a:lnTo>
                        <a:pt x="142" y="1209"/>
                      </a:lnTo>
                      <a:lnTo>
                        <a:pt x="197" y="1161"/>
                      </a:lnTo>
                      <a:lnTo>
                        <a:pt x="241" y="1032"/>
                      </a:lnTo>
                      <a:lnTo>
                        <a:pt x="272" y="840"/>
                      </a:lnTo>
                      <a:lnTo>
                        <a:pt x="283" y="604"/>
                      </a:lnTo>
                    </a:path>
                  </a:pathLst>
                </a:custGeom>
                <a:solidFill>
                  <a:srgbClr val="663300"/>
                </a:solidFill>
                <a:ln w="39688">
                  <a:solidFill>
                    <a:srgbClr val="800000"/>
                  </a:solidFill>
                  <a:round/>
                  <a:headEnd/>
                  <a:tailEnd/>
                </a:ln>
              </p:spPr>
              <p:txBody>
                <a:bodyPr/>
                <a:lstStyle/>
                <a:p>
                  <a:endParaRPr lang="en-GB"/>
                </a:p>
              </p:txBody>
            </p:sp>
            <p:sp>
              <p:nvSpPr>
                <p:cNvPr id="13349" name="Freeform 24">
                  <a:extLst>
                    <a:ext uri="{FF2B5EF4-FFF2-40B4-BE49-F238E27FC236}">
                      <a16:creationId xmlns:a16="http://schemas.microsoft.com/office/drawing/2014/main" id="{12434BC2-4E58-48FD-9037-A065F5F03A6A}"/>
                    </a:ext>
                  </a:extLst>
                </p:cNvPr>
                <p:cNvSpPr>
                  <a:spLocks/>
                </p:cNvSpPr>
                <p:nvPr/>
              </p:nvSpPr>
              <p:spPr bwMode="auto">
                <a:xfrm>
                  <a:off x="4448175" y="4003675"/>
                  <a:ext cx="195263" cy="566738"/>
                </a:xfrm>
                <a:custGeom>
                  <a:avLst/>
                  <a:gdLst>
                    <a:gd name="T0" fmla="*/ 2147483646 w 493"/>
                    <a:gd name="T1" fmla="*/ 2147483646 h 1071"/>
                    <a:gd name="T2" fmla="*/ 2147483646 w 493"/>
                    <a:gd name="T3" fmla="*/ 2147483646 h 1071"/>
                    <a:gd name="T4" fmla="*/ 2147483646 w 493"/>
                    <a:gd name="T5" fmla="*/ 2147483646 h 1071"/>
                    <a:gd name="T6" fmla="*/ 0 w 493"/>
                    <a:gd name="T7" fmla="*/ 2147483646 h 1071"/>
                    <a:gd name="T8" fmla="*/ 2147483646 w 493"/>
                    <a:gd name="T9" fmla="*/ 2147483646 h 1071"/>
                    <a:gd name="T10" fmla="*/ 2147483646 w 493"/>
                    <a:gd name="T11" fmla="*/ 2147483646 h 1071"/>
                    <a:gd name="T12" fmla="*/ 2147483646 w 493"/>
                    <a:gd name="T13" fmla="*/ 2147483646 h 1071"/>
                    <a:gd name="T14" fmla="*/ 2147483646 w 493"/>
                    <a:gd name="T15" fmla="*/ 2147483646 h 1071"/>
                    <a:gd name="T16" fmla="*/ 2147483646 w 493"/>
                    <a:gd name="T17" fmla="*/ 2147483646 h 1071"/>
                    <a:gd name="T18" fmla="*/ 2147483646 w 493"/>
                    <a:gd name="T19" fmla="*/ 2147483646 h 1071"/>
                    <a:gd name="T20" fmla="*/ 2147483646 w 493"/>
                    <a:gd name="T21" fmla="*/ 0 h 1071"/>
                    <a:gd name="T22" fmla="*/ 2147483646 w 493"/>
                    <a:gd name="T23" fmla="*/ 2147483646 h 1071"/>
                    <a:gd name="T24" fmla="*/ 2147483646 w 493"/>
                    <a:gd name="T25" fmla="*/ 2147483646 h 1071"/>
                    <a:gd name="T26" fmla="*/ 2147483646 w 493"/>
                    <a:gd name="T27" fmla="*/ 2147483646 h 1071"/>
                    <a:gd name="T28" fmla="*/ 2147483646 w 493"/>
                    <a:gd name="T29" fmla="*/ 2147483646 h 1071"/>
                    <a:gd name="T30" fmla="*/ 2147483646 w 493"/>
                    <a:gd name="T31" fmla="*/ 2147483646 h 1071"/>
                    <a:gd name="T32" fmla="*/ 2147483646 w 493"/>
                    <a:gd name="T33" fmla="*/ 2147483646 h 1071"/>
                    <a:gd name="T34" fmla="*/ 2147483646 w 493"/>
                    <a:gd name="T35" fmla="*/ 2147483646 h 1071"/>
                    <a:gd name="T36" fmla="*/ 2147483646 w 493"/>
                    <a:gd name="T37" fmla="*/ 2147483646 h 1071"/>
                    <a:gd name="T38" fmla="*/ 2147483646 w 493"/>
                    <a:gd name="T39" fmla="*/ 2147483646 h 1071"/>
                    <a:gd name="T40" fmla="*/ 2147483646 w 493"/>
                    <a:gd name="T41" fmla="*/ 2147483646 h 10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93"/>
                    <a:gd name="T64" fmla="*/ 0 h 1071"/>
                    <a:gd name="T65" fmla="*/ 493 w 493"/>
                    <a:gd name="T66" fmla="*/ 1071 h 10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93" h="1071">
                      <a:moveTo>
                        <a:pt x="155" y="1071"/>
                      </a:moveTo>
                      <a:lnTo>
                        <a:pt x="71" y="1026"/>
                      </a:lnTo>
                      <a:lnTo>
                        <a:pt x="33" y="927"/>
                      </a:lnTo>
                      <a:lnTo>
                        <a:pt x="0" y="756"/>
                      </a:lnTo>
                      <a:lnTo>
                        <a:pt x="17" y="645"/>
                      </a:lnTo>
                      <a:lnTo>
                        <a:pt x="71" y="531"/>
                      </a:lnTo>
                      <a:lnTo>
                        <a:pt x="155" y="357"/>
                      </a:lnTo>
                      <a:lnTo>
                        <a:pt x="220" y="202"/>
                      </a:lnTo>
                      <a:lnTo>
                        <a:pt x="340" y="72"/>
                      </a:lnTo>
                      <a:lnTo>
                        <a:pt x="401" y="14"/>
                      </a:lnTo>
                      <a:lnTo>
                        <a:pt x="462" y="0"/>
                      </a:lnTo>
                      <a:lnTo>
                        <a:pt x="486" y="31"/>
                      </a:lnTo>
                      <a:lnTo>
                        <a:pt x="492" y="95"/>
                      </a:lnTo>
                      <a:lnTo>
                        <a:pt x="493" y="250"/>
                      </a:lnTo>
                      <a:lnTo>
                        <a:pt x="462" y="405"/>
                      </a:lnTo>
                      <a:lnTo>
                        <a:pt x="422" y="595"/>
                      </a:lnTo>
                      <a:lnTo>
                        <a:pt x="370" y="786"/>
                      </a:lnTo>
                      <a:lnTo>
                        <a:pt x="308" y="975"/>
                      </a:lnTo>
                      <a:lnTo>
                        <a:pt x="243" y="1034"/>
                      </a:lnTo>
                      <a:lnTo>
                        <a:pt x="203" y="1062"/>
                      </a:lnTo>
                      <a:lnTo>
                        <a:pt x="155" y="1071"/>
                      </a:lnTo>
                      <a:close/>
                    </a:path>
                  </a:pathLst>
                </a:cu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50" name="Freeform 41">
                  <a:extLst>
                    <a:ext uri="{FF2B5EF4-FFF2-40B4-BE49-F238E27FC236}">
                      <a16:creationId xmlns:a16="http://schemas.microsoft.com/office/drawing/2014/main" id="{9A29C258-EC5E-4775-B5F2-4351D1E757A4}"/>
                    </a:ext>
                  </a:extLst>
                </p:cNvPr>
                <p:cNvSpPr>
                  <a:spLocks/>
                </p:cNvSpPr>
                <p:nvPr/>
              </p:nvSpPr>
              <p:spPr bwMode="auto">
                <a:xfrm>
                  <a:off x="4637088" y="2632075"/>
                  <a:ext cx="290512" cy="552450"/>
                </a:xfrm>
                <a:custGeom>
                  <a:avLst/>
                  <a:gdLst>
                    <a:gd name="T0" fmla="*/ 2147483646 w 730"/>
                    <a:gd name="T1" fmla="*/ 2147483646 h 1045"/>
                    <a:gd name="T2" fmla="*/ 2147483646 w 730"/>
                    <a:gd name="T3" fmla="*/ 2147483646 h 1045"/>
                    <a:gd name="T4" fmla="*/ 2147483646 w 730"/>
                    <a:gd name="T5" fmla="*/ 2147483646 h 1045"/>
                    <a:gd name="T6" fmla="*/ 2147483646 w 730"/>
                    <a:gd name="T7" fmla="*/ 2147483646 h 1045"/>
                    <a:gd name="T8" fmla="*/ 2147483646 w 730"/>
                    <a:gd name="T9" fmla="*/ 2147483646 h 1045"/>
                    <a:gd name="T10" fmla="*/ 2147483646 w 730"/>
                    <a:gd name="T11" fmla="*/ 2147483646 h 1045"/>
                    <a:gd name="T12" fmla="*/ 2147483646 w 730"/>
                    <a:gd name="T13" fmla="*/ 2147483646 h 1045"/>
                    <a:gd name="T14" fmla="*/ 0 w 730"/>
                    <a:gd name="T15" fmla="*/ 2147483646 h 1045"/>
                    <a:gd name="T16" fmla="*/ 2147483646 w 730"/>
                    <a:gd name="T17" fmla="*/ 2147483646 h 1045"/>
                    <a:gd name="T18" fmla="*/ 2147483646 w 730"/>
                    <a:gd name="T19" fmla="*/ 2147483646 h 1045"/>
                    <a:gd name="T20" fmla="*/ 2147483646 w 730"/>
                    <a:gd name="T21" fmla="*/ 2147483646 h 1045"/>
                    <a:gd name="T22" fmla="*/ 2147483646 w 730"/>
                    <a:gd name="T23" fmla="*/ 0 h 1045"/>
                    <a:gd name="T24" fmla="*/ 2147483646 w 730"/>
                    <a:gd name="T25" fmla="*/ 2147483646 h 1045"/>
                    <a:gd name="T26" fmla="*/ 2147483646 w 730"/>
                    <a:gd name="T27" fmla="*/ 2147483646 h 1045"/>
                    <a:gd name="T28" fmla="*/ 2147483646 w 730"/>
                    <a:gd name="T29" fmla="*/ 2147483646 h 1045"/>
                    <a:gd name="T30" fmla="*/ 2147483646 w 730"/>
                    <a:gd name="T31" fmla="*/ 2147483646 h 1045"/>
                    <a:gd name="T32" fmla="*/ 2147483646 w 730"/>
                    <a:gd name="T33" fmla="*/ 2147483646 h 1045"/>
                    <a:gd name="T34" fmla="*/ 2147483646 w 730"/>
                    <a:gd name="T35" fmla="*/ 2147483646 h 1045"/>
                    <a:gd name="T36" fmla="*/ 2147483646 w 730"/>
                    <a:gd name="T37" fmla="*/ 2147483646 h 1045"/>
                    <a:gd name="T38" fmla="*/ 2147483646 w 730"/>
                    <a:gd name="T39" fmla="*/ 2147483646 h 1045"/>
                    <a:gd name="T40" fmla="*/ 2147483646 w 730"/>
                    <a:gd name="T41" fmla="*/ 2147483646 h 1045"/>
                    <a:gd name="T42" fmla="*/ 2147483646 w 730"/>
                    <a:gd name="T43" fmla="*/ 2147483646 h 1045"/>
                    <a:gd name="T44" fmla="*/ 2147483646 w 730"/>
                    <a:gd name="T45" fmla="*/ 2147483646 h 1045"/>
                    <a:gd name="T46" fmla="*/ 2147483646 w 730"/>
                    <a:gd name="T47" fmla="*/ 2147483646 h 1045"/>
                    <a:gd name="T48" fmla="*/ 2147483646 w 730"/>
                    <a:gd name="T49" fmla="*/ 2147483646 h 1045"/>
                    <a:gd name="T50" fmla="*/ 2147483646 w 730"/>
                    <a:gd name="T51" fmla="*/ 2147483646 h 1045"/>
                    <a:gd name="T52" fmla="*/ 2147483646 w 730"/>
                    <a:gd name="T53" fmla="*/ 2147483646 h 1045"/>
                    <a:gd name="T54" fmla="*/ 2147483646 w 730"/>
                    <a:gd name="T55" fmla="*/ 2147483646 h 1045"/>
                    <a:gd name="T56" fmla="*/ 2147483646 w 730"/>
                    <a:gd name="T57" fmla="*/ 2147483646 h 1045"/>
                    <a:gd name="T58" fmla="*/ 2147483646 w 730"/>
                    <a:gd name="T59" fmla="*/ 2147483646 h 1045"/>
                    <a:gd name="T60" fmla="*/ 2147483646 w 730"/>
                    <a:gd name="T61" fmla="*/ 2147483646 h 1045"/>
                    <a:gd name="T62" fmla="*/ 2147483646 w 730"/>
                    <a:gd name="T63" fmla="*/ 2147483646 h 10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0"/>
                    <a:gd name="T97" fmla="*/ 0 h 1045"/>
                    <a:gd name="T98" fmla="*/ 730 w 730"/>
                    <a:gd name="T99" fmla="*/ 1045 h 10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0" h="1045">
                      <a:moveTo>
                        <a:pt x="413" y="833"/>
                      </a:moveTo>
                      <a:lnTo>
                        <a:pt x="363" y="814"/>
                      </a:lnTo>
                      <a:lnTo>
                        <a:pt x="282" y="783"/>
                      </a:lnTo>
                      <a:lnTo>
                        <a:pt x="182" y="667"/>
                      </a:lnTo>
                      <a:lnTo>
                        <a:pt x="104" y="551"/>
                      </a:lnTo>
                      <a:lnTo>
                        <a:pt x="46" y="441"/>
                      </a:lnTo>
                      <a:lnTo>
                        <a:pt x="12" y="335"/>
                      </a:lnTo>
                      <a:lnTo>
                        <a:pt x="0" y="237"/>
                      </a:lnTo>
                      <a:lnTo>
                        <a:pt x="13" y="149"/>
                      </a:lnTo>
                      <a:lnTo>
                        <a:pt x="53" y="76"/>
                      </a:lnTo>
                      <a:lnTo>
                        <a:pt x="118" y="18"/>
                      </a:lnTo>
                      <a:lnTo>
                        <a:pt x="184" y="0"/>
                      </a:lnTo>
                      <a:lnTo>
                        <a:pt x="266" y="14"/>
                      </a:lnTo>
                      <a:lnTo>
                        <a:pt x="355" y="55"/>
                      </a:lnTo>
                      <a:lnTo>
                        <a:pt x="446" y="120"/>
                      </a:lnTo>
                      <a:lnTo>
                        <a:pt x="626" y="293"/>
                      </a:lnTo>
                      <a:lnTo>
                        <a:pt x="713" y="436"/>
                      </a:lnTo>
                      <a:lnTo>
                        <a:pt x="730" y="599"/>
                      </a:lnTo>
                      <a:lnTo>
                        <a:pt x="709" y="833"/>
                      </a:lnTo>
                      <a:lnTo>
                        <a:pt x="679" y="966"/>
                      </a:lnTo>
                      <a:lnTo>
                        <a:pt x="642" y="1007"/>
                      </a:lnTo>
                      <a:lnTo>
                        <a:pt x="578" y="1037"/>
                      </a:lnTo>
                      <a:lnTo>
                        <a:pt x="511" y="1045"/>
                      </a:lnTo>
                      <a:lnTo>
                        <a:pt x="459" y="1029"/>
                      </a:lnTo>
                      <a:lnTo>
                        <a:pt x="400" y="997"/>
                      </a:lnTo>
                      <a:lnTo>
                        <a:pt x="315" y="961"/>
                      </a:lnTo>
                      <a:lnTo>
                        <a:pt x="222" y="935"/>
                      </a:lnTo>
                      <a:lnTo>
                        <a:pt x="184" y="910"/>
                      </a:lnTo>
                      <a:lnTo>
                        <a:pt x="220" y="884"/>
                      </a:lnTo>
                      <a:lnTo>
                        <a:pt x="298" y="871"/>
                      </a:lnTo>
                      <a:lnTo>
                        <a:pt x="376" y="857"/>
                      </a:lnTo>
                      <a:lnTo>
                        <a:pt x="413" y="833"/>
                      </a:lnTo>
                      <a:close/>
                    </a:path>
                  </a:pathLst>
                </a:custGeom>
                <a:solidFill>
                  <a:srgbClr val="8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51" name="Freeform 43">
                  <a:extLst>
                    <a:ext uri="{FF2B5EF4-FFF2-40B4-BE49-F238E27FC236}">
                      <a16:creationId xmlns:a16="http://schemas.microsoft.com/office/drawing/2014/main" id="{0DF489F7-60D5-4DD0-BDE3-9276A3AA0C39}"/>
                    </a:ext>
                  </a:extLst>
                </p:cNvPr>
                <p:cNvSpPr>
                  <a:spLocks/>
                </p:cNvSpPr>
                <p:nvPr/>
              </p:nvSpPr>
              <p:spPr bwMode="auto">
                <a:xfrm>
                  <a:off x="4322763" y="2654300"/>
                  <a:ext cx="296862" cy="519113"/>
                </a:xfrm>
                <a:custGeom>
                  <a:avLst/>
                  <a:gdLst>
                    <a:gd name="T0" fmla="*/ 2147483646 w 748"/>
                    <a:gd name="T1" fmla="*/ 2147483646 h 981"/>
                    <a:gd name="T2" fmla="*/ 2147483646 w 748"/>
                    <a:gd name="T3" fmla="*/ 2147483646 h 981"/>
                    <a:gd name="T4" fmla="*/ 2147483646 w 748"/>
                    <a:gd name="T5" fmla="*/ 2147483646 h 981"/>
                    <a:gd name="T6" fmla="*/ 2147483646 w 748"/>
                    <a:gd name="T7" fmla="*/ 2147483646 h 981"/>
                    <a:gd name="T8" fmla="*/ 2147483646 w 748"/>
                    <a:gd name="T9" fmla="*/ 2147483646 h 981"/>
                    <a:gd name="T10" fmla="*/ 2147483646 w 748"/>
                    <a:gd name="T11" fmla="*/ 2147483646 h 981"/>
                    <a:gd name="T12" fmla="*/ 0 w 748"/>
                    <a:gd name="T13" fmla="*/ 2147483646 h 981"/>
                    <a:gd name="T14" fmla="*/ 2147483646 w 748"/>
                    <a:gd name="T15" fmla="*/ 2147483646 h 981"/>
                    <a:gd name="T16" fmla="*/ 2147483646 w 748"/>
                    <a:gd name="T17" fmla="*/ 2147483646 h 981"/>
                    <a:gd name="T18" fmla="*/ 2147483646 w 748"/>
                    <a:gd name="T19" fmla="*/ 2147483646 h 981"/>
                    <a:gd name="T20" fmla="*/ 2147483646 w 748"/>
                    <a:gd name="T21" fmla="*/ 2147483646 h 981"/>
                    <a:gd name="T22" fmla="*/ 2147483646 w 748"/>
                    <a:gd name="T23" fmla="*/ 2147483646 h 981"/>
                    <a:gd name="T24" fmla="*/ 2147483646 w 748"/>
                    <a:gd name="T25" fmla="*/ 2147483646 h 981"/>
                    <a:gd name="T26" fmla="*/ 2147483646 w 748"/>
                    <a:gd name="T27" fmla="*/ 2147483646 h 981"/>
                    <a:gd name="T28" fmla="*/ 2147483646 w 748"/>
                    <a:gd name="T29" fmla="*/ 0 h 981"/>
                    <a:gd name="T30" fmla="*/ 2147483646 w 748"/>
                    <a:gd name="T31" fmla="*/ 2147483646 h 981"/>
                    <a:gd name="T32" fmla="*/ 2147483646 w 748"/>
                    <a:gd name="T33" fmla="*/ 2147483646 h 981"/>
                    <a:gd name="T34" fmla="*/ 2147483646 w 748"/>
                    <a:gd name="T35" fmla="*/ 2147483646 h 981"/>
                    <a:gd name="T36" fmla="*/ 2147483646 w 748"/>
                    <a:gd name="T37" fmla="*/ 2147483646 h 981"/>
                    <a:gd name="T38" fmla="*/ 2147483646 w 748"/>
                    <a:gd name="T39" fmla="*/ 2147483646 h 981"/>
                    <a:gd name="T40" fmla="*/ 2147483646 w 748"/>
                    <a:gd name="T41" fmla="*/ 2147483646 h 981"/>
                    <a:gd name="T42" fmla="*/ 2147483646 w 748"/>
                    <a:gd name="T43" fmla="*/ 2147483646 h 981"/>
                    <a:gd name="T44" fmla="*/ 2147483646 w 748"/>
                    <a:gd name="T45" fmla="*/ 2147483646 h 98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48"/>
                    <a:gd name="T70" fmla="*/ 0 h 981"/>
                    <a:gd name="T71" fmla="*/ 748 w 748"/>
                    <a:gd name="T72" fmla="*/ 981 h 98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48" h="981">
                      <a:moveTo>
                        <a:pt x="549" y="892"/>
                      </a:moveTo>
                      <a:lnTo>
                        <a:pt x="427" y="956"/>
                      </a:lnTo>
                      <a:lnTo>
                        <a:pt x="284" y="981"/>
                      </a:lnTo>
                      <a:lnTo>
                        <a:pt x="152" y="968"/>
                      </a:lnTo>
                      <a:lnTo>
                        <a:pt x="56" y="918"/>
                      </a:lnTo>
                      <a:lnTo>
                        <a:pt x="9" y="850"/>
                      </a:lnTo>
                      <a:lnTo>
                        <a:pt x="0" y="781"/>
                      </a:lnTo>
                      <a:lnTo>
                        <a:pt x="21" y="709"/>
                      </a:lnTo>
                      <a:lnTo>
                        <a:pt x="67" y="632"/>
                      </a:lnTo>
                      <a:lnTo>
                        <a:pt x="209" y="447"/>
                      </a:lnTo>
                      <a:lnTo>
                        <a:pt x="296" y="334"/>
                      </a:lnTo>
                      <a:lnTo>
                        <a:pt x="385" y="204"/>
                      </a:lnTo>
                      <a:lnTo>
                        <a:pt x="471" y="53"/>
                      </a:lnTo>
                      <a:lnTo>
                        <a:pt x="508" y="10"/>
                      </a:lnTo>
                      <a:lnTo>
                        <a:pt x="549" y="0"/>
                      </a:lnTo>
                      <a:lnTo>
                        <a:pt x="623" y="41"/>
                      </a:lnTo>
                      <a:lnTo>
                        <a:pt x="684" y="123"/>
                      </a:lnTo>
                      <a:lnTo>
                        <a:pt x="727" y="235"/>
                      </a:lnTo>
                      <a:lnTo>
                        <a:pt x="748" y="366"/>
                      </a:lnTo>
                      <a:lnTo>
                        <a:pt x="744" y="507"/>
                      </a:lnTo>
                      <a:lnTo>
                        <a:pt x="712" y="649"/>
                      </a:lnTo>
                      <a:lnTo>
                        <a:pt x="648" y="780"/>
                      </a:lnTo>
                      <a:lnTo>
                        <a:pt x="549" y="892"/>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52" name="Freeform 44">
                  <a:extLst>
                    <a:ext uri="{FF2B5EF4-FFF2-40B4-BE49-F238E27FC236}">
                      <a16:creationId xmlns:a16="http://schemas.microsoft.com/office/drawing/2014/main" id="{647E7918-207D-41ED-98EB-4D328CEFBB93}"/>
                    </a:ext>
                  </a:extLst>
                </p:cNvPr>
                <p:cNvSpPr>
                  <a:spLocks/>
                </p:cNvSpPr>
                <p:nvPr/>
              </p:nvSpPr>
              <p:spPr bwMode="auto">
                <a:xfrm>
                  <a:off x="4322763" y="2654300"/>
                  <a:ext cx="296862" cy="519113"/>
                </a:xfrm>
                <a:custGeom>
                  <a:avLst/>
                  <a:gdLst>
                    <a:gd name="T0" fmla="*/ 2147483646 w 748"/>
                    <a:gd name="T1" fmla="*/ 2147483646 h 981"/>
                    <a:gd name="T2" fmla="*/ 2147483646 w 748"/>
                    <a:gd name="T3" fmla="*/ 2147483646 h 981"/>
                    <a:gd name="T4" fmla="*/ 2147483646 w 748"/>
                    <a:gd name="T5" fmla="*/ 2147483646 h 981"/>
                    <a:gd name="T6" fmla="*/ 2147483646 w 748"/>
                    <a:gd name="T7" fmla="*/ 2147483646 h 981"/>
                    <a:gd name="T8" fmla="*/ 2147483646 w 748"/>
                    <a:gd name="T9" fmla="*/ 2147483646 h 981"/>
                    <a:gd name="T10" fmla="*/ 2147483646 w 748"/>
                    <a:gd name="T11" fmla="*/ 2147483646 h 981"/>
                    <a:gd name="T12" fmla="*/ 0 w 748"/>
                    <a:gd name="T13" fmla="*/ 2147483646 h 981"/>
                    <a:gd name="T14" fmla="*/ 2147483646 w 748"/>
                    <a:gd name="T15" fmla="*/ 2147483646 h 981"/>
                    <a:gd name="T16" fmla="*/ 2147483646 w 748"/>
                    <a:gd name="T17" fmla="*/ 2147483646 h 981"/>
                    <a:gd name="T18" fmla="*/ 2147483646 w 748"/>
                    <a:gd name="T19" fmla="*/ 2147483646 h 981"/>
                    <a:gd name="T20" fmla="*/ 2147483646 w 748"/>
                    <a:gd name="T21" fmla="*/ 2147483646 h 981"/>
                    <a:gd name="T22" fmla="*/ 2147483646 w 748"/>
                    <a:gd name="T23" fmla="*/ 2147483646 h 981"/>
                    <a:gd name="T24" fmla="*/ 2147483646 w 748"/>
                    <a:gd name="T25" fmla="*/ 2147483646 h 981"/>
                    <a:gd name="T26" fmla="*/ 2147483646 w 748"/>
                    <a:gd name="T27" fmla="*/ 2147483646 h 981"/>
                    <a:gd name="T28" fmla="*/ 2147483646 w 748"/>
                    <a:gd name="T29" fmla="*/ 0 h 981"/>
                    <a:gd name="T30" fmla="*/ 2147483646 w 748"/>
                    <a:gd name="T31" fmla="*/ 2147483646 h 981"/>
                    <a:gd name="T32" fmla="*/ 2147483646 w 748"/>
                    <a:gd name="T33" fmla="*/ 2147483646 h 981"/>
                    <a:gd name="T34" fmla="*/ 2147483646 w 748"/>
                    <a:gd name="T35" fmla="*/ 2147483646 h 981"/>
                    <a:gd name="T36" fmla="*/ 2147483646 w 748"/>
                    <a:gd name="T37" fmla="*/ 2147483646 h 981"/>
                    <a:gd name="T38" fmla="*/ 2147483646 w 748"/>
                    <a:gd name="T39" fmla="*/ 2147483646 h 981"/>
                    <a:gd name="T40" fmla="*/ 2147483646 w 748"/>
                    <a:gd name="T41" fmla="*/ 2147483646 h 981"/>
                    <a:gd name="T42" fmla="*/ 2147483646 w 748"/>
                    <a:gd name="T43" fmla="*/ 2147483646 h 981"/>
                    <a:gd name="T44" fmla="*/ 2147483646 w 748"/>
                    <a:gd name="T45" fmla="*/ 2147483646 h 981"/>
                    <a:gd name="T46" fmla="*/ 2147483646 w 748"/>
                    <a:gd name="T47" fmla="*/ 2147483646 h 98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48"/>
                    <a:gd name="T73" fmla="*/ 0 h 981"/>
                    <a:gd name="T74" fmla="*/ 748 w 748"/>
                    <a:gd name="T75" fmla="*/ 981 h 98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48" h="981">
                      <a:moveTo>
                        <a:pt x="549" y="892"/>
                      </a:moveTo>
                      <a:lnTo>
                        <a:pt x="427" y="956"/>
                      </a:lnTo>
                      <a:lnTo>
                        <a:pt x="284" y="981"/>
                      </a:lnTo>
                      <a:lnTo>
                        <a:pt x="152" y="968"/>
                      </a:lnTo>
                      <a:lnTo>
                        <a:pt x="56" y="918"/>
                      </a:lnTo>
                      <a:lnTo>
                        <a:pt x="9" y="850"/>
                      </a:lnTo>
                      <a:lnTo>
                        <a:pt x="0" y="781"/>
                      </a:lnTo>
                      <a:lnTo>
                        <a:pt x="21" y="709"/>
                      </a:lnTo>
                      <a:lnTo>
                        <a:pt x="67" y="632"/>
                      </a:lnTo>
                      <a:lnTo>
                        <a:pt x="209" y="447"/>
                      </a:lnTo>
                      <a:lnTo>
                        <a:pt x="296" y="334"/>
                      </a:lnTo>
                      <a:lnTo>
                        <a:pt x="385" y="204"/>
                      </a:lnTo>
                      <a:lnTo>
                        <a:pt x="471" y="53"/>
                      </a:lnTo>
                      <a:lnTo>
                        <a:pt x="508" y="10"/>
                      </a:lnTo>
                      <a:lnTo>
                        <a:pt x="549" y="0"/>
                      </a:lnTo>
                      <a:lnTo>
                        <a:pt x="623" y="41"/>
                      </a:lnTo>
                      <a:lnTo>
                        <a:pt x="684" y="123"/>
                      </a:lnTo>
                      <a:lnTo>
                        <a:pt x="727" y="235"/>
                      </a:lnTo>
                      <a:lnTo>
                        <a:pt x="748" y="366"/>
                      </a:lnTo>
                      <a:lnTo>
                        <a:pt x="744" y="507"/>
                      </a:lnTo>
                      <a:lnTo>
                        <a:pt x="712" y="649"/>
                      </a:lnTo>
                      <a:lnTo>
                        <a:pt x="648" y="780"/>
                      </a:lnTo>
                      <a:lnTo>
                        <a:pt x="549" y="892"/>
                      </a:lnTo>
                    </a:path>
                  </a:pathLst>
                </a:custGeom>
                <a:noFill/>
                <a:ln w="9525">
                  <a:solidFill>
                    <a:srgbClr val="8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3353" name="Freeform 55">
                  <a:extLst>
                    <a:ext uri="{FF2B5EF4-FFF2-40B4-BE49-F238E27FC236}">
                      <a16:creationId xmlns:a16="http://schemas.microsoft.com/office/drawing/2014/main" id="{FFE65CCA-BCE9-40CC-AAF0-142D38E910D7}"/>
                    </a:ext>
                  </a:extLst>
                </p:cNvPr>
                <p:cNvSpPr>
                  <a:spLocks/>
                </p:cNvSpPr>
                <p:nvPr/>
              </p:nvSpPr>
              <p:spPr bwMode="auto">
                <a:xfrm rot="9894533">
                  <a:off x="4724400" y="4038600"/>
                  <a:ext cx="195263" cy="566738"/>
                </a:xfrm>
                <a:custGeom>
                  <a:avLst/>
                  <a:gdLst>
                    <a:gd name="T0" fmla="*/ 2147483646 w 493"/>
                    <a:gd name="T1" fmla="*/ 2147483646 h 1071"/>
                    <a:gd name="T2" fmla="*/ 2147483646 w 493"/>
                    <a:gd name="T3" fmla="*/ 2147483646 h 1071"/>
                    <a:gd name="T4" fmla="*/ 2147483646 w 493"/>
                    <a:gd name="T5" fmla="*/ 2147483646 h 1071"/>
                    <a:gd name="T6" fmla="*/ 0 w 493"/>
                    <a:gd name="T7" fmla="*/ 2147483646 h 1071"/>
                    <a:gd name="T8" fmla="*/ 2147483646 w 493"/>
                    <a:gd name="T9" fmla="*/ 2147483646 h 1071"/>
                    <a:gd name="T10" fmla="*/ 2147483646 w 493"/>
                    <a:gd name="T11" fmla="*/ 2147483646 h 1071"/>
                    <a:gd name="T12" fmla="*/ 2147483646 w 493"/>
                    <a:gd name="T13" fmla="*/ 2147483646 h 1071"/>
                    <a:gd name="T14" fmla="*/ 2147483646 w 493"/>
                    <a:gd name="T15" fmla="*/ 2147483646 h 1071"/>
                    <a:gd name="T16" fmla="*/ 2147483646 w 493"/>
                    <a:gd name="T17" fmla="*/ 2147483646 h 1071"/>
                    <a:gd name="T18" fmla="*/ 2147483646 w 493"/>
                    <a:gd name="T19" fmla="*/ 2147483646 h 1071"/>
                    <a:gd name="T20" fmla="*/ 2147483646 w 493"/>
                    <a:gd name="T21" fmla="*/ 0 h 1071"/>
                    <a:gd name="T22" fmla="*/ 2147483646 w 493"/>
                    <a:gd name="T23" fmla="*/ 2147483646 h 1071"/>
                    <a:gd name="T24" fmla="*/ 2147483646 w 493"/>
                    <a:gd name="T25" fmla="*/ 2147483646 h 1071"/>
                    <a:gd name="T26" fmla="*/ 2147483646 w 493"/>
                    <a:gd name="T27" fmla="*/ 2147483646 h 1071"/>
                    <a:gd name="T28" fmla="*/ 2147483646 w 493"/>
                    <a:gd name="T29" fmla="*/ 2147483646 h 1071"/>
                    <a:gd name="T30" fmla="*/ 2147483646 w 493"/>
                    <a:gd name="T31" fmla="*/ 2147483646 h 1071"/>
                    <a:gd name="T32" fmla="*/ 2147483646 w 493"/>
                    <a:gd name="T33" fmla="*/ 2147483646 h 1071"/>
                    <a:gd name="T34" fmla="*/ 2147483646 w 493"/>
                    <a:gd name="T35" fmla="*/ 2147483646 h 1071"/>
                    <a:gd name="T36" fmla="*/ 2147483646 w 493"/>
                    <a:gd name="T37" fmla="*/ 2147483646 h 1071"/>
                    <a:gd name="T38" fmla="*/ 2147483646 w 493"/>
                    <a:gd name="T39" fmla="*/ 2147483646 h 1071"/>
                    <a:gd name="T40" fmla="*/ 2147483646 w 493"/>
                    <a:gd name="T41" fmla="*/ 2147483646 h 1071"/>
                    <a:gd name="T42" fmla="*/ 2147483646 w 493"/>
                    <a:gd name="T43" fmla="*/ 2147483646 h 107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93"/>
                    <a:gd name="T67" fmla="*/ 0 h 1071"/>
                    <a:gd name="T68" fmla="*/ 493 w 493"/>
                    <a:gd name="T69" fmla="*/ 1071 h 107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93" h="1071">
                      <a:moveTo>
                        <a:pt x="155" y="1071"/>
                      </a:moveTo>
                      <a:lnTo>
                        <a:pt x="71" y="1026"/>
                      </a:lnTo>
                      <a:lnTo>
                        <a:pt x="33" y="927"/>
                      </a:lnTo>
                      <a:lnTo>
                        <a:pt x="0" y="756"/>
                      </a:lnTo>
                      <a:lnTo>
                        <a:pt x="17" y="645"/>
                      </a:lnTo>
                      <a:lnTo>
                        <a:pt x="71" y="531"/>
                      </a:lnTo>
                      <a:lnTo>
                        <a:pt x="155" y="357"/>
                      </a:lnTo>
                      <a:lnTo>
                        <a:pt x="220" y="202"/>
                      </a:lnTo>
                      <a:lnTo>
                        <a:pt x="340" y="72"/>
                      </a:lnTo>
                      <a:lnTo>
                        <a:pt x="401" y="14"/>
                      </a:lnTo>
                      <a:lnTo>
                        <a:pt x="462" y="0"/>
                      </a:lnTo>
                      <a:lnTo>
                        <a:pt x="486" y="31"/>
                      </a:lnTo>
                      <a:lnTo>
                        <a:pt x="492" y="95"/>
                      </a:lnTo>
                      <a:lnTo>
                        <a:pt x="493" y="250"/>
                      </a:lnTo>
                      <a:lnTo>
                        <a:pt x="462" y="405"/>
                      </a:lnTo>
                      <a:lnTo>
                        <a:pt x="422" y="595"/>
                      </a:lnTo>
                      <a:lnTo>
                        <a:pt x="370" y="786"/>
                      </a:lnTo>
                      <a:lnTo>
                        <a:pt x="308" y="975"/>
                      </a:lnTo>
                      <a:lnTo>
                        <a:pt x="243" y="1034"/>
                      </a:lnTo>
                      <a:lnTo>
                        <a:pt x="203" y="1062"/>
                      </a:lnTo>
                      <a:lnTo>
                        <a:pt x="155" y="1071"/>
                      </a:lnTo>
                    </a:path>
                  </a:pathLst>
                </a:custGeom>
                <a:solidFill>
                  <a:srgbClr val="663300"/>
                </a:solidFill>
                <a:ln w="39688">
                  <a:solidFill>
                    <a:srgbClr val="800000"/>
                  </a:solidFill>
                  <a:round/>
                  <a:headEnd/>
                  <a:tailEnd/>
                </a:ln>
              </p:spPr>
              <p:txBody>
                <a:bodyPr/>
                <a:lstStyle/>
                <a:p>
                  <a:endParaRPr lang="en-GB"/>
                </a:p>
              </p:txBody>
            </p:sp>
            <p:sp>
              <p:nvSpPr>
                <p:cNvPr id="13354" name="Freeform 56">
                  <a:extLst>
                    <a:ext uri="{FF2B5EF4-FFF2-40B4-BE49-F238E27FC236}">
                      <a16:creationId xmlns:a16="http://schemas.microsoft.com/office/drawing/2014/main" id="{E5516845-F134-42B0-A1A9-0F3121B5A63E}"/>
                    </a:ext>
                  </a:extLst>
                </p:cNvPr>
                <p:cNvSpPr>
                  <a:spLocks/>
                </p:cNvSpPr>
                <p:nvPr/>
              </p:nvSpPr>
              <p:spPr bwMode="auto">
                <a:xfrm>
                  <a:off x="4724400" y="4800600"/>
                  <a:ext cx="111125" cy="639763"/>
                </a:xfrm>
                <a:custGeom>
                  <a:avLst/>
                  <a:gdLst>
                    <a:gd name="T0" fmla="*/ 2147483646 w 283"/>
                    <a:gd name="T1" fmla="*/ 2147483646 h 1209"/>
                    <a:gd name="T2" fmla="*/ 2147483646 w 283"/>
                    <a:gd name="T3" fmla="*/ 2147483646 h 1209"/>
                    <a:gd name="T4" fmla="*/ 2147483646 w 283"/>
                    <a:gd name="T5" fmla="*/ 2147483646 h 1209"/>
                    <a:gd name="T6" fmla="*/ 2147483646 w 283"/>
                    <a:gd name="T7" fmla="*/ 2147483646 h 1209"/>
                    <a:gd name="T8" fmla="*/ 2147483646 w 283"/>
                    <a:gd name="T9" fmla="*/ 0 h 1209"/>
                    <a:gd name="T10" fmla="*/ 2147483646 w 283"/>
                    <a:gd name="T11" fmla="*/ 2147483646 h 1209"/>
                    <a:gd name="T12" fmla="*/ 2147483646 w 283"/>
                    <a:gd name="T13" fmla="*/ 2147483646 h 1209"/>
                    <a:gd name="T14" fmla="*/ 2147483646 w 283"/>
                    <a:gd name="T15" fmla="*/ 2147483646 h 1209"/>
                    <a:gd name="T16" fmla="*/ 0 w 283"/>
                    <a:gd name="T17" fmla="*/ 2147483646 h 1209"/>
                    <a:gd name="T18" fmla="*/ 2147483646 w 283"/>
                    <a:gd name="T19" fmla="*/ 2147483646 h 1209"/>
                    <a:gd name="T20" fmla="*/ 2147483646 w 283"/>
                    <a:gd name="T21" fmla="*/ 2147483646 h 1209"/>
                    <a:gd name="T22" fmla="*/ 2147483646 w 283"/>
                    <a:gd name="T23" fmla="*/ 2147483646 h 1209"/>
                    <a:gd name="T24" fmla="*/ 2147483646 w 283"/>
                    <a:gd name="T25" fmla="*/ 2147483646 h 1209"/>
                    <a:gd name="T26" fmla="*/ 2147483646 w 283"/>
                    <a:gd name="T27" fmla="*/ 2147483646 h 1209"/>
                    <a:gd name="T28" fmla="*/ 2147483646 w 283"/>
                    <a:gd name="T29" fmla="*/ 2147483646 h 1209"/>
                    <a:gd name="T30" fmla="*/ 2147483646 w 283"/>
                    <a:gd name="T31" fmla="*/ 2147483646 h 1209"/>
                    <a:gd name="T32" fmla="*/ 2147483646 w 283"/>
                    <a:gd name="T33" fmla="*/ 2147483646 h 1209"/>
                    <a:gd name="T34" fmla="*/ 2147483646 w 283"/>
                    <a:gd name="T35" fmla="*/ 2147483646 h 12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3"/>
                    <a:gd name="T55" fmla="*/ 0 h 1209"/>
                    <a:gd name="T56" fmla="*/ 283 w 283"/>
                    <a:gd name="T57" fmla="*/ 1209 h 12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3" h="1209">
                      <a:moveTo>
                        <a:pt x="283" y="604"/>
                      </a:moveTo>
                      <a:lnTo>
                        <a:pt x="272" y="368"/>
                      </a:lnTo>
                      <a:lnTo>
                        <a:pt x="241" y="177"/>
                      </a:lnTo>
                      <a:lnTo>
                        <a:pt x="197" y="46"/>
                      </a:lnTo>
                      <a:lnTo>
                        <a:pt x="142" y="0"/>
                      </a:lnTo>
                      <a:lnTo>
                        <a:pt x="86" y="46"/>
                      </a:lnTo>
                      <a:lnTo>
                        <a:pt x="41" y="177"/>
                      </a:lnTo>
                      <a:lnTo>
                        <a:pt x="11" y="368"/>
                      </a:lnTo>
                      <a:lnTo>
                        <a:pt x="0" y="604"/>
                      </a:lnTo>
                      <a:lnTo>
                        <a:pt x="11" y="840"/>
                      </a:lnTo>
                      <a:lnTo>
                        <a:pt x="41" y="1032"/>
                      </a:lnTo>
                      <a:lnTo>
                        <a:pt x="86" y="1161"/>
                      </a:lnTo>
                      <a:lnTo>
                        <a:pt x="142" y="1209"/>
                      </a:lnTo>
                      <a:lnTo>
                        <a:pt x="197" y="1161"/>
                      </a:lnTo>
                      <a:lnTo>
                        <a:pt x="241" y="1032"/>
                      </a:lnTo>
                      <a:lnTo>
                        <a:pt x="272" y="840"/>
                      </a:lnTo>
                      <a:lnTo>
                        <a:pt x="283" y="604"/>
                      </a:lnTo>
                    </a:path>
                  </a:pathLst>
                </a:custGeom>
                <a:solidFill>
                  <a:srgbClr val="663300"/>
                </a:solidFill>
                <a:ln w="39688">
                  <a:solidFill>
                    <a:srgbClr val="800000"/>
                  </a:solidFill>
                  <a:round/>
                  <a:headEnd/>
                  <a:tailEnd/>
                </a:ln>
              </p:spPr>
              <p:txBody>
                <a:bodyPr/>
                <a:lstStyle/>
                <a:p>
                  <a:endParaRPr lang="en-GB"/>
                </a:p>
              </p:txBody>
            </p:sp>
            <p:sp>
              <p:nvSpPr>
                <p:cNvPr id="13355" name="Freeform 32">
                  <a:extLst>
                    <a:ext uri="{FF2B5EF4-FFF2-40B4-BE49-F238E27FC236}">
                      <a16:creationId xmlns:a16="http://schemas.microsoft.com/office/drawing/2014/main" id="{52880C46-7BF7-4823-91B5-8255FBE50A2C}"/>
                    </a:ext>
                  </a:extLst>
                </p:cNvPr>
                <p:cNvSpPr>
                  <a:spLocks/>
                </p:cNvSpPr>
                <p:nvPr/>
              </p:nvSpPr>
              <p:spPr bwMode="auto">
                <a:xfrm>
                  <a:off x="4424363" y="3275013"/>
                  <a:ext cx="328612" cy="327025"/>
                </a:xfrm>
                <a:custGeom>
                  <a:avLst/>
                  <a:gdLst>
                    <a:gd name="T0" fmla="*/ 2147483646 w 826"/>
                    <a:gd name="T1" fmla="*/ 2147483646 h 618"/>
                    <a:gd name="T2" fmla="*/ 2147483646 w 826"/>
                    <a:gd name="T3" fmla="*/ 2147483646 h 618"/>
                    <a:gd name="T4" fmla="*/ 2147483646 w 826"/>
                    <a:gd name="T5" fmla="*/ 0 h 618"/>
                    <a:gd name="T6" fmla="*/ 0 w 826"/>
                    <a:gd name="T7" fmla="*/ 2147483646 h 618"/>
                    <a:gd name="T8" fmla="*/ 2147483646 w 826"/>
                    <a:gd name="T9" fmla="*/ 2147483646 h 618"/>
                    <a:gd name="T10" fmla="*/ 0 60000 65536"/>
                    <a:gd name="T11" fmla="*/ 0 60000 65536"/>
                    <a:gd name="T12" fmla="*/ 0 60000 65536"/>
                    <a:gd name="T13" fmla="*/ 0 60000 65536"/>
                    <a:gd name="T14" fmla="*/ 0 60000 65536"/>
                    <a:gd name="T15" fmla="*/ 0 w 826"/>
                    <a:gd name="T16" fmla="*/ 0 h 618"/>
                    <a:gd name="T17" fmla="*/ 826 w 826"/>
                    <a:gd name="T18" fmla="*/ 618 h 618"/>
                  </a:gdLst>
                  <a:ahLst/>
                  <a:cxnLst>
                    <a:cxn ang="T10">
                      <a:pos x="T0" y="T1"/>
                    </a:cxn>
                    <a:cxn ang="T11">
                      <a:pos x="T2" y="T3"/>
                    </a:cxn>
                    <a:cxn ang="T12">
                      <a:pos x="T4" y="T5"/>
                    </a:cxn>
                    <a:cxn ang="T13">
                      <a:pos x="T6" y="T7"/>
                    </a:cxn>
                    <a:cxn ang="T14">
                      <a:pos x="T8" y="T9"/>
                    </a:cxn>
                  </a:cxnLst>
                  <a:rect l="T15" t="T16" r="T17" b="T18"/>
                  <a:pathLst>
                    <a:path w="826" h="618">
                      <a:moveTo>
                        <a:pt x="31" y="618"/>
                      </a:moveTo>
                      <a:lnTo>
                        <a:pt x="826" y="24"/>
                      </a:lnTo>
                      <a:lnTo>
                        <a:pt x="31" y="0"/>
                      </a:lnTo>
                      <a:lnTo>
                        <a:pt x="0" y="332"/>
                      </a:lnTo>
                      <a:lnTo>
                        <a:pt x="31" y="618"/>
                      </a:lnTo>
                      <a:close/>
                    </a:path>
                  </a:pathLst>
                </a:custGeom>
                <a:solidFill>
                  <a:srgbClr val="4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13342" name="Freeform 39">
                <a:extLst>
                  <a:ext uri="{FF2B5EF4-FFF2-40B4-BE49-F238E27FC236}">
                    <a16:creationId xmlns:a16="http://schemas.microsoft.com/office/drawing/2014/main" id="{CE3C7E2D-F726-49DA-A56C-C5757FD67DFC}"/>
                  </a:ext>
                </a:extLst>
              </p:cNvPr>
              <p:cNvSpPr>
                <a:spLocks/>
              </p:cNvSpPr>
              <p:nvPr/>
            </p:nvSpPr>
            <p:spPr bwMode="auto">
              <a:xfrm>
                <a:off x="2883134" y="2804319"/>
                <a:ext cx="263525" cy="344488"/>
              </a:xfrm>
              <a:custGeom>
                <a:avLst/>
                <a:gdLst>
                  <a:gd name="T0" fmla="*/ 2147483646 w 662"/>
                  <a:gd name="T1" fmla="*/ 2147483646 h 651"/>
                  <a:gd name="T2" fmla="*/ 2147483646 w 662"/>
                  <a:gd name="T3" fmla="*/ 2147483646 h 651"/>
                  <a:gd name="T4" fmla="*/ 2147483646 w 662"/>
                  <a:gd name="T5" fmla="*/ 2147483646 h 651"/>
                  <a:gd name="T6" fmla="*/ 2147483646 w 662"/>
                  <a:gd name="T7" fmla="*/ 2147483646 h 651"/>
                  <a:gd name="T8" fmla="*/ 2147483646 w 662"/>
                  <a:gd name="T9" fmla="*/ 2147483646 h 651"/>
                  <a:gd name="T10" fmla="*/ 0 w 662"/>
                  <a:gd name="T11" fmla="*/ 2147483646 h 651"/>
                  <a:gd name="T12" fmla="*/ 2147483646 w 662"/>
                  <a:gd name="T13" fmla="*/ 2147483646 h 651"/>
                  <a:gd name="T14" fmla="*/ 2147483646 w 662"/>
                  <a:gd name="T15" fmla="*/ 2147483646 h 651"/>
                  <a:gd name="T16" fmla="*/ 2147483646 w 662"/>
                  <a:gd name="T17" fmla="*/ 2147483646 h 651"/>
                  <a:gd name="T18" fmla="*/ 2147483646 w 662"/>
                  <a:gd name="T19" fmla="*/ 2147483646 h 651"/>
                  <a:gd name="T20" fmla="*/ 2147483646 w 662"/>
                  <a:gd name="T21" fmla="*/ 2147483646 h 651"/>
                  <a:gd name="T22" fmla="*/ 2147483646 w 662"/>
                  <a:gd name="T23" fmla="*/ 2147483646 h 651"/>
                  <a:gd name="T24" fmla="*/ 2147483646 w 662"/>
                  <a:gd name="T25" fmla="*/ 0 h 651"/>
                  <a:gd name="T26" fmla="*/ 2147483646 w 662"/>
                  <a:gd name="T27" fmla="*/ 2147483646 h 651"/>
                  <a:gd name="T28" fmla="*/ 2147483646 w 662"/>
                  <a:gd name="T29" fmla="*/ 2147483646 h 651"/>
                  <a:gd name="T30" fmla="*/ 2147483646 w 662"/>
                  <a:gd name="T31" fmla="*/ 2147483646 h 651"/>
                  <a:gd name="T32" fmla="*/ 2147483646 w 662"/>
                  <a:gd name="T33" fmla="*/ 2147483646 h 651"/>
                  <a:gd name="T34" fmla="*/ 2147483646 w 662"/>
                  <a:gd name="T35" fmla="*/ 2147483646 h 651"/>
                  <a:gd name="T36" fmla="*/ 2147483646 w 662"/>
                  <a:gd name="T37" fmla="*/ 2147483646 h 651"/>
                  <a:gd name="T38" fmla="*/ 2147483646 w 662"/>
                  <a:gd name="T39" fmla="*/ 2147483646 h 651"/>
                  <a:gd name="T40" fmla="*/ 2147483646 w 662"/>
                  <a:gd name="T41" fmla="*/ 2147483646 h 651"/>
                  <a:gd name="T42" fmla="*/ 2147483646 w 662"/>
                  <a:gd name="T43" fmla="*/ 2147483646 h 651"/>
                  <a:gd name="T44" fmla="*/ 2147483646 w 662"/>
                  <a:gd name="T45" fmla="*/ 2147483646 h 6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62"/>
                  <a:gd name="T70" fmla="*/ 0 h 651"/>
                  <a:gd name="T71" fmla="*/ 662 w 662"/>
                  <a:gd name="T72" fmla="*/ 651 h 65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62" h="651">
                    <a:moveTo>
                      <a:pt x="499" y="612"/>
                    </a:moveTo>
                    <a:lnTo>
                      <a:pt x="334" y="625"/>
                    </a:lnTo>
                    <a:lnTo>
                      <a:pt x="212" y="647"/>
                    </a:lnTo>
                    <a:lnTo>
                      <a:pt x="117" y="651"/>
                    </a:lnTo>
                    <a:lnTo>
                      <a:pt x="39" y="612"/>
                    </a:lnTo>
                    <a:lnTo>
                      <a:pt x="0" y="540"/>
                    </a:lnTo>
                    <a:lnTo>
                      <a:pt x="21" y="467"/>
                    </a:lnTo>
                    <a:lnTo>
                      <a:pt x="76" y="377"/>
                    </a:lnTo>
                    <a:lnTo>
                      <a:pt x="137" y="254"/>
                    </a:lnTo>
                    <a:lnTo>
                      <a:pt x="169" y="155"/>
                    </a:lnTo>
                    <a:lnTo>
                      <a:pt x="191" y="75"/>
                    </a:lnTo>
                    <a:lnTo>
                      <a:pt x="220" y="22"/>
                    </a:lnTo>
                    <a:lnTo>
                      <a:pt x="269" y="0"/>
                    </a:lnTo>
                    <a:lnTo>
                      <a:pt x="336" y="17"/>
                    </a:lnTo>
                    <a:lnTo>
                      <a:pt x="387" y="75"/>
                    </a:lnTo>
                    <a:lnTo>
                      <a:pt x="436" y="166"/>
                    </a:lnTo>
                    <a:lnTo>
                      <a:pt x="499" y="280"/>
                    </a:lnTo>
                    <a:lnTo>
                      <a:pt x="539" y="391"/>
                    </a:lnTo>
                    <a:lnTo>
                      <a:pt x="542" y="475"/>
                    </a:lnTo>
                    <a:lnTo>
                      <a:pt x="555" y="545"/>
                    </a:lnTo>
                    <a:lnTo>
                      <a:pt x="630" y="612"/>
                    </a:lnTo>
                    <a:lnTo>
                      <a:pt x="662" y="612"/>
                    </a:lnTo>
                    <a:lnTo>
                      <a:pt x="499" y="612"/>
                    </a:lnTo>
                    <a:close/>
                  </a:path>
                </a:pathLst>
              </a:cu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43" name="Freeform 26">
                <a:extLst>
                  <a:ext uri="{FF2B5EF4-FFF2-40B4-BE49-F238E27FC236}">
                    <a16:creationId xmlns:a16="http://schemas.microsoft.com/office/drawing/2014/main" id="{00FF2743-C18A-4E37-9925-51C0BD54F9F9}"/>
                  </a:ext>
                </a:extLst>
              </p:cNvPr>
              <p:cNvSpPr>
                <a:spLocks/>
              </p:cNvSpPr>
              <p:nvPr/>
            </p:nvSpPr>
            <p:spPr bwMode="auto">
              <a:xfrm>
                <a:off x="2868613" y="3469481"/>
                <a:ext cx="361157" cy="296069"/>
              </a:xfrm>
              <a:custGeom>
                <a:avLst/>
                <a:gdLst>
                  <a:gd name="T0" fmla="*/ 2147483646 w 1087"/>
                  <a:gd name="T1" fmla="*/ 2147483646 h 826"/>
                  <a:gd name="T2" fmla="*/ 2147483646 w 1087"/>
                  <a:gd name="T3" fmla="*/ 2147483646 h 826"/>
                  <a:gd name="T4" fmla="*/ 2147483646 w 1087"/>
                  <a:gd name="T5" fmla="*/ 2147483646 h 826"/>
                  <a:gd name="T6" fmla="*/ 2147483646 w 1087"/>
                  <a:gd name="T7" fmla="*/ 0 h 826"/>
                  <a:gd name="T8" fmla="*/ 2147483646 w 1087"/>
                  <a:gd name="T9" fmla="*/ 2147483646 h 826"/>
                  <a:gd name="T10" fmla="*/ 2147483646 w 1087"/>
                  <a:gd name="T11" fmla="*/ 2147483646 h 826"/>
                  <a:gd name="T12" fmla="*/ 2147483646 w 1087"/>
                  <a:gd name="T13" fmla="*/ 2147483646 h 826"/>
                  <a:gd name="T14" fmla="*/ 2147483646 w 1087"/>
                  <a:gd name="T15" fmla="*/ 2147483646 h 826"/>
                  <a:gd name="T16" fmla="*/ 2147483646 w 1087"/>
                  <a:gd name="T17" fmla="*/ 2147483646 h 826"/>
                  <a:gd name="T18" fmla="*/ 2147483646 w 1087"/>
                  <a:gd name="T19" fmla="*/ 2147483646 h 826"/>
                  <a:gd name="T20" fmla="*/ 2147483646 w 1087"/>
                  <a:gd name="T21" fmla="*/ 2147483646 h 826"/>
                  <a:gd name="T22" fmla="*/ 2147483646 w 1087"/>
                  <a:gd name="T23" fmla="*/ 2147483646 h 826"/>
                  <a:gd name="T24" fmla="*/ 2147483646 w 1087"/>
                  <a:gd name="T25" fmla="*/ 2147483646 h 826"/>
                  <a:gd name="T26" fmla="*/ 2147483646 w 1087"/>
                  <a:gd name="T27" fmla="*/ 2147483646 h 826"/>
                  <a:gd name="T28" fmla="*/ 2147483646 w 1087"/>
                  <a:gd name="T29" fmla="*/ 2147483646 h 826"/>
                  <a:gd name="T30" fmla="*/ 2147483646 w 1087"/>
                  <a:gd name="T31" fmla="*/ 2147483646 h 826"/>
                  <a:gd name="T32" fmla="*/ 2147483646 w 1087"/>
                  <a:gd name="T33" fmla="*/ 2147483646 h 826"/>
                  <a:gd name="T34" fmla="*/ 2147483646 w 1087"/>
                  <a:gd name="T35" fmla="*/ 2147483646 h 826"/>
                  <a:gd name="T36" fmla="*/ 2147483646 w 1087"/>
                  <a:gd name="T37" fmla="*/ 2147483646 h 826"/>
                  <a:gd name="T38" fmla="*/ 2147483646 w 1087"/>
                  <a:gd name="T39" fmla="*/ 2147483646 h 826"/>
                  <a:gd name="T40" fmla="*/ 2147483646 w 1087"/>
                  <a:gd name="T41" fmla="*/ 2147483646 h 826"/>
                  <a:gd name="T42" fmla="*/ 2147483646 w 1087"/>
                  <a:gd name="T43" fmla="*/ 2147483646 h 826"/>
                  <a:gd name="T44" fmla="*/ 2147483646 w 1087"/>
                  <a:gd name="T45" fmla="*/ 2147483646 h 826"/>
                  <a:gd name="T46" fmla="*/ 2147483646 w 1087"/>
                  <a:gd name="T47" fmla="*/ 2147483646 h 826"/>
                  <a:gd name="T48" fmla="*/ 2147483646 w 1087"/>
                  <a:gd name="T49" fmla="*/ 2147483646 h 826"/>
                  <a:gd name="T50" fmla="*/ 2147483646 w 1087"/>
                  <a:gd name="T51" fmla="*/ 2147483646 h 826"/>
                  <a:gd name="T52" fmla="*/ 2147483646 w 1087"/>
                  <a:gd name="T53" fmla="*/ 2147483646 h 826"/>
                  <a:gd name="T54" fmla="*/ 2147483646 w 1087"/>
                  <a:gd name="T55" fmla="*/ 2147483646 h 826"/>
                  <a:gd name="T56" fmla="*/ 2147483646 w 1087"/>
                  <a:gd name="T57" fmla="*/ 2147483646 h 826"/>
                  <a:gd name="T58" fmla="*/ 0 w 1087"/>
                  <a:gd name="T59" fmla="*/ 2147483646 h 826"/>
                  <a:gd name="T60" fmla="*/ 2147483646 w 1087"/>
                  <a:gd name="T61" fmla="*/ 2147483646 h 826"/>
                  <a:gd name="T62" fmla="*/ 2147483646 w 1087"/>
                  <a:gd name="T63" fmla="*/ 2147483646 h 826"/>
                  <a:gd name="T64" fmla="*/ 2147483646 w 1087"/>
                  <a:gd name="T65" fmla="*/ 2147483646 h 826"/>
                  <a:gd name="T66" fmla="*/ 2147483646 w 1087"/>
                  <a:gd name="T67" fmla="*/ 2147483646 h 826"/>
                  <a:gd name="T68" fmla="*/ 2147483646 w 1087"/>
                  <a:gd name="T69" fmla="*/ 2147483646 h 826"/>
                  <a:gd name="T70" fmla="*/ 2147483646 w 1087"/>
                  <a:gd name="T71" fmla="*/ 2147483646 h 826"/>
                  <a:gd name="T72" fmla="*/ 2147483646 w 1087"/>
                  <a:gd name="T73" fmla="*/ 2147483646 h 826"/>
                  <a:gd name="T74" fmla="*/ 2147483646 w 1087"/>
                  <a:gd name="T75" fmla="*/ 2147483646 h 826"/>
                  <a:gd name="T76" fmla="*/ 2147483646 w 1087"/>
                  <a:gd name="T77" fmla="*/ 2147483646 h 826"/>
                  <a:gd name="T78" fmla="*/ 2147483646 w 1087"/>
                  <a:gd name="T79" fmla="*/ 2147483646 h 826"/>
                  <a:gd name="T80" fmla="*/ 2147483646 w 1087"/>
                  <a:gd name="T81" fmla="*/ 2147483646 h 826"/>
                  <a:gd name="T82" fmla="*/ 2147483646 w 1087"/>
                  <a:gd name="T83" fmla="*/ 2147483646 h 826"/>
                  <a:gd name="T84" fmla="*/ 2147483646 w 1087"/>
                  <a:gd name="T85" fmla="*/ 2147483646 h 826"/>
                  <a:gd name="T86" fmla="*/ 2147483646 w 1087"/>
                  <a:gd name="T87" fmla="*/ 2147483646 h 826"/>
                  <a:gd name="T88" fmla="*/ 2147483646 w 1087"/>
                  <a:gd name="T89" fmla="*/ 2147483646 h 826"/>
                  <a:gd name="T90" fmla="*/ 2147483646 w 1087"/>
                  <a:gd name="T91" fmla="*/ 2147483646 h 826"/>
                  <a:gd name="T92" fmla="*/ 2147483646 w 1087"/>
                  <a:gd name="T93" fmla="*/ 2147483646 h 826"/>
                  <a:gd name="T94" fmla="*/ 2147483646 w 1087"/>
                  <a:gd name="T95" fmla="*/ 2147483646 h 826"/>
                  <a:gd name="T96" fmla="*/ 2147483646 w 1087"/>
                  <a:gd name="T97" fmla="*/ 2147483646 h 826"/>
                  <a:gd name="T98" fmla="*/ 2147483646 w 1087"/>
                  <a:gd name="T99" fmla="*/ 2147483646 h 826"/>
                  <a:gd name="T100" fmla="*/ 2147483646 w 1087"/>
                  <a:gd name="T101" fmla="*/ 2147483646 h 826"/>
                  <a:gd name="T102" fmla="*/ 2147483646 w 1087"/>
                  <a:gd name="T103" fmla="*/ 2147483646 h 826"/>
                  <a:gd name="T104" fmla="*/ 2147483646 w 1087"/>
                  <a:gd name="T105" fmla="*/ 2147483646 h 826"/>
                  <a:gd name="T106" fmla="*/ 2147483646 w 1087"/>
                  <a:gd name="T107" fmla="*/ 2147483646 h 826"/>
                  <a:gd name="T108" fmla="*/ 2147483646 w 1087"/>
                  <a:gd name="T109" fmla="*/ 2147483646 h 826"/>
                  <a:gd name="T110" fmla="*/ 2147483646 w 1087"/>
                  <a:gd name="T111" fmla="*/ 2147483646 h 826"/>
                  <a:gd name="T112" fmla="*/ 2147483646 w 1087"/>
                  <a:gd name="T113" fmla="*/ 2147483646 h 8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087"/>
                  <a:gd name="T172" fmla="*/ 0 h 826"/>
                  <a:gd name="T173" fmla="*/ 1087 w 1087"/>
                  <a:gd name="T174" fmla="*/ 826 h 8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087" h="826">
                    <a:moveTo>
                      <a:pt x="873" y="51"/>
                    </a:moveTo>
                    <a:lnTo>
                      <a:pt x="770" y="32"/>
                    </a:lnTo>
                    <a:lnTo>
                      <a:pt x="534" y="5"/>
                    </a:lnTo>
                    <a:lnTo>
                      <a:pt x="400" y="0"/>
                    </a:lnTo>
                    <a:lnTo>
                      <a:pt x="276" y="6"/>
                    </a:lnTo>
                    <a:lnTo>
                      <a:pt x="174" y="29"/>
                    </a:lnTo>
                    <a:lnTo>
                      <a:pt x="107" y="75"/>
                    </a:lnTo>
                    <a:lnTo>
                      <a:pt x="110" y="123"/>
                    </a:lnTo>
                    <a:lnTo>
                      <a:pt x="169" y="170"/>
                    </a:lnTo>
                    <a:lnTo>
                      <a:pt x="271" y="201"/>
                    </a:lnTo>
                    <a:lnTo>
                      <a:pt x="361" y="205"/>
                    </a:lnTo>
                    <a:lnTo>
                      <a:pt x="445" y="189"/>
                    </a:lnTo>
                    <a:lnTo>
                      <a:pt x="525" y="163"/>
                    </a:lnTo>
                    <a:lnTo>
                      <a:pt x="606" y="134"/>
                    </a:lnTo>
                    <a:lnTo>
                      <a:pt x="693" y="117"/>
                    </a:lnTo>
                    <a:lnTo>
                      <a:pt x="791" y="117"/>
                    </a:lnTo>
                    <a:lnTo>
                      <a:pt x="903" y="145"/>
                    </a:lnTo>
                    <a:lnTo>
                      <a:pt x="978" y="183"/>
                    </a:lnTo>
                    <a:lnTo>
                      <a:pt x="1033" y="227"/>
                    </a:lnTo>
                    <a:lnTo>
                      <a:pt x="1059" y="273"/>
                    </a:lnTo>
                    <a:lnTo>
                      <a:pt x="1055" y="312"/>
                    </a:lnTo>
                    <a:lnTo>
                      <a:pt x="993" y="357"/>
                    </a:lnTo>
                    <a:lnTo>
                      <a:pt x="894" y="362"/>
                    </a:lnTo>
                    <a:lnTo>
                      <a:pt x="772" y="342"/>
                    </a:lnTo>
                    <a:lnTo>
                      <a:pt x="632" y="310"/>
                    </a:lnTo>
                    <a:lnTo>
                      <a:pt x="480" y="281"/>
                    </a:lnTo>
                    <a:lnTo>
                      <a:pt x="327" y="266"/>
                    </a:lnTo>
                    <a:lnTo>
                      <a:pt x="180" y="280"/>
                    </a:lnTo>
                    <a:lnTo>
                      <a:pt x="47" y="336"/>
                    </a:lnTo>
                    <a:lnTo>
                      <a:pt x="0" y="395"/>
                    </a:lnTo>
                    <a:lnTo>
                      <a:pt x="17" y="455"/>
                    </a:lnTo>
                    <a:lnTo>
                      <a:pt x="106" y="505"/>
                    </a:lnTo>
                    <a:lnTo>
                      <a:pt x="213" y="512"/>
                    </a:lnTo>
                    <a:lnTo>
                      <a:pt x="332" y="490"/>
                    </a:lnTo>
                    <a:lnTo>
                      <a:pt x="461" y="455"/>
                    </a:lnTo>
                    <a:lnTo>
                      <a:pt x="594" y="418"/>
                    </a:lnTo>
                    <a:lnTo>
                      <a:pt x="729" y="397"/>
                    </a:lnTo>
                    <a:lnTo>
                      <a:pt x="866" y="404"/>
                    </a:lnTo>
                    <a:lnTo>
                      <a:pt x="995" y="455"/>
                    </a:lnTo>
                    <a:lnTo>
                      <a:pt x="1034" y="501"/>
                    </a:lnTo>
                    <a:lnTo>
                      <a:pt x="1025" y="551"/>
                    </a:lnTo>
                    <a:lnTo>
                      <a:pt x="932" y="607"/>
                    </a:lnTo>
                    <a:lnTo>
                      <a:pt x="810" y="627"/>
                    </a:lnTo>
                    <a:lnTo>
                      <a:pt x="669" y="622"/>
                    </a:lnTo>
                    <a:lnTo>
                      <a:pt x="521" y="603"/>
                    </a:lnTo>
                    <a:lnTo>
                      <a:pt x="379" y="583"/>
                    </a:lnTo>
                    <a:lnTo>
                      <a:pt x="255" y="572"/>
                    </a:lnTo>
                    <a:lnTo>
                      <a:pt x="159" y="580"/>
                    </a:lnTo>
                    <a:lnTo>
                      <a:pt x="107" y="621"/>
                    </a:lnTo>
                    <a:lnTo>
                      <a:pt x="140" y="682"/>
                    </a:lnTo>
                    <a:lnTo>
                      <a:pt x="262" y="741"/>
                    </a:lnTo>
                    <a:lnTo>
                      <a:pt x="480" y="805"/>
                    </a:lnTo>
                    <a:lnTo>
                      <a:pt x="643" y="826"/>
                    </a:lnTo>
                    <a:lnTo>
                      <a:pt x="803" y="805"/>
                    </a:lnTo>
                    <a:lnTo>
                      <a:pt x="1025" y="741"/>
                    </a:lnTo>
                    <a:lnTo>
                      <a:pt x="1071" y="710"/>
                    </a:lnTo>
                    <a:lnTo>
                      <a:pt x="1087" y="692"/>
                    </a:lnTo>
                  </a:path>
                </a:pathLst>
              </a:custGeom>
              <a:noFill/>
              <a:ln w="39688">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3344" name="Freeform 30">
                <a:extLst>
                  <a:ext uri="{FF2B5EF4-FFF2-40B4-BE49-F238E27FC236}">
                    <a16:creationId xmlns:a16="http://schemas.microsoft.com/office/drawing/2014/main" id="{270321EA-1A10-470F-BC9E-A5B2DF9367A9}"/>
                  </a:ext>
                </a:extLst>
              </p:cNvPr>
              <p:cNvSpPr>
                <a:spLocks/>
              </p:cNvSpPr>
              <p:nvPr/>
            </p:nvSpPr>
            <p:spPr bwMode="auto">
              <a:xfrm>
                <a:off x="2728118" y="1894681"/>
                <a:ext cx="501651" cy="280988"/>
              </a:xfrm>
              <a:custGeom>
                <a:avLst/>
                <a:gdLst>
                  <a:gd name="T0" fmla="*/ 2147483646 w 1045"/>
                  <a:gd name="T1" fmla="*/ 2147483646 h 566"/>
                  <a:gd name="T2" fmla="*/ 2147483646 w 1045"/>
                  <a:gd name="T3" fmla="*/ 2147483646 h 566"/>
                  <a:gd name="T4" fmla="*/ 2147483646 w 1045"/>
                  <a:gd name="T5" fmla="*/ 2147483646 h 566"/>
                  <a:gd name="T6" fmla="*/ 2147483646 w 1045"/>
                  <a:gd name="T7" fmla="*/ 2147483646 h 566"/>
                  <a:gd name="T8" fmla="*/ 2147483646 w 1045"/>
                  <a:gd name="T9" fmla="*/ 2147483646 h 566"/>
                  <a:gd name="T10" fmla="*/ 2147483646 w 1045"/>
                  <a:gd name="T11" fmla="*/ 2147483646 h 566"/>
                  <a:gd name="T12" fmla="*/ 2147483646 w 1045"/>
                  <a:gd name="T13" fmla="*/ 2147483646 h 566"/>
                  <a:gd name="T14" fmla="*/ 2147483646 w 1045"/>
                  <a:gd name="T15" fmla="*/ 2147483646 h 566"/>
                  <a:gd name="T16" fmla="*/ 2147483646 w 1045"/>
                  <a:gd name="T17" fmla="*/ 2147483646 h 566"/>
                  <a:gd name="T18" fmla="*/ 2147483646 w 1045"/>
                  <a:gd name="T19" fmla="*/ 2147483646 h 566"/>
                  <a:gd name="T20" fmla="*/ 2147483646 w 1045"/>
                  <a:gd name="T21" fmla="*/ 2147483646 h 566"/>
                  <a:gd name="T22" fmla="*/ 2147483646 w 1045"/>
                  <a:gd name="T23" fmla="*/ 2147483646 h 566"/>
                  <a:gd name="T24" fmla="*/ 2147483646 w 1045"/>
                  <a:gd name="T25" fmla="*/ 2147483646 h 566"/>
                  <a:gd name="T26" fmla="*/ 2147483646 w 1045"/>
                  <a:gd name="T27" fmla="*/ 2147483646 h 566"/>
                  <a:gd name="T28" fmla="*/ 2147483646 w 1045"/>
                  <a:gd name="T29" fmla="*/ 0 h 566"/>
                  <a:gd name="T30" fmla="*/ 2147483646 w 1045"/>
                  <a:gd name="T31" fmla="*/ 2147483646 h 566"/>
                  <a:gd name="T32" fmla="*/ 2147483646 w 1045"/>
                  <a:gd name="T33" fmla="*/ 2147483646 h 566"/>
                  <a:gd name="T34" fmla="*/ 2147483646 w 1045"/>
                  <a:gd name="T35" fmla="*/ 2147483646 h 566"/>
                  <a:gd name="T36" fmla="*/ 2147483646 w 1045"/>
                  <a:gd name="T37" fmla="*/ 2147483646 h 566"/>
                  <a:gd name="T38" fmla="*/ 2147483646 w 1045"/>
                  <a:gd name="T39" fmla="*/ 2147483646 h 566"/>
                  <a:gd name="T40" fmla="*/ 2147483646 w 1045"/>
                  <a:gd name="T41" fmla="*/ 2147483646 h 566"/>
                  <a:gd name="T42" fmla="*/ 0 w 1045"/>
                  <a:gd name="T43" fmla="*/ 2147483646 h 566"/>
                  <a:gd name="T44" fmla="*/ 0 w 1045"/>
                  <a:gd name="T45" fmla="*/ 2147483646 h 566"/>
                  <a:gd name="T46" fmla="*/ 2147483646 w 1045"/>
                  <a:gd name="T47" fmla="*/ 2147483646 h 566"/>
                  <a:gd name="T48" fmla="*/ 2147483646 w 1045"/>
                  <a:gd name="T49" fmla="*/ 2147483646 h 566"/>
                  <a:gd name="T50" fmla="*/ 2147483646 w 1045"/>
                  <a:gd name="T51" fmla="*/ 2147483646 h 566"/>
                  <a:gd name="T52" fmla="*/ 2147483646 w 1045"/>
                  <a:gd name="T53" fmla="*/ 2147483646 h 566"/>
                  <a:gd name="T54" fmla="*/ 2147483646 w 1045"/>
                  <a:gd name="T55" fmla="*/ 2147483646 h 56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45"/>
                  <a:gd name="T85" fmla="*/ 0 h 566"/>
                  <a:gd name="T86" fmla="*/ 1045 w 1045"/>
                  <a:gd name="T87" fmla="*/ 566 h 56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45" h="566">
                    <a:moveTo>
                      <a:pt x="244" y="518"/>
                    </a:moveTo>
                    <a:lnTo>
                      <a:pt x="375" y="508"/>
                    </a:lnTo>
                    <a:lnTo>
                      <a:pt x="455" y="480"/>
                    </a:lnTo>
                    <a:lnTo>
                      <a:pt x="536" y="445"/>
                    </a:lnTo>
                    <a:lnTo>
                      <a:pt x="672" y="423"/>
                    </a:lnTo>
                    <a:lnTo>
                      <a:pt x="793" y="429"/>
                    </a:lnTo>
                    <a:lnTo>
                      <a:pt x="886" y="451"/>
                    </a:lnTo>
                    <a:lnTo>
                      <a:pt x="956" y="467"/>
                    </a:lnTo>
                    <a:lnTo>
                      <a:pt x="1009" y="446"/>
                    </a:lnTo>
                    <a:lnTo>
                      <a:pt x="1045" y="361"/>
                    </a:lnTo>
                    <a:lnTo>
                      <a:pt x="1023" y="259"/>
                    </a:lnTo>
                    <a:lnTo>
                      <a:pt x="948" y="156"/>
                    </a:lnTo>
                    <a:lnTo>
                      <a:pt x="825" y="67"/>
                    </a:lnTo>
                    <a:lnTo>
                      <a:pt x="707" y="16"/>
                    </a:lnTo>
                    <a:lnTo>
                      <a:pt x="601" y="0"/>
                    </a:lnTo>
                    <a:lnTo>
                      <a:pt x="493" y="18"/>
                    </a:lnTo>
                    <a:lnTo>
                      <a:pt x="367" y="67"/>
                    </a:lnTo>
                    <a:lnTo>
                      <a:pt x="262" y="127"/>
                    </a:lnTo>
                    <a:lnTo>
                      <a:pt x="176" y="200"/>
                    </a:lnTo>
                    <a:lnTo>
                      <a:pt x="107" y="280"/>
                    </a:lnTo>
                    <a:lnTo>
                      <a:pt x="55" y="361"/>
                    </a:lnTo>
                    <a:lnTo>
                      <a:pt x="0" y="499"/>
                    </a:lnTo>
                    <a:lnTo>
                      <a:pt x="0" y="566"/>
                    </a:lnTo>
                    <a:lnTo>
                      <a:pt x="24" y="524"/>
                    </a:lnTo>
                    <a:lnTo>
                      <a:pt x="50" y="491"/>
                    </a:lnTo>
                    <a:lnTo>
                      <a:pt x="92" y="471"/>
                    </a:lnTo>
                    <a:lnTo>
                      <a:pt x="161" y="486"/>
                    </a:lnTo>
                    <a:lnTo>
                      <a:pt x="244" y="518"/>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13334" name="Line 68">
              <a:extLst>
                <a:ext uri="{FF2B5EF4-FFF2-40B4-BE49-F238E27FC236}">
                  <a16:creationId xmlns:a16="http://schemas.microsoft.com/office/drawing/2014/main" id="{F3066B12-5246-47B4-839B-88551283B6C4}"/>
                </a:ext>
              </a:extLst>
            </p:cNvPr>
            <p:cNvSpPr>
              <a:spLocks noChangeShapeType="1"/>
            </p:cNvSpPr>
            <p:nvPr/>
          </p:nvSpPr>
          <p:spPr bwMode="auto">
            <a:xfrm flipH="1" flipV="1">
              <a:off x="4771464" y="5455444"/>
              <a:ext cx="664135" cy="19923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35" name="Line 66">
              <a:extLst>
                <a:ext uri="{FF2B5EF4-FFF2-40B4-BE49-F238E27FC236}">
                  <a16:creationId xmlns:a16="http://schemas.microsoft.com/office/drawing/2014/main" id="{90475607-C1D4-4277-A7B7-45AA76CB0B05}"/>
                </a:ext>
              </a:extLst>
            </p:cNvPr>
            <p:cNvSpPr>
              <a:spLocks noChangeShapeType="1"/>
            </p:cNvSpPr>
            <p:nvPr/>
          </p:nvSpPr>
          <p:spPr bwMode="auto">
            <a:xfrm flipH="1" flipV="1">
              <a:off x="4824410" y="3765549"/>
              <a:ext cx="85351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cxnSp>
          <p:nvCxnSpPr>
            <p:cNvPr id="13336" name="Straight Arrow Connector 5">
              <a:extLst>
                <a:ext uri="{FF2B5EF4-FFF2-40B4-BE49-F238E27FC236}">
                  <a16:creationId xmlns:a16="http://schemas.microsoft.com/office/drawing/2014/main" id="{69E60EF7-3FAA-425F-B254-0DDA15C6A77B}"/>
                </a:ext>
              </a:extLst>
            </p:cNvPr>
            <p:cNvCxnSpPr>
              <a:cxnSpLocks noChangeShapeType="1"/>
            </p:cNvCxnSpPr>
            <p:nvPr/>
          </p:nvCxnSpPr>
          <p:spPr bwMode="auto">
            <a:xfrm>
              <a:off x="4520639" y="1778000"/>
              <a:ext cx="0" cy="357188"/>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37" name="Line 59">
              <a:extLst>
                <a:ext uri="{FF2B5EF4-FFF2-40B4-BE49-F238E27FC236}">
                  <a16:creationId xmlns:a16="http://schemas.microsoft.com/office/drawing/2014/main" id="{A9B62D0B-98CB-49FC-8AE1-42486775AAA7}"/>
                </a:ext>
              </a:extLst>
            </p:cNvPr>
            <p:cNvSpPr>
              <a:spLocks noChangeShapeType="1"/>
            </p:cNvSpPr>
            <p:nvPr/>
          </p:nvSpPr>
          <p:spPr bwMode="auto">
            <a:xfrm>
              <a:off x="3017838" y="2198688"/>
              <a:ext cx="1304365" cy="9699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38" name="Line 60">
              <a:extLst>
                <a:ext uri="{FF2B5EF4-FFF2-40B4-BE49-F238E27FC236}">
                  <a16:creationId xmlns:a16="http://schemas.microsoft.com/office/drawing/2014/main" id="{E2D72F42-B03B-475D-860F-06EEE39E1CBB}"/>
                </a:ext>
              </a:extLst>
            </p:cNvPr>
            <p:cNvSpPr>
              <a:spLocks noChangeShapeType="1"/>
            </p:cNvSpPr>
            <p:nvPr/>
          </p:nvSpPr>
          <p:spPr bwMode="auto">
            <a:xfrm>
              <a:off x="3235325" y="3112295"/>
              <a:ext cx="1081087"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39" name="Line 61">
              <a:extLst>
                <a:ext uri="{FF2B5EF4-FFF2-40B4-BE49-F238E27FC236}">
                  <a16:creationId xmlns:a16="http://schemas.microsoft.com/office/drawing/2014/main" id="{AA246CF8-AE1D-41BC-A7F2-D09D084A8531}"/>
                </a:ext>
              </a:extLst>
            </p:cNvPr>
            <p:cNvSpPr>
              <a:spLocks noChangeShapeType="1"/>
            </p:cNvSpPr>
            <p:nvPr/>
          </p:nvSpPr>
          <p:spPr bwMode="auto">
            <a:xfrm flipV="1">
              <a:off x="3213894" y="3915172"/>
              <a:ext cx="117792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40" name="Line 62">
              <a:extLst>
                <a:ext uri="{FF2B5EF4-FFF2-40B4-BE49-F238E27FC236}">
                  <a16:creationId xmlns:a16="http://schemas.microsoft.com/office/drawing/2014/main" id="{4C8BF1FB-097D-4F65-874B-B9ABF627EE2A}"/>
                </a:ext>
              </a:extLst>
            </p:cNvPr>
            <p:cNvSpPr>
              <a:spLocks noChangeShapeType="1"/>
            </p:cNvSpPr>
            <p:nvPr/>
          </p:nvSpPr>
          <p:spPr bwMode="auto">
            <a:xfrm flipV="1">
              <a:off x="3419872" y="4027715"/>
              <a:ext cx="990437" cy="58952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2" name="TextBox 1">
            <a:extLst>
              <a:ext uri="{FF2B5EF4-FFF2-40B4-BE49-F238E27FC236}">
                <a16:creationId xmlns:a16="http://schemas.microsoft.com/office/drawing/2014/main" id="{237BB01C-6EEF-9AFA-4487-2851339127A7}"/>
              </a:ext>
            </a:extLst>
          </p:cNvPr>
          <p:cNvSpPr txBox="1"/>
          <p:nvPr/>
        </p:nvSpPr>
        <p:spPr>
          <a:xfrm>
            <a:off x="9518694" y="5752859"/>
            <a:ext cx="2385391" cy="338554"/>
          </a:xfrm>
          <a:prstGeom prst="rect">
            <a:avLst/>
          </a:prstGeom>
          <a:noFill/>
          <a:ln>
            <a:solidFill>
              <a:schemeClr val="accent1"/>
            </a:solidFill>
          </a:ln>
        </p:spPr>
        <p:txBody>
          <a:bodyPr wrap="square" rtlCol="0">
            <a:spAutoFit/>
          </a:bodyPr>
          <a:lstStyle/>
          <a:p>
            <a:r>
              <a:rPr lang="en-GB" sz="1600" b="1" dirty="0">
                <a:latin typeface="Arial" panose="020B0604020202020204" pitchFamily="34" charset="0"/>
                <a:cs typeface="Arial" panose="020B0604020202020204" pitchFamily="34" charset="0"/>
              </a:rPr>
              <a:t>Reduced quality of life</a:t>
            </a:r>
          </a:p>
        </p:txBody>
      </p:sp>
      <p:sp>
        <p:nvSpPr>
          <p:cNvPr id="45" name="TextBox 44">
            <a:extLst>
              <a:ext uri="{FF2B5EF4-FFF2-40B4-BE49-F238E27FC236}">
                <a16:creationId xmlns:a16="http://schemas.microsoft.com/office/drawing/2014/main" id="{2307B08B-C8CF-B321-652D-CBCAF130CFD2}"/>
              </a:ext>
            </a:extLst>
          </p:cNvPr>
          <p:cNvSpPr txBox="1"/>
          <p:nvPr/>
        </p:nvSpPr>
        <p:spPr>
          <a:xfrm>
            <a:off x="492508" y="5726620"/>
            <a:ext cx="1334226" cy="338554"/>
          </a:xfrm>
          <a:prstGeom prst="rect">
            <a:avLst/>
          </a:prstGeom>
          <a:noFill/>
          <a:ln>
            <a:solidFill>
              <a:schemeClr val="accent1"/>
            </a:solidFill>
          </a:ln>
        </p:spPr>
        <p:txBody>
          <a:bodyPr wrap="square" rtlCol="0">
            <a:spAutoFit/>
          </a:bodyPr>
          <a:lstStyle/>
          <a:p>
            <a:r>
              <a:rPr lang="en-GB" sz="1600" b="1" dirty="0">
                <a:latin typeface="Arial" panose="020B0604020202020204" pitchFamily="34" charset="0"/>
                <a:cs typeface="Arial" panose="020B0604020202020204" pitchFamily="34" charset="0"/>
              </a:rPr>
              <a:t>Low mood</a:t>
            </a:r>
          </a:p>
        </p:txBody>
      </p:sp>
      <p:sp>
        <p:nvSpPr>
          <p:cNvPr id="46" name="TextBox 45">
            <a:extLst>
              <a:ext uri="{FF2B5EF4-FFF2-40B4-BE49-F238E27FC236}">
                <a16:creationId xmlns:a16="http://schemas.microsoft.com/office/drawing/2014/main" id="{4C87DB5B-8DFD-53D8-62D4-C81B87878BEF}"/>
              </a:ext>
            </a:extLst>
          </p:cNvPr>
          <p:cNvSpPr txBox="1"/>
          <p:nvPr/>
        </p:nvSpPr>
        <p:spPr>
          <a:xfrm>
            <a:off x="324677" y="1207458"/>
            <a:ext cx="2351847" cy="338554"/>
          </a:xfrm>
          <a:prstGeom prst="rect">
            <a:avLst/>
          </a:prstGeom>
          <a:noFill/>
          <a:ln>
            <a:solidFill>
              <a:schemeClr val="accent1"/>
            </a:solidFill>
          </a:ln>
        </p:spPr>
        <p:txBody>
          <a:bodyPr wrap="square" rtlCol="0">
            <a:spAutoFit/>
          </a:bodyPr>
          <a:lstStyle/>
          <a:p>
            <a:r>
              <a:rPr lang="en-GB" sz="1600" b="1" dirty="0">
                <a:latin typeface="Arial" panose="020B0604020202020204" pitchFamily="34" charset="0"/>
                <a:cs typeface="Arial" panose="020B0604020202020204" pitchFamily="34" charset="0"/>
              </a:rPr>
              <a:t>Increased risk of falls</a:t>
            </a:r>
          </a:p>
        </p:txBody>
      </p:sp>
      <p:sp>
        <p:nvSpPr>
          <p:cNvPr id="47" name="TextBox 46">
            <a:extLst>
              <a:ext uri="{FF2B5EF4-FFF2-40B4-BE49-F238E27FC236}">
                <a16:creationId xmlns:a16="http://schemas.microsoft.com/office/drawing/2014/main" id="{CCDD9159-33BD-298D-146C-3AD58DD819A2}"/>
              </a:ext>
            </a:extLst>
          </p:cNvPr>
          <p:cNvSpPr txBox="1"/>
          <p:nvPr/>
        </p:nvSpPr>
        <p:spPr>
          <a:xfrm>
            <a:off x="9163050" y="1255302"/>
            <a:ext cx="2565138" cy="338554"/>
          </a:xfrm>
          <a:prstGeom prst="rect">
            <a:avLst/>
          </a:prstGeom>
          <a:noFill/>
          <a:ln>
            <a:solidFill>
              <a:schemeClr val="accent1"/>
            </a:solidFill>
          </a:ln>
        </p:spPr>
        <p:txBody>
          <a:bodyPr wrap="square" rtlCol="0">
            <a:spAutoFit/>
          </a:bodyPr>
          <a:lstStyle/>
          <a:p>
            <a:r>
              <a:rPr lang="en-GB" sz="1600" b="1" dirty="0">
                <a:latin typeface="Arial" panose="020B0604020202020204" pitchFamily="34" charset="0"/>
                <a:cs typeface="Arial" panose="020B0604020202020204" pitchFamily="34" charset="0"/>
              </a:rPr>
              <a:t>Exhaustion and lethargy</a:t>
            </a:r>
          </a:p>
        </p:txBody>
      </p:sp>
      <p:sp>
        <p:nvSpPr>
          <p:cNvPr id="5" name="Oval 4">
            <a:extLst>
              <a:ext uri="{FF2B5EF4-FFF2-40B4-BE49-F238E27FC236}">
                <a16:creationId xmlns:a16="http://schemas.microsoft.com/office/drawing/2014/main" id="{1A59A2B6-C552-BBF1-9870-51FF6B79DBCB}"/>
              </a:ext>
            </a:extLst>
          </p:cNvPr>
          <p:cNvSpPr/>
          <p:nvPr/>
        </p:nvSpPr>
        <p:spPr>
          <a:xfrm>
            <a:off x="1332185" y="1091594"/>
            <a:ext cx="8998227" cy="5677046"/>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62" name="Rectangle 2">
            <a:extLst>
              <a:ext uri="{FF2B5EF4-FFF2-40B4-BE49-F238E27FC236}">
                <a16:creationId xmlns:a16="http://schemas.microsoft.com/office/drawing/2014/main" id="{15E27D88-550B-41A3-845F-BE4085B04609}"/>
              </a:ext>
            </a:extLst>
          </p:cNvPr>
          <p:cNvSpPr>
            <a:spLocks noGrp="1" noChangeArrowheads="1"/>
          </p:cNvSpPr>
          <p:nvPr>
            <p:ph type="title"/>
          </p:nvPr>
        </p:nvSpPr>
        <p:spPr>
          <a:xfrm>
            <a:off x="643467" y="321734"/>
            <a:ext cx="10905066" cy="1135737"/>
          </a:xfrm>
        </p:spPr>
        <p:txBody>
          <a:bodyPr>
            <a:normAutofit/>
          </a:bodyPr>
          <a:lstStyle/>
          <a:p>
            <a:pPr algn="ctr"/>
            <a:r>
              <a:rPr lang="en-GB" altLang="en-US" sz="3600" dirty="0">
                <a:solidFill>
                  <a:srgbClr val="002060"/>
                </a:solidFill>
                <a:latin typeface="Arial" panose="020B0604020202020204" pitchFamily="34" charset="0"/>
              </a:rPr>
              <a:t>How to identify signs of malnutrition?</a:t>
            </a:r>
          </a:p>
        </p:txBody>
      </p:sp>
      <p:sp>
        <p:nvSpPr>
          <p:cNvPr id="75" name="Rectangle 7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364" name="Rectangle 3">
            <a:extLst>
              <a:ext uri="{FF2B5EF4-FFF2-40B4-BE49-F238E27FC236}">
                <a16:creationId xmlns:a16="http://schemas.microsoft.com/office/drawing/2014/main" id="{81806DF2-E81A-3627-3D24-1CFACA4DD22C}"/>
              </a:ext>
            </a:extLst>
          </p:cNvPr>
          <p:cNvGraphicFramePr/>
          <p:nvPr>
            <p:extLst>
              <p:ext uri="{D42A27DB-BD31-4B8C-83A1-F6EECF244321}">
                <p14:modId xmlns:p14="http://schemas.microsoft.com/office/powerpoint/2010/main" val="310243067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fade">
                                      <p:cBhvr>
                                        <p:cTn id="7" dur="1000"/>
                                        <p:tgtEl>
                                          <p:spTgt spid="15364"/>
                                        </p:tgtEl>
                                      </p:cBhvr>
                                    </p:animEffect>
                                    <p:anim calcmode="lin" valueType="num">
                                      <p:cBhvr>
                                        <p:cTn id="8" dur="1000" fill="hold"/>
                                        <p:tgtEl>
                                          <p:spTgt spid="15364"/>
                                        </p:tgtEl>
                                        <p:attrNameLst>
                                          <p:attrName>ppt_x</p:attrName>
                                        </p:attrNameLst>
                                      </p:cBhvr>
                                      <p:tavLst>
                                        <p:tav tm="0">
                                          <p:val>
                                            <p:strVal val="#ppt_x"/>
                                          </p:val>
                                        </p:tav>
                                        <p:tav tm="100000">
                                          <p:val>
                                            <p:strVal val="#ppt_x"/>
                                          </p:val>
                                        </p:tav>
                                      </p:tavLst>
                                    </p:anim>
                                    <p:anim calcmode="lin" valueType="num">
                                      <p:cBhvr>
                                        <p:cTn id="9" dur="1000" fill="hold"/>
                                        <p:tgtEl>
                                          <p:spTgt spid="153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364"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6022</TotalTime>
  <Words>959</Words>
  <Application>Microsoft Office PowerPoint</Application>
  <PresentationFormat>Widescreen</PresentationFormat>
  <Paragraphs>99</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Improving Community Adult Nutrition (I-CAN)  e-learning </vt:lpstr>
      <vt:lpstr>PowerPoint Presentation</vt:lpstr>
      <vt:lpstr>Aims:</vt:lpstr>
      <vt:lpstr>What is a general balanced diet? </vt:lpstr>
      <vt:lpstr>What is Malnutrition?</vt:lpstr>
      <vt:lpstr>   Key national standards to guide you with preventing and treating malnutrition within your role: </vt:lpstr>
      <vt:lpstr>Causes of malnutrition – Click boxes to reveal answers</vt:lpstr>
      <vt:lpstr>PowerPoint Presentation</vt:lpstr>
      <vt:lpstr>How to identify signs of malnutrition?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Spillane Joseph</dc:creator>
  <cp:lastModifiedBy>PARMAR, Anjali (LEICESTERSHIRE PARTNERSHIP NHS TRUST)</cp:lastModifiedBy>
  <cp:revision>63</cp:revision>
  <dcterms:created xsi:type="dcterms:W3CDTF">2022-05-10T14:31:21Z</dcterms:created>
  <dcterms:modified xsi:type="dcterms:W3CDTF">2024-06-10T09:31:34Z</dcterms:modified>
</cp:coreProperties>
</file>