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8"/>
  </p:notesMasterIdLst>
  <p:sldIdLst>
    <p:sldId id="419" r:id="rId3"/>
    <p:sldId id="420" r:id="rId4"/>
    <p:sldId id="414" r:id="rId5"/>
    <p:sldId id="415" r:id="rId6"/>
    <p:sldId id="262" r:id="rId7"/>
    <p:sldId id="329" r:id="rId8"/>
    <p:sldId id="347" r:id="rId9"/>
    <p:sldId id="412" r:id="rId10"/>
    <p:sldId id="266" r:id="rId11"/>
    <p:sldId id="346" r:id="rId12"/>
    <p:sldId id="331" r:id="rId13"/>
    <p:sldId id="401" r:id="rId14"/>
    <p:sldId id="402" r:id="rId15"/>
    <p:sldId id="404" r:id="rId16"/>
    <p:sldId id="403" r:id="rId17"/>
    <p:sldId id="348" r:id="rId18"/>
    <p:sldId id="408" r:id="rId19"/>
    <p:sldId id="407" r:id="rId20"/>
    <p:sldId id="409" r:id="rId21"/>
    <p:sldId id="335" r:id="rId22"/>
    <p:sldId id="417" r:id="rId23"/>
    <p:sldId id="410" r:id="rId24"/>
    <p:sldId id="413" r:id="rId25"/>
    <p:sldId id="416" r:id="rId26"/>
    <p:sldId id="3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illane Joseph" initials="SJ" lastIdx="13" clrIdx="0"/>
  <p:cmAuthor id="2" name="QUARESHY, Nazrana (LEICESTERSHIRE PARTNERSHIP NHS TRUST)" initials="QN(PNT" lastIdx="5" clrIdx="1">
    <p:extLst>
      <p:ext uri="{19B8F6BF-5375-455C-9EA6-DF929625EA0E}">
        <p15:presenceInfo xmlns:p15="http://schemas.microsoft.com/office/powerpoint/2012/main" userId="S::nazrana.quareshy1@nhs.net::4d016c47-7ffb-4321-8e48-e4d7a4f395d0" providerId="AD"/>
      </p:ext>
    </p:extLst>
  </p:cmAuthor>
  <p:cmAuthor id="3" name="EDWARDS, Faye (LEICESTERSHIRE PARTNERSHIP NHS TRUST)" initials="EF(PNT" lastIdx="1" clrIdx="2">
    <p:extLst>
      <p:ext uri="{19B8F6BF-5375-455C-9EA6-DF929625EA0E}">
        <p15:presenceInfo xmlns:p15="http://schemas.microsoft.com/office/powerpoint/2012/main" userId="S::faye.edwards5@nhs.net::7182a6e8-db0f-4201-9382-185e90d5af8a" providerId="AD"/>
      </p:ext>
    </p:extLst>
  </p:cmAuthor>
  <p:cmAuthor id="4" name="PARMAR, Anjali (LEICESTERSHIRE PARTNERSHIP NHS TRUST)" initials="PA(PNT" lastIdx="1" clrIdx="3">
    <p:extLst>
      <p:ext uri="{19B8F6BF-5375-455C-9EA6-DF929625EA0E}">
        <p15:presenceInfo xmlns:p15="http://schemas.microsoft.com/office/powerpoint/2012/main" userId="S::anjali.parmar@nhs.net::a4c310ce-fef1-4d25-a71a-bb252c8b18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79" d="100"/>
          <a:sy n="79" d="100"/>
        </p:scale>
        <p:origin x="854"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08T15:53:42.990" idx="8">
    <p:pos x="10" y="10"/>
    <p:text>change colour</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31E00-D109-413A-94B8-34294273203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08CBDD8-6173-4385-B26C-A7581359EBD3}">
      <dgm:prSet/>
      <dgm:spPr/>
      <dgm:t>
        <a:bodyPr/>
        <a:lstStyle/>
        <a:p>
          <a:r>
            <a:rPr kumimoji="0" lang="en-GB"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 general balanced and varied diet for adults is important for optimal health and wellbeing.</a:t>
          </a:r>
        </a:p>
      </dgm:t>
    </dgm:pt>
    <dgm:pt modelId="{F45261C1-673F-4056-9DB2-F0438E615BF9}" type="parTrans" cxnId="{F9CC5AAC-2197-4D3F-9B6E-3EF607093D8B}">
      <dgm:prSet/>
      <dgm:spPr/>
      <dgm:t>
        <a:bodyPr/>
        <a:lstStyle/>
        <a:p>
          <a:endParaRPr lang="en-GB">
            <a:solidFill>
              <a:schemeClr val="bg1"/>
            </a:solidFill>
          </a:endParaRPr>
        </a:p>
      </dgm:t>
    </dgm:pt>
    <dgm:pt modelId="{36ADD859-8B67-40D9-88D2-584AF053DD23}" type="sibTrans" cxnId="{F9CC5AAC-2197-4D3F-9B6E-3EF607093D8B}">
      <dgm:prSet/>
      <dgm:spPr/>
      <dgm:t>
        <a:bodyPr/>
        <a:lstStyle/>
        <a:p>
          <a:endParaRPr lang="en-GB">
            <a:solidFill>
              <a:schemeClr val="bg1"/>
            </a:solidFill>
          </a:endParaRPr>
        </a:p>
      </dgm:t>
    </dgm:pt>
    <dgm:pt modelId="{6674971B-BE97-4CFA-856E-F82D0EFB172F}">
      <dgm:prSet/>
      <dgm:spPr/>
      <dgm:t>
        <a:bodyPr/>
        <a:lstStyle/>
        <a:p>
          <a:r>
            <a:rPr kumimoji="0" lang="en-GB"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Malnutrition is a serious condition that happens when your diet does not contain the right amount of nutrients.</a:t>
          </a:r>
        </a:p>
      </dgm:t>
    </dgm:pt>
    <dgm:pt modelId="{1C253167-6F95-4DBB-9DB8-92F0C35D0DA0}" type="parTrans" cxnId="{FBC5AA7F-9C91-4A73-A5CB-7CEA39741225}">
      <dgm:prSet/>
      <dgm:spPr/>
      <dgm:t>
        <a:bodyPr/>
        <a:lstStyle/>
        <a:p>
          <a:endParaRPr lang="en-GB">
            <a:solidFill>
              <a:schemeClr val="bg1"/>
            </a:solidFill>
          </a:endParaRPr>
        </a:p>
      </dgm:t>
    </dgm:pt>
    <dgm:pt modelId="{6D102A50-401D-482A-B6EB-77D7F0C11DDB}" type="sibTrans" cxnId="{FBC5AA7F-9C91-4A73-A5CB-7CEA39741225}">
      <dgm:prSet/>
      <dgm:spPr/>
      <dgm:t>
        <a:bodyPr/>
        <a:lstStyle/>
        <a:p>
          <a:endParaRPr lang="en-GB">
            <a:solidFill>
              <a:schemeClr val="bg1"/>
            </a:solidFill>
          </a:endParaRPr>
        </a:p>
      </dgm:t>
    </dgm:pt>
    <dgm:pt modelId="{20B5C716-3D9A-4278-85B6-0BAA08374A3E}">
      <dgm:prSet/>
      <dgm:spPr/>
      <dgm:t>
        <a:bodyPr/>
        <a:lstStyle/>
        <a:p>
          <a:r>
            <a:rPr kumimoji="0" lang="en-GB" b="0" i="0" u="none" strike="noStrike"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We are bound by legislation and standards to help prevent / treat malnutrition.</a:t>
          </a:r>
          <a:endParaRPr kumimoji="0" lang="en-GB"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dgm:t>
    </dgm:pt>
    <dgm:pt modelId="{0611F9FE-CD4A-42BE-BBEC-BBE05457793E}" type="parTrans" cxnId="{2C969772-6B85-4A0D-865F-ABB68081519E}">
      <dgm:prSet/>
      <dgm:spPr/>
      <dgm:t>
        <a:bodyPr/>
        <a:lstStyle/>
        <a:p>
          <a:endParaRPr lang="en-GB">
            <a:solidFill>
              <a:schemeClr val="bg1"/>
            </a:solidFill>
          </a:endParaRPr>
        </a:p>
      </dgm:t>
    </dgm:pt>
    <dgm:pt modelId="{E9C3E775-99B7-4B00-B2F1-205BD7E9671D}" type="sibTrans" cxnId="{2C969772-6B85-4A0D-865F-ABB68081519E}">
      <dgm:prSet/>
      <dgm:spPr/>
      <dgm:t>
        <a:bodyPr/>
        <a:lstStyle/>
        <a:p>
          <a:endParaRPr lang="en-GB">
            <a:solidFill>
              <a:schemeClr val="bg1"/>
            </a:solidFill>
          </a:endParaRPr>
        </a:p>
      </dgm:t>
    </dgm:pt>
    <dgm:pt modelId="{2612B131-D699-4AF6-AA8E-5D65B4B59708}">
      <dgm:prSet/>
      <dgm:spPr/>
      <dgm:t>
        <a:bodyPr/>
        <a:lstStyle/>
        <a:p>
          <a:r>
            <a:rPr kumimoji="0" lang="en-GB" b="0" i="0" u="none" strike="noStrike"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Malnutrition can have a negative impact on patients’ health affecting both mental and physical function.</a:t>
          </a:r>
          <a:endParaRPr kumimoji="0" lang="en-GB"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dgm:t>
    </dgm:pt>
    <dgm:pt modelId="{697BED32-8D7F-4DC1-920A-619A90728080}" type="parTrans" cxnId="{A436F6B9-E543-4F38-A893-F10A6E8B86DF}">
      <dgm:prSet/>
      <dgm:spPr/>
      <dgm:t>
        <a:bodyPr/>
        <a:lstStyle/>
        <a:p>
          <a:endParaRPr lang="en-GB">
            <a:solidFill>
              <a:schemeClr val="bg1"/>
            </a:solidFill>
          </a:endParaRPr>
        </a:p>
      </dgm:t>
    </dgm:pt>
    <dgm:pt modelId="{BF9EADAC-8580-4182-9948-4B8260E61C5B}" type="sibTrans" cxnId="{A436F6B9-E543-4F38-A893-F10A6E8B86DF}">
      <dgm:prSet/>
      <dgm:spPr/>
      <dgm:t>
        <a:bodyPr/>
        <a:lstStyle/>
        <a:p>
          <a:endParaRPr lang="en-GB">
            <a:solidFill>
              <a:schemeClr val="bg1"/>
            </a:solidFill>
          </a:endParaRPr>
        </a:p>
      </dgm:t>
    </dgm:pt>
    <dgm:pt modelId="{B2881E32-78FF-4FFB-A576-88B0EE7E2A35}">
      <dgm:prSet/>
      <dgm:spPr/>
      <dgm:t>
        <a:bodyPr/>
        <a:lstStyle/>
        <a:p>
          <a:r>
            <a:rPr kumimoji="0" lang="en-GB"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There are many signs of malnutrition that are important to be aware of. </a:t>
          </a:r>
        </a:p>
      </dgm:t>
    </dgm:pt>
    <dgm:pt modelId="{DA5704B3-EAD7-4AFE-A252-09A867BCBC82}" type="parTrans" cxnId="{BB07A491-7B94-4893-89D3-9BB2B4CA73F1}">
      <dgm:prSet/>
      <dgm:spPr/>
      <dgm:t>
        <a:bodyPr/>
        <a:lstStyle/>
        <a:p>
          <a:endParaRPr lang="en-GB">
            <a:solidFill>
              <a:schemeClr val="bg1"/>
            </a:solidFill>
          </a:endParaRPr>
        </a:p>
      </dgm:t>
    </dgm:pt>
    <dgm:pt modelId="{C52ABCFD-968D-4F0A-824A-37E315F94F56}" type="sibTrans" cxnId="{BB07A491-7B94-4893-89D3-9BB2B4CA73F1}">
      <dgm:prSet/>
      <dgm:spPr/>
      <dgm:t>
        <a:bodyPr/>
        <a:lstStyle/>
        <a:p>
          <a:endParaRPr lang="en-GB">
            <a:solidFill>
              <a:schemeClr val="bg1"/>
            </a:solidFill>
          </a:endParaRPr>
        </a:p>
      </dgm:t>
    </dgm:pt>
    <dgm:pt modelId="{C06DE517-ACE2-4F73-B345-067C10F73E45}" type="pres">
      <dgm:prSet presAssocID="{FC731E00-D109-413A-94B8-34294273203C}" presName="linear" presStyleCnt="0">
        <dgm:presLayoutVars>
          <dgm:animLvl val="lvl"/>
          <dgm:resizeHandles val="exact"/>
        </dgm:presLayoutVars>
      </dgm:prSet>
      <dgm:spPr/>
    </dgm:pt>
    <dgm:pt modelId="{76AA3CC3-446C-480B-85F2-4A7A07601382}" type="pres">
      <dgm:prSet presAssocID="{C08CBDD8-6173-4385-B26C-A7581359EBD3}" presName="parentText" presStyleLbl="node1" presStyleIdx="0" presStyleCnt="5" custLinFactNeighborX="505" custLinFactNeighborY="65137">
        <dgm:presLayoutVars>
          <dgm:chMax val="0"/>
          <dgm:bulletEnabled val="1"/>
        </dgm:presLayoutVars>
      </dgm:prSet>
      <dgm:spPr/>
    </dgm:pt>
    <dgm:pt modelId="{81BCD878-1543-4342-80DE-CABEDF913304}" type="pres">
      <dgm:prSet presAssocID="{36ADD859-8B67-40D9-88D2-584AF053DD23}" presName="spacer" presStyleCnt="0"/>
      <dgm:spPr/>
    </dgm:pt>
    <dgm:pt modelId="{12AFAECB-E54D-4171-8323-F742BB2291B2}" type="pres">
      <dgm:prSet presAssocID="{6674971B-BE97-4CFA-856E-F82D0EFB172F}" presName="parentText" presStyleLbl="node1" presStyleIdx="1" presStyleCnt="5">
        <dgm:presLayoutVars>
          <dgm:chMax val="0"/>
          <dgm:bulletEnabled val="1"/>
        </dgm:presLayoutVars>
      </dgm:prSet>
      <dgm:spPr/>
    </dgm:pt>
    <dgm:pt modelId="{8B6AB258-8B79-4E72-A3EC-B5350BE4B937}" type="pres">
      <dgm:prSet presAssocID="{6D102A50-401D-482A-B6EB-77D7F0C11DDB}" presName="spacer" presStyleCnt="0"/>
      <dgm:spPr/>
    </dgm:pt>
    <dgm:pt modelId="{0ADA478E-0503-40CE-BBD0-74B46AA6ABB1}" type="pres">
      <dgm:prSet presAssocID="{20B5C716-3D9A-4278-85B6-0BAA08374A3E}" presName="parentText" presStyleLbl="node1" presStyleIdx="2" presStyleCnt="5">
        <dgm:presLayoutVars>
          <dgm:chMax val="0"/>
          <dgm:bulletEnabled val="1"/>
        </dgm:presLayoutVars>
      </dgm:prSet>
      <dgm:spPr/>
    </dgm:pt>
    <dgm:pt modelId="{AF9A0A9C-A161-41AF-B54A-D3C36B1D185F}" type="pres">
      <dgm:prSet presAssocID="{E9C3E775-99B7-4B00-B2F1-205BD7E9671D}" presName="spacer" presStyleCnt="0"/>
      <dgm:spPr/>
    </dgm:pt>
    <dgm:pt modelId="{13B12908-D935-4C96-8AAD-5FC290938B1B}" type="pres">
      <dgm:prSet presAssocID="{2612B131-D699-4AF6-AA8E-5D65B4B59708}" presName="parentText" presStyleLbl="node1" presStyleIdx="3" presStyleCnt="5">
        <dgm:presLayoutVars>
          <dgm:chMax val="0"/>
          <dgm:bulletEnabled val="1"/>
        </dgm:presLayoutVars>
      </dgm:prSet>
      <dgm:spPr/>
    </dgm:pt>
    <dgm:pt modelId="{70044D3E-AD60-4D2D-8563-5A4A1B184E68}" type="pres">
      <dgm:prSet presAssocID="{BF9EADAC-8580-4182-9948-4B8260E61C5B}" presName="spacer" presStyleCnt="0"/>
      <dgm:spPr/>
    </dgm:pt>
    <dgm:pt modelId="{8FD2679F-9152-4AEC-8804-A37CEDBB3A93}" type="pres">
      <dgm:prSet presAssocID="{B2881E32-78FF-4FFB-A576-88B0EE7E2A35}" presName="parentText" presStyleLbl="node1" presStyleIdx="4" presStyleCnt="5" custLinFactNeighborX="-1264" custLinFactNeighborY="29776">
        <dgm:presLayoutVars>
          <dgm:chMax val="0"/>
          <dgm:bulletEnabled val="1"/>
        </dgm:presLayoutVars>
      </dgm:prSet>
      <dgm:spPr/>
    </dgm:pt>
  </dgm:ptLst>
  <dgm:cxnLst>
    <dgm:cxn modelId="{9C3EE923-7721-483C-A496-287AEECBECFD}" type="presOf" srcId="{B2881E32-78FF-4FFB-A576-88B0EE7E2A35}" destId="{8FD2679F-9152-4AEC-8804-A37CEDBB3A93}" srcOrd="0" destOrd="0" presId="urn:microsoft.com/office/officeart/2005/8/layout/vList2"/>
    <dgm:cxn modelId="{2F7EB53A-8FF5-4A56-B860-6CF15310D8A7}" type="presOf" srcId="{6674971B-BE97-4CFA-856E-F82D0EFB172F}" destId="{12AFAECB-E54D-4171-8323-F742BB2291B2}" srcOrd="0" destOrd="0" presId="urn:microsoft.com/office/officeart/2005/8/layout/vList2"/>
    <dgm:cxn modelId="{5C80A841-F3F4-489E-8E10-99E7D44C76FD}" type="presOf" srcId="{20B5C716-3D9A-4278-85B6-0BAA08374A3E}" destId="{0ADA478E-0503-40CE-BBD0-74B46AA6ABB1}" srcOrd="0" destOrd="0" presId="urn:microsoft.com/office/officeart/2005/8/layout/vList2"/>
    <dgm:cxn modelId="{68D7276E-3BB7-402A-9F38-D41D800EB397}" type="presOf" srcId="{FC731E00-D109-413A-94B8-34294273203C}" destId="{C06DE517-ACE2-4F73-B345-067C10F73E45}" srcOrd="0" destOrd="0" presId="urn:microsoft.com/office/officeart/2005/8/layout/vList2"/>
    <dgm:cxn modelId="{2C969772-6B85-4A0D-865F-ABB68081519E}" srcId="{FC731E00-D109-413A-94B8-34294273203C}" destId="{20B5C716-3D9A-4278-85B6-0BAA08374A3E}" srcOrd="2" destOrd="0" parTransId="{0611F9FE-CD4A-42BE-BBEC-BBE05457793E}" sibTransId="{E9C3E775-99B7-4B00-B2F1-205BD7E9671D}"/>
    <dgm:cxn modelId="{FBC5AA7F-9C91-4A73-A5CB-7CEA39741225}" srcId="{FC731E00-D109-413A-94B8-34294273203C}" destId="{6674971B-BE97-4CFA-856E-F82D0EFB172F}" srcOrd="1" destOrd="0" parTransId="{1C253167-6F95-4DBB-9DB8-92F0C35D0DA0}" sibTransId="{6D102A50-401D-482A-B6EB-77D7F0C11DDB}"/>
    <dgm:cxn modelId="{BB07A491-7B94-4893-89D3-9BB2B4CA73F1}" srcId="{FC731E00-D109-413A-94B8-34294273203C}" destId="{B2881E32-78FF-4FFB-A576-88B0EE7E2A35}" srcOrd="4" destOrd="0" parTransId="{DA5704B3-EAD7-4AFE-A252-09A867BCBC82}" sibTransId="{C52ABCFD-968D-4F0A-824A-37E315F94F56}"/>
    <dgm:cxn modelId="{72F6649F-8D27-450C-8614-05C6AE0BA141}" type="presOf" srcId="{C08CBDD8-6173-4385-B26C-A7581359EBD3}" destId="{76AA3CC3-446C-480B-85F2-4A7A07601382}" srcOrd="0" destOrd="0" presId="urn:microsoft.com/office/officeart/2005/8/layout/vList2"/>
    <dgm:cxn modelId="{F9CC5AAC-2197-4D3F-9B6E-3EF607093D8B}" srcId="{FC731E00-D109-413A-94B8-34294273203C}" destId="{C08CBDD8-6173-4385-B26C-A7581359EBD3}" srcOrd="0" destOrd="0" parTransId="{F45261C1-673F-4056-9DB2-F0438E615BF9}" sibTransId="{36ADD859-8B67-40D9-88D2-584AF053DD23}"/>
    <dgm:cxn modelId="{A436F6B9-E543-4F38-A893-F10A6E8B86DF}" srcId="{FC731E00-D109-413A-94B8-34294273203C}" destId="{2612B131-D699-4AF6-AA8E-5D65B4B59708}" srcOrd="3" destOrd="0" parTransId="{697BED32-8D7F-4DC1-920A-619A90728080}" sibTransId="{BF9EADAC-8580-4182-9948-4B8260E61C5B}"/>
    <dgm:cxn modelId="{1F4343ED-48B8-4BE1-8650-E727333E95B7}" type="presOf" srcId="{2612B131-D699-4AF6-AA8E-5D65B4B59708}" destId="{13B12908-D935-4C96-8AAD-5FC290938B1B}" srcOrd="0" destOrd="0" presId="urn:microsoft.com/office/officeart/2005/8/layout/vList2"/>
    <dgm:cxn modelId="{036552E7-002B-4281-9766-D88D9EBECCC9}" type="presParOf" srcId="{C06DE517-ACE2-4F73-B345-067C10F73E45}" destId="{76AA3CC3-446C-480B-85F2-4A7A07601382}" srcOrd="0" destOrd="0" presId="urn:microsoft.com/office/officeart/2005/8/layout/vList2"/>
    <dgm:cxn modelId="{87D4FFFA-0A4C-419B-BC03-BB3BD30CCA4C}" type="presParOf" srcId="{C06DE517-ACE2-4F73-B345-067C10F73E45}" destId="{81BCD878-1543-4342-80DE-CABEDF913304}" srcOrd="1" destOrd="0" presId="urn:microsoft.com/office/officeart/2005/8/layout/vList2"/>
    <dgm:cxn modelId="{637F4011-BF9F-44B9-B9D2-52210E7A1406}" type="presParOf" srcId="{C06DE517-ACE2-4F73-B345-067C10F73E45}" destId="{12AFAECB-E54D-4171-8323-F742BB2291B2}" srcOrd="2" destOrd="0" presId="urn:microsoft.com/office/officeart/2005/8/layout/vList2"/>
    <dgm:cxn modelId="{1AA8DFF8-BFC0-4E19-B54A-0526FEF76541}" type="presParOf" srcId="{C06DE517-ACE2-4F73-B345-067C10F73E45}" destId="{8B6AB258-8B79-4E72-A3EC-B5350BE4B937}" srcOrd="3" destOrd="0" presId="urn:microsoft.com/office/officeart/2005/8/layout/vList2"/>
    <dgm:cxn modelId="{56859DD8-255C-463C-A57F-07FD36C25E15}" type="presParOf" srcId="{C06DE517-ACE2-4F73-B345-067C10F73E45}" destId="{0ADA478E-0503-40CE-BBD0-74B46AA6ABB1}" srcOrd="4" destOrd="0" presId="urn:microsoft.com/office/officeart/2005/8/layout/vList2"/>
    <dgm:cxn modelId="{149106D0-0611-4C81-B6A2-0B0EAFB07513}" type="presParOf" srcId="{C06DE517-ACE2-4F73-B345-067C10F73E45}" destId="{AF9A0A9C-A161-41AF-B54A-D3C36B1D185F}" srcOrd="5" destOrd="0" presId="urn:microsoft.com/office/officeart/2005/8/layout/vList2"/>
    <dgm:cxn modelId="{089AF9F5-FAA2-419C-B789-E6799AB0944B}" type="presParOf" srcId="{C06DE517-ACE2-4F73-B345-067C10F73E45}" destId="{13B12908-D935-4C96-8AAD-5FC290938B1B}" srcOrd="6" destOrd="0" presId="urn:microsoft.com/office/officeart/2005/8/layout/vList2"/>
    <dgm:cxn modelId="{F00E736C-9AD3-49DD-BA4B-DAA60B1A8B25}" type="presParOf" srcId="{C06DE517-ACE2-4F73-B345-067C10F73E45}" destId="{70044D3E-AD60-4D2D-8563-5A4A1B184E68}" srcOrd="7" destOrd="0" presId="urn:microsoft.com/office/officeart/2005/8/layout/vList2"/>
    <dgm:cxn modelId="{A38E7A1F-84E1-4005-9F5E-B274D75171A4}" type="presParOf" srcId="{C06DE517-ACE2-4F73-B345-067C10F73E45}" destId="{8FD2679F-9152-4AEC-8804-A37CEDBB3A9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BB1405-733C-48B3-B124-8F8F1039EEB6}"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1F1037B3-B19A-4DF4-A3CA-EAF6C3D0CF51}">
      <dgm:prSet/>
      <dgm:spPr>
        <a:solidFill>
          <a:srgbClr val="00B0F0"/>
        </a:solidFill>
      </dgm:spPr>
      <dgm:t>
        <a:bodyPr/>
        <a:lstStyle/>
        <a:p>
          <a:r>
            <a:rPr lang="en-GB" dirty="0">
              <a:latin typeface="Arial" panose="020B0604020202020204" pitchFamily="34" charset="0"/>
              <a:cs typeface="Arial" panose="020B0604020202020204" pitchFamily="34" charset="0"/>
            </a:rPr>
            <a:t>Now you have a good understanding of malnutrition, this power point will cover how to screen for malnutrition using the Malnutrition Universal Screening Tool (MUST) and identify patients MUST score.</a:t>
          </a:r>
          <a:endParaRPr lang="en-US" dirty="0">
            <a:latin typeface="Arial" panose="020B0604020202020204" pitchFamily="34" charset="0"/>
            <a:cs typeface="Arial" panose="020B0604020202020204" pitchFamily="34" charset="0"/>
          </a:endParaRPr>
        </a:p>
      </dgm:t>
    </dgm:pt>
    <dgm:pt modelId="{9CC53CD0-271C-4310-A723-F53382D592F4}" type="parTrans" cxnId="{792DCFAA-C0AB-4121-914B-4F50C0949F26}">
      <dgm:prSet/>
      <dgm:spPr/>
      <dgm:t>
        <a:bodyPr/>
        <a:lstStyle/>
        <a:p>
          <a:endParaRPr lang="en-US"/>
        </a:p>
      </dgm:t>
    </dgm:pt>
    <dgm:pt modelId="{8A6D3157-3CD3-481C-B722-35DD4CF16EF6}" type="sibTrans" cxnId="{792DCFAA-C0AB-4121-914B-4F50C0949F26}">
      <dgm:prSet/>
      <dgm:spPr>
        <a:solidFill>
          <a:schemeClr val="bg1">
            <a:alpha val="90000"/>
          </a:schemeClr>
        </a:solidFill>
        <a:ln>
          <a:solidFill>
            <a:schemeClr val="bg1">
              <a:alpha val="90000"/>
            </a:schemeClr>
          </a:solidFill>
        </a:ln>
      </dgm:spPr>
      <dgm:t>
        <a:bodyPr/>
        <a:lstStyle/>
        <a:p>
          <a:endParaRPr lang="en-US"/>
        </a:p>
      </dgm:t>
    </dgm:pt>
    <dgm:pt modelId="{C8E9A1EE-05AD-4BE7-B04A-7300C715282B}">
      <dgm:prSet/>
      <dgm:spPr>
        <a:solidFill>
          <a:schemeClr val="accent6">
            <a:lumMod val="75000"/>
          </a:schemeClr>
        </a:solidFill>
      </dgm:spPr>
      <dgm:t>
        <a:bodyPr/>
        <a:lstStyle/>
        <a:p>
          <a:r>
            <a:rPr lang="en-GB" dirty="0">
              <a:latin typeface="Arial" panose="020B0604020202020204" pitchFamily="34" charset="0"/>
              <a:cs typeface="Arial" panose="020B0604020202020204" pitchFamily="34" charset="0"/>
            </a:rPr>
            <a:t>It will take you through how to complete calculations needed for this type of screening including how to work out body mass index (BMI) and percentage weight loss.</a:t>
          </a:r>
          <a:endParaRPr lang="en-US" dirty="0">
            <a:latin typeface="Arial" panose="020B0604020202020204" pitchFamily="34" charset="0"/>
            <a:cs typeface="Arial" panose="020B0604020202020204" pitchFamily="34" charset="0"/>
          </a:endParaRPr>
        </a:p>
      </dgm:t>
    </dgm:pt>
    <dgm:pt modelId="{95B6D561-D9D3-414C-AAB2-657272719E1D}" type="parTrans" cxnId="{AB65297A-6D79-4B04-AD57-24DF446C01D7}">
      <dgm:prSet/>
      <dgm:spPr/>
      <dgm:t>
        <a:bodyPr/>
        <a:lstStyle/>
        <a:p>
          <a:endParaRPr lang="en-US"/>
        </a:p>
      </dgm:t>
    </dgm:pt>
    <dgm:pt modelId="{8D9A1E45-1001-4BFE-9070-000DD87B7FFC}" type="sibTrans" cxnId="{AB65297A-6D79-4B04-AD57-24DF446C01D7}">
      <dgm:prSet/>
      <dgm:spPr>
        <a:solidFill>
          <a:schemeClr val="bg1">
            <a:alpha val="90000"/>
          </a:schemeClr>
        </a:solidFill>
        <a:ln>
          <a:solidFill>
            <a:schemeClr val="bg1">
              <a:alpha val="90000"/>
            </a:schemeClr>
          </a:solidFill>
        </a:ln>
      </dgm:spPr>
      <dgm:t>
        <a:bodyPr/>
        <a:lstStyle/>
        <a:p>
          <a:endParaRPr lang="en-US"/>
        </a:p>
      </dgm:t>
    </dgm:pt>
    <dgm:pt modelId="{7494B71D-DA91-4B21-87F0-678714974530}">
      <dgm:prSet/>
      <dgm:spPr>
        <a:solidFill>
          <a:schemeClr val="accent6"/>
        </a:solidFill>
      </dgm:spPr>
      <dgm:t>
        <a:bodyPr/>
        <a:lstStyle/>
        <a:p>
          <a:r>
            <a:rPr lang="en-GB" dirty="0">
              <a:latin typeface="Arial" panose="020B0604020202020204" pitchFamily="34" charset="0"/>
              <a:cs typeface="Arial" panose="020B0604020202020204" pitchFamily="34" charset="0"/>
            </a:rPr>
            <a:t>We have included explanations of how to use tools that are included in the MUST screening pack to aid these calculations.</a:t>
          </a:r>
          <a:endParaRPr lang="en-US" dirty="0">
            <a:latin typeface="Arial" panose="020B0604020202020204" pitchFamily="34" charset="0"/>
            <a:cs typeface="Arial" panose="020B0604020202020204" pitchFamily="34" charset="0"/>
          </a:endParaRPr>
        </a:p>
      </dgm:t>
    </dgm:pt>
    <dgm:pt modelId="{FE03343C-2EB1-41DE-B5DB-6D317BF141A1}" type="parTrans" cxnId="{FBBD7641-93FC-4A54-85C5-4F96033474B0}">
      <dgm:prSet/>
      <dgm:spPr/>
      <dgm:t>
        <a:bodyPr/>
        <a:lstStyle/>
        <a:p>
          <a:endParaRPr lang="en-US"/>
        </a:p>
      </dgm:t>
    </dgm:pt>
    <dgm:pt modelId="{FEEB08E5-54FF-4C03-BA04-974AC5C68989}" type="sibTrans" cxnId="{FBBD7641-93FC-4A54-85C5-4F96033474B0}">
      <dgm:prSet/>
      <dgm:spPr>
        <a:noFill/>
        <a:ln>
          <a:solidFill>
            <a:schemeClr val="bg1">
              <a:alpha val="90000"/>
            </a:schemeClr>
          </a:solidFill>
        </a:ln>
      </dgm:spPr>
      <dgm:t>
        <a:bodyPr/>
        <a:lstStyle/>
        <a:p>
          <a:endParaRPr lang="en-US"/>
        </a:p>
      </dgm:t>
    </dgm:pt>
    <dgm:pt modelId="{1EB2121D-FCAC-42DC-81A3-8FF01DB41D18}">
      <dgm:prSet/>
      <dgm:spPr>
        <a:solidFill>
          <a:srgbClr val="0070C0"/>
        </a:solidFill>
      </dgm:spPr>
      <dgm:t>
        <a:bodyPr/>
        <a:lstStyle/>
        <a:p>
          <a:r>
            <a:rPr lang="en-GB" dirty="0">
              <a:latin typeface="Arial" panose="020B0604020202020204" pitchFamily="34" charset="0"/>
              <a:cs typeface="Arial" panose="020B0604020202020204" pitchFamily="34" charset="0"/>
            </a:rPr>
            <a:t>When it is not possible to obtain a weight or height there are alternative methods that can be used.</a:t>
          </a:r>
          <a:endParaRPr lang="en-US" dirty="0">
            <a:latin typeface="Arial" panose="020B0604020202020204" pitchFamily="34" charset="0"/>
            <a:cs typeface="Arial" panose="020B0604020202020204" pitchFamily="34" charset="0"/>
          </a:endParaRPr>
        </a:p>
      </dgm:t>
    </dgm:pt>
    <dgm:pt modelId="{76D248AD-00FF-4F8A-891B-E9FA78274DA1}" type="parTrans" cxnId="{9CB7EDF7-02AE-4C31-A545-FA2866FBAEB3}">
      <dgm:prSet/>
      <dgm:spPr/>
      <dgm:t>
        <a:bodyPr/>
        <a:lstStyle/>
        <a:p>
          <a:endParaRPr lang="en-US"/>
        </a:p>
      </dgm:t>
    </dgm:pt>
    <dgm:pt modelId="{6921AAF4-BCA3-4361-8573-6760364CE11C}" type="sibTrans" cxnId="{9CB7EDF7-02AE-4C31-A545-FA2866FBAEB3}">
      <dgm:prSet/>
      <dgm:spPr/>
      <dgm:t>
        <a:bodyPr/>
        <a:lstStyle/>
        <a:p>
          <a:endParaRPr lang="en-US"/>
        </a:p>
      </dgm:t>
    </dgm:pt>
    <dgm:pt modelId="{5AC7C1A3-46B7-4D2E-90D5-ED08D512F6CD}" type="pres">
      <dgm:prSet presAssocID="{57BB1405-733C-48B3-B124-8F8F1039EEB6}" presName="outerComposite" presStyleCnt="0">
        <dgm:presLayoutVars>
          <dgm:chMax val="5"/>
          <dgm:dir/>
          <dgm:resizeHandles val="exact"/>
        </dgm:presLayoutVars>
      </dgm:prSet>
      <dgm:spPr/>
    </dgm:pt>
    <dgm:pt modelId="{F74B52EB-9C2C-4F67-91AD-C48A35C1EE54}" type="pres">
      <dgm:prSet presAssocID="{57BB1405-733C-48B3-B124-8F8F1039EEB6}" presName="dummyMaxCanvas" presStyleCnt="0">
        <dgm:presLayoutVars/>
      </dgm:prSet>
      <dgm:spPr/>
    </dgm:pt>
    <dgm:pt modelId="{D961044D-C67D-4847-9624-54CCC2DD7BC5}" type="pres">
      <dgm:prSet presAssocID="{57BB1405-733C-48B3-B124-8F8F1039EEB6}" presName="FourNodes_1" presStyleLbl="node1" presStyleIdx="0" presStyleCnt="4" custScaleY="95044" custLinFactNeighborX="-81" custLinFactNeighborY="-2146">
        <dgm:presLayoutVars>
          <dgm:bulletEnabled val="1"/>
        </dgm:presLayoutVars>
      </dgm:prSet>
      <dgm:spPr/>
    </dgm:pt>
    <dgm:pt modelId="{DB902673-E836-450F-AA09-9AFFB0E0E27E}" type="pres">
      <dgm:prSet presAssocID="{57BB1405-733C-48B3-B124-8F8F1039EEB6}" presName="FourNodes_2" presStyleLbl="node1" presStyleIdx="1" presStyleCnt="4">
        <dgm:presLayoutVars>
          <dgm:bulletEnabled val="1"/>
        </dgm:presLayoutVars>
      </dgm:prSet>
      <dgm:spPr/>
    </dgm:pt>
    <dgm:pt modelId="{F2E53C07-2D91-4D3D-9E80-60995A28012D}" type="pres">
      <dgm:prSet presAssocID="{57BB1405-733C-48B3-B124-8F8F1039EEB6}" presName="FourNodes_3" presStyleLbl="node1" presStyleIdx="2" presStyleCnt="4">
        <dgm:presLayoutVars>
          <dgm:bulletEnabled val="1"/>
        </dgm:presLayoutVars>
      </dgm:prSet>
      <dgm:spPr/>
    </dgm:pt>
    <dgm:pt modelId="{ABED6D53-6A8E-4445-95C0-594695051DE9}" type="pres">
      <dgm:prSet presAssocID="{57BB1405-733C-48B3-B124-8F8F1039EEB6}" presName="FourNodes_4" presStyleLbl="node1" presStyleIdx="3" presStyleCnt="4">
        <dgm:presLayoutVars>
          <dgm:bulletEnabled val="1"/>
        </dgm:presLayoutVars>
      </dgm:prSet>
      <dgm:spPr/>
    </dgm:pt>
    <dgm:pt modelId="{BC5357FE-A810-4A94-9D15-42E280789332}" type="pres">
      <dgm:prSet presAssocID="{57BB1405-733C-48B3-B124-8F8F1039EEB6}" presName="FourConn_1-2" presStyleLbl="fgAccFollowNode1" presStyleIdx="0" presStyleCnt="3" custLinFactX="35975" custLinFactNeighborX="100000" custLinFactNeighborY="-89031">
        <dgm:presLayoutVars>
          <dgm:bulletEnabled val="1"/>
        </dgm:presLayoutVars>
      </dgm:prSet>
      <dgm:spPr/>
    </dgm:pt>
    <dgm:pt modelId="{EA049A98-0385-4BEB-A918-23C20C47AEA2}" type="pres">
      <dgm:prSet presAssocID="{57BB1405-733C-48B3-B124-8F8F1039EEB6}" presName="FourConn_2-3" presStyleLbl="fgAccFollowNode1" presStyleIdx="1" presStyleCnt="3" custLinFactX="27881" custLinFactNeighborX="100000" custLinFactNeighborY="-85975">
        <dgm:presLayoutVars>
          <dgm:bulletEnabled val="1"/>
        </dgm:presLayoutVars>
      </dgm:prSet>
      <dgm:spPr/>
    </dgm:pt>
    <dgm:pt modelId="{C15B30F5-230B-4E2A-8BDE-E531B72BA569}" type="pres">
      <dgm:prSet presAssocID="{57BB1405-733C-48B3-B124-8F8F1039EEB6}" presName="FourConn_3-4" presStyleLbl="fgAccFollowNode1" presStyleIdx="2" presStyleCnt="3" custScaleY="91685" custLinFactX="8456" custLinFactNeighborX="100000" custLinFactNeighborY="-48563">
        <dgm:presLayoutVars>
          <dgm:bulletEnabled val="1"/>
        </dgm:presLayoutVars>
      </dgm:prSet>
      <dgm:spPr/>
    </dgm:pt>
    <dgm:pt modelId="{039CB316-0797-428C-A48F-B7AC59763E82}" type="pres">
      <dgm:prSet presAssocID="{57BB1405-733C-48B3-B124-8F8F1039EEB6}" presName="FourNodes_1_text" presStyleLbl="node1" presStyleIdx="3" presStyleCnt="4">
        <dgm:presLayoutVars>
          <dgm:bulletEnabled val="1"/>
        </dgm:presLayoutVars>
      </dgm:prSet>
      <dgm:spPr/>
    </dgm:pt>
    <dgm:pt modelId="{E26E2422-8AA1-4D57-93D0-87968A574AE9}" type="pres">
      <dgm:prSet presAssocID="{57BB1405-733C-48B3-B124-8F8F1039EEB6}" presName="FourNodes_2_text" presStyleLbl="node1" presStyleIdx="3" presStyleCnt="4">
        <dgm:presLayoutVars>
          <dgm:bulletEnabled val="1"/>
        </dgm:presLayoutVars>
      </dgm:prSet>
      <dgm:spPr/>
    </dgm:pt>
    <dgm:pt modelId="{8C794C56-C4BD-4BB0-96C7-A8F03A74309B}" type="pres">
      <dgm:prSet presAssocID="{57BB1405-733C-48B3-B124-8F8F1039EEB6}" presName="FourNodes_3_text" presStyleLbl="node1" presStyleIdx="3" presStyleCnt="4">
        <dgm:presLayoutVars>
          <dgm:bulletEnabled val="1"/>
        </dgm:presLayoutVars>
      </dgm:prSet>
      <dgm:spPr/>
    </dgm:pt>
    <dgm:pt modelId="{E8618A19-21A4-45EC-9F57-D5EEC524DD41}" type="pres">
      <dgm:prSet presAssocID="{57BB1405-733C-48B3-B124-8F8F1039EEB6}" presName="FourNodes_4_text" presStyleLbl="node1" presStyleIdx="3" presStyleCnt="4">
        <dgm:presLayoutVars>
          <dgm:bulletEnabled val="1"/>
        </dgm:presLayoutVars>
      </dgm:prSet>
      <dgm:spPr/>
    </dgm:pt>
  </dgm:ptLst>
  <dgm:cxnLst>
    <dgm:cxn modelId="{44151F14-B591-47FB-8BE1-10F057CBEC6B}" type="presOf" srcId="{C8E9A1EE-05AD-4BE7-B04A-7300C715282B}" destId="{E26E2422-8AA1-4D57-93D0-87968A574AE9}" srcOrd="1" destOrd="0" presId="urn:microsoft.com/office/officeart/2005/8/layout/vProcess5"/>
    <dgm:cxn modelId="{415D991F-656E-4EFB-9994-AC13DEF07092}" type="presOf" srcId="{8A6D3157-3CD3-481C-B722-35DD4CF16EF6}" destId="{BC5357FE-A810-4A94-9D15-42E280789332}" srcOrd="0" destOrd="0" presId="urn:microsoft.com/office/officeart/2005/8/layout/vProcess5"/>
    <dgm:cxn modelId="{D4501A21-750B-49E2-92C4-64DD257C455F}" type="presOf" srcId="{7494B71D-DA91-4B21-87F0-678714974530}" destId="{8C794C56-C4BD-4BB0-96C7-A8F03A74309B}" srcOrd="1" destOrd="0" presId="urn:microsoft.com/office/officeart/2005/8/layout/vProcess5"/>
    <dgm:cxn modelId="{FBBD7641-93FC-4A54-85C5-4F96033474B0}" srcId="{57BB1405-733C-48B3-B124-8F8F1039EEB6}" destId="{7494B71D-DA91-4B21-87F0-678714974530}" srcOrd="2" destOrd="0" parTransId="{FE03343C-2EB1-41DE-B5DB-6D317BF141A1}" sibTransId="{FEEB08E5-54FF-4C03-BA04-974AC5C68989}"/>
    <dgm:cxn modelId="{D53E176B-C300-47C1-BF9E-0EFD7DF2B8A8}" type="presOf" srcId="{C8E9A1EE-05AD-4BE7-B04A-7300C715282B}" destId="{DB902673-E836-450F-AA09-9AFFB0E0E27E}" srcOrd="0" destOrd="0" presId="urn:microsoft.com/office/officeart/2005/8/layout/vProcess5"/>
    <dgm:cxn modelId="{AB65297A-6D79-4B04-AD57-24DF446C01D7}" srcId="{57BB1405-733C-48B3-B124-8F8F1039EEB6}" destId="{C8E9A1EE-05AD-4BE7-B04A-7300C715282B}" srcOrd="1" destOrd="0" parTransId="{95B6D561-D9D3-414C-AAB2-657272719E1D}" sibTransId="{8D9A1E45-1001-4BFE-9070-000DD87B7FFC}"/>
    <dgm:cxn modelId="{03F0BC99-C8BF-4CA6-9F00-BA646762DB9B}" type="presOf" srcId="{1EB2121D-FCAC-42DC-81A3-8FF01DB41D18}" destId="{E8618A19-21A4-45EC-9F57-D5EEC524DD41}" srcOrd="1" destOrd="0" presId="urn:microsoft.com/office/officeart/2005/8/layout/vProcess5"/>
    <dgm:cxn modelId="{2EEAD5A1-859B-4DAB-99AA-E36FA6DF7AF1}" type="presOf" srcId="{1F1037B3-B19A-4DF4-A3CA-EAF6C3D0CF51}" destId="{D961044D-C67D-4847-9624-54CCC2DD7BC5}" srcOrd="0" destOrd="0" presId="urn:microsoft.com/office/officeart/2005/8/layout/vProcess5"/>
    <dgm:cxn modelId="{2555DEA1-0CE5-4A68-B09F-50B8FE058105}" type="presOf" srcId="{8D9A1E45-1001-4BFE-9070-000DD87B7FFC}" destId="{EA049A98-0385-4BEB-A918-23C20C47AEA2}" srcOrd="0" destOrd="0" presId="urn:microsoft.com/office/officeart/2005/8/layout/vProcess5"/>
    <dgm:cxn modelId="{94B8DCA5-6DDA-4094-9D93-504D93104BE3}" type="presOf" srcId="{1F1037B3-B19A-4DF4-A3CA-EAF6C3D0CF51}" destId="{039CB316-0797-428C-A48F-B7AC59763E82}" srcOrd="1" destOrd="0" presId="urn:microsoft.com/office/officeart/2005/8/layout/vProcess5"/>
    <dgm:cxn modelId="{792DCFAA-C0AB-4121-914B-4F50C0949F26}" srcId="{57BB1405-733C-48B3-B124-8F8F1039EEB6}" destId="{1F1037B3-B19A-4DF4-A3CA-EAF6C3D0CF51}" srcOrd="0" destOrd="0" parTransId="{9CC53CD0-271C-4310-A723-F53382D592F4}" sibTransId="{8A6D3157-3CD3-481C-B722-35DD4CF16EF6}"/>
    <dgm:cxn modelId="{9620F3AE-4B7E-4702-86E3-510C2266CC27}" type="presOf" srcId="{57BB1405-733C-48B3-B124-8F8F1039EEB6}" destId="{5AC7C1A3-46B7-4D2E-90D5-ED08D512F6CD}" srcOrd="0" destOrd="0" presId="urn:microsoft.com/office/officeart/2005/8/layout/vProcess5"/>
    <dgm:cxn modelId="{1F373AB5-6B9E-4543-9D00-20F9E5B473C2}" type="presOf" srcId="{1EB2121D-FCAC-42DC-81A3-8FF01DB41D18}" destId="{ABED6D53-6A8E-4445-95C0-594695051DE9}" srcOrd="0" destOrd="0" presId="urn:microsoft.com/office/officeart/2005/8/layout/vProcess5"/>
    <dgm:cxn modelId="{8F9810C0-365B-4A7A-9AB3-BED7DC72EFEF}" type="presOf" srcId="{7494B71D-DA91-4B21-87F0-678714974530}" destId="{F2E53C07-2D91-4D3D-9E80-60995A28012D}" srcOrd="0" destOrd="0" presId="urn:microsoft.com/office/officeart/2005/8/layout/vProcess5"/>
    <dgm:cxn modelId="{BDCD88E5-AF75-4486-A5D3-D466F068FB67}" type="presOf" srcId="{FEEB08E5-54FF-4C03-BA04-974AC5C68989}" destId="{C15B30F5-230B-4E2A-8BDE-E531B72BA569}" srcOrd="0" destOrd="0" presId="urn:microsoft.com/office/officeart/2005/8/layout/vProcess5"/>
    <dgm:cxn modelId="{9CB7EDF7-02AE-4C31-A545-FA2866FBAEB3}" srcId="{57BB1405-733C-48B3-B124-8F8F1039EEB6}" destId="{1EB2121D-FCAC-42DC-81A3-8FF01DB41D18}" srcOrd="3" destOrd="0" parTransId="{76D248AD-00FF-4F8A-891B-E9FA78274DA1}" sibTransId="{6921AAF4-BCA3-4361-8573-6760364CE11C}"/>
    <dgm:cxn modelId="{A4A7CB48-C673-447E-9A15-5E47A7AC6B0A}" type="presParOf" srcId="{5AC7C1A3-46B7-4D2E-90D5-ED08D512F6CD}" destId="{F74B52EB-9C2C-4F67-91AD-C48A35C1EE54}" srcOrd="0" destOrd="0" presId="urn:microsoft.com/office/officeart/2005/8/layout/vProcess5"/>
    <dgm:cxn modelId="{CADA3BC5-ABD3-4AF2-A266-15D2D82ED735}" type="presParOf" srcId="{5AC7C1A3-46B7-4D2E-90D5-ED08D512F6CD}" destId="{D961044D-C67D-4847-9624-54CCC2DD7BC5}" srcOrd="1" destOrd="0" presId="urn:microsoft.com/office/officeart/2005/8/layout/vProcess5"/>
    <dgm:cxn modelId="{E82F1AA5-6FCF-4400-982E-5471F5DDAD11}" type="presParOf" srcId="{5AC7C1A3-46B7-4D2E-90D5-ED08D512F6CD}" destId="{DB902673-E836-450F-AA09-9AFFB0E0E27E}" srcOrd="2" destOrd="0" presId="urn:microsoft.com/office/officeart/2005/8/layout/vProcess5"/>
    <dgm:cxn modelId="{6B6E9D2F-6C90-447F-B681-A226ADA9CE89}" type="presParOf" srcId="{5AC7C1A3-46B7-4D2E-90D5-ED08D512F6CD}" destId="{F2E53C07-2D91-4D3D-9E80-60995A28012D}" srcOrd="3" destOrd="0" presId="urn:microsoft.com/office/officeart/2005/8/layout/vProcess5"/>
    <dgm:cxn modelId="{52E67ECB-3C1C-4A55-987D-6F4445C4C7BE}" type="presParOf" srcId="{5AC7C1A3-46B7-4D2E-90D5-ED08D512F6CD}" destId="{ABED6D53-6A8E-4445-95C0-594695051DE9}" srcOrd="4" destOrd="0" presId="urn:microsoft.com/office/officeart/2005/8/layout/vProcess5"/>
    <dgm:cxn modelId="{3C825825-351D-4AA9-864B-04097DCF2499}" type="presParOf" srcId="{5AC7C1A3-46B7-4D2E-90D5-ED08D512F6CD}" destId="{BC5357FE-A810-4A94-9D15-42E280789332}" srcOrd="5" destOrd="0" presId="urn:microsoft.com/office/officeart/2005/8/layout/vProcess5"/>
    <dgm:cxn modelId="{7DC3F2BF-4FF5-40CC-BE5A-AC8120313D8C}" type="presParOf" srcId="{5AC7C1A3-46B7-4D2E-90D5-ED08D512F6CD}" destId="{EA049A98-0385-4BEB-A918-23C20C47AEA2}" srcOrd="6" destOrd="0" presId="urn:microsoft.com/office/officeart/2005/8/layout/vProcess5"/>
    <dgm:cxn modelId="{ADDF5B47-EB74-45E9-9D6B-98E52DD3A3DE}" type="presParOf" srcId="{5AC7C1A3-46B7-4D2E-90D5-ED08D512F6CD}" destId="{C15B30F5-230B-4E2A-8BDE-E531B72BA569}" srcOrd="7" destOrd="0" presId="urn:microsoft.com/office/officeart/2005/8/layout/vProcess5"/>
    <dgm:cxn modelId="{379A3DCC-2289-47BB-BBEA-6DDC68B0B2C7}" type="presParOf" srcId="{5AC7C1A3-46B7-4D2E-90D5-ED08D512F6CD}" destId="{039CB316-0797-428C-A48F-B7AC59763E82}" srcOrd="8" destOrd="0" presId="urn:microsoft.com/office/officeart/2005/8/layout/vProcess5"/>
    <dgm:cxn modelId="{CE4B1C0E-4F6F-40B4-9C14-B91DB601D292}" type="presParOf" srcId="{5AC7C1A3-46B7-4D2E-90D5-ED08D512F6CD}" destId="{E26E2422-8AA1-4D57-93D0-87968A574AE9}" srcOrd="9" destOrd="0" presId="urn:microsoft.com/office/officeart/2005/8/layout/vProcess5"/>
    <dgm:cxn modelId="{7F0E0C1E-752E-48B4-8D3F-BBAC682AB992}" type="presParOf" srcId="{5AC7C1A3-46B7-4D2E-90D5-ED08D512F6CD}" destId="{8C794C56-C4BD-4BB0-96C7-A8F03A74309B}" srcOrd="10" destOrd="0" presId="urn:microsoft.com/office/officeart/2005/8/layout/vProcess5"/>
    <dgm:cxn modelId="{5877102C-8ADD-461A-9154-8D905429D532}" type="presParOf" srcId="{5AC7C1A3-46B7-4D2E-90D5-ED08D512F6CD}" destId="{E8618A19-21A4-45EC-9F57-D5EEC524DD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E6B7A-983A-47F2-8812-72C85B17B65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57C0245-9817-4E52-995C-FC69FE87A279}">
      <dgm:prSet phldrT="[Text]"/>
      <dgm:spPr>
        <a:solidFill>
          <a:schemeClr val="accent6">
            <a:lumMod val="60000"/>
            <a:lumOff val="40000"/>
          </a:schemeClr>
        </a:solidFill>
      </dgm:spPr>
      <dgm:t>
        <a:bodyPr/>
        <a:lstStyle/>
        <a:p>
          <a:r>
            <a:rPr lang="en-GB" dirty="0"/>
            <a:t>Step 2 </a:t>
          </a:r>
        </a:p>
      </dgm:t>
    </dgm:pt>
    <dgm:pt modelId="{3EEAEC99-C168-4A54-86DF-E45550231C03}" type="parTrans" cxnId="{35D23221-5C6C-472B-9DB1-91A092F72DDD}">
      <dgm:prSet/>
      <dgm:spPr/>
      <dgm:t>
        <a:bodyPr/>
        <a:lstStyle/>
        <a:p>
          <a:endParaRPr lang="en-GB"/>
        </a:p>
      </dgm:t>
    </dgm:pt>
    <dgm:pt modelId="{93EC4201-EB20-4821-A9C9-6A60B62435AA}" type="sibTrans" cxnId="{35D23221-5C6C-472B-9DB1-91A092F72DDD}">
      <dgm:prSet/>
      <dgm:spPr/>
      <dgm:t>
        <a:bodyPr/>
        <a:lstStyle/>
        <a:p>
          <a:endParaRPr lang="en-GB"/>
        </a:p>
      </dgm:t>
    </dgm:pt>
    <dgm:pt modelId="{F7E35E8F-B452-4D96-9362-0CB4CD4C4378}">
      <dgm:prSet phldrT="[Text]" custT="1"/>
      <dgm:spPr/>
      <dgm:t>
        <a:bodyPr/>
        <a:lstStyle/>
        <a:p>
          <a:r>
            <a:rPr lang="en-GB" altLang="en-US" sz="2200" dirty="0">
              <a:latin typeface="Arial" charset="0"/>
            </a:rPr>
            <a:t>Calculate unplanned weight loss in past 3-6 months to obtain weight loss score</a:t>
          </a:r>
          <a:endParaRPr lang="en-GB" sz="2200" dirty="0"/>
        </a:p>
      </dgm:t>
    </dgm:pt>
    <dgm:pt modelId="{83F3225C-C3AF-4C94-9FF8-DB4C8E693BA3}" type="parTrans" cxnId="{938EE350-CB9A-489F-9859-B404C5B02BE8}">
      <dgm:prSet/>
      <dgm:spPr/>
      <dgm:t>
        <a:bodyPr/>
        <a:lstStyle/>
        <a:p>
          <a:endParaRPr lang="en-GB"/>
        </a:p>
      </dgm:t>
    </dgm:pt>
    <dgm:pt modelId="{544BC75B-479D-4B00-A782-64F3F4401970}" type="sibTrans" cxnId="{938EE350-CB9A-489F-9859-B404C5B02BE8}">
      <dgm:prSet/>
      <dgm:spPr/>
      <dgm:t>
        <a:bodyPr/>
        <a:lstStyle/>
        <a:p>
          <a:endParaRPr lang="en-GB"/>
        </a:p>
      </dgm:t>
    </dgm:pt>
    <dgm:pt modelId="{EBC92C53-CCA0-41D1-822F-201AD3745169}">
      <dgm:prSet phldrT="[Text]"/>
      <dgm:spPr>
        <a:solidFill>
          <a:schemeClr val="accent6">
            <a:lumMod val="75000"/>
          </a:schemeClr>
        </a:solidFill>
      </dgm:spPr>
      <dgm:t>
        <a:bodyPr/>
        <a:lstStyle/>
        <a:p>
          <a:r>
            <a:rPr lang="en-GB" dirty="0"/>
            <a:t>Step 4 </a:t>
          </a:r>
        </a:p>
      </dgm:t>
    </dgm:pt>
    <dgm:pt modelId="{984F3E04-06F4-4026-8CA7-B7DF3403384A}" type="parTrans" cxnId="{C3CC72A1-2789-4EC7-9FD7-83CF980DF736}">
      <dgm:prSet/>
      <dgm:spPr/>
      <dgm:t>
        <a:bodyPr/>
        <a:lstStyle/>
        <a:p>
          <a:endParaRPr lang="en-GB"/>
        </a:p>
      </dgm:t>
    </dgm:pt>
    <dgm:pt modelId="{AB33BFDD-767C-4B8E-B7CC-3FB42E156D32}" type="sibTrans" cxnId="{C3CC72A1-2789-4EC7-9FD7-83CF980DF736}">
      <dgm:prSet/>
      <dgm:spPr/>
      <dgm:t>
        <a:bodyPr/>
        <a:lstStyle/>
        <a:p>
          <a:endParaRPr lang="en-GB"/>
        </a:p>
      </dgm:t>
    </dgm:pt>
    <dgm:pt modelId="{F068F71F-BB83-4704-8530-A6B147F64E70}">
      <dgm:prSet phldrT="[Text]" custT="1"/>
      <dgm:spPr/>
      <dgm:t>
        <a:bodyPr/>
        <a:lstStyle/>
        <a:p>
          <a:r>
            <a:rPr lang="en-GB" altLang="en-US" sz="2200" dirty="0">
              <a:latin typeface="Arial" charset="0"/>
            </a:rPr>
            <a:t>Obtain overall risk of malnutrition score (add step 1, 2 and 3 score together) </a:t>
          </a:r>
          <a:endParaRPr lang="en-GB" sz="2200" dirty="0"/>
        </a:p>
      </dgm:t>
    </dgm:pt>
    <dgm:pt modelId="{FFB9C655-BB4B-416F-BE96-5A99D5AE95C6}" type="parTrans" cxnId="{2775A1FA-3F1B-4A9D-97BE-D78095A21F8F}">
      <dgm:prSet/>
      <dgm:spPr/>
      <dgm:t>
        <a:bodyPr/>
        <a:lstStyle/>
        <a:p>
          <a:endParaRPr lang="en-GB"/>
        </a:p>
      </dgm:t>
    </dgm:pt>
    <dgm:pt modelId="{A6DC16CD-EC7E-4404-9F70-98BC02B867FD}" type="sibTrans" cxnId="{2775A1FA-3F1B-4A9D-97BE-D78095A21F8F}">
      <dgm:prSet/>
      <dgm:spPr/>
      <dgm:t>
        <a:bodyPr/>
        <a:lstStyle/>
        <a:p>
          <a:endParaRPr lang="en-GB"/>
        </a:p>
      </dgm:t>
    </dgm:pt>
    <dgm:pt modelId="{7523117E-CD41-48CD-B81C-AD11BBBDB704}">
      <dgm:prSet phldrT="[Text]"/>
      <dgm:spPr>
        <a:solidFill>
          <a:schemeClr val="accent6">
            <a:lumMod val="50000"/>
          </a:schemeClr>
        </a:solidFill>
      </dgm:spPr>
      <dgm:t>
        <a:bodyPr/>
        <a:lstStyle/>
        <a:p>
          <a:r>
            <a:rPr lang="en-GB" dirty="0"/>
            <a:t>Step 5 </a:t>
          </a:r>
        </a:p>
      </dgm:t>
    </dgm:pt>
    <dgm:pt modelId="{632C0660-C894-46D7-B4C3-9035A7E477C3}" type="parTrans" cxnId="{9DFB38A7-31F1-416D-8B05-FBDB036B2850}">
      <dgm:prSet/>
      <dgm:spPr/>
      <dgm:t>
        <a:bodyPr/>
        <a:lstStyle/>
        <a:p>
          <a:endParaRPr lang="en-GB"/>
        </a:p>
      </dgm:t>
    </dgm:pt>
    <dgm:pt modelId="{5E00A478-64C1-4FCB-AAB4-B47B9E5B4059}" type="sibTrans" cxnId="{9DFB38A7-31F1-416D-8B05-FBDB036B2850}">
      <dgm:prSet/>
      <dgm:spPr/>
      <dgm:t>
        <a:bodyPr/>
        <a:lstStyle/>
        <a:p>
          <a:endParaRPr lang="en-GB"/>
        </a:p>
      </dgm:t>
    </dgm:pt>
    <dgm:pt modelId="{55A95FED-D429-43F2-A58B-D8F3EBC37911}">
      <dgm:prSet phldrT="[Text]" custT="1"/>
      <dgm:spPr/>
      <dgm:t>
        <a:bodyPr/>
        <a:lstStyle/>
        <a:p>
          <a:r>
            <a:rPr lang="en-GB" altLang="en-US" sz="2200" dirty="0">
              <a:latin typeface="Arial" charset="0"/>
            </a:rPr>
            <a:t>This will determine management guidelines</a:t>
          </a:r>
          <a:endParaRPr lang="en-GB" sz="2200" dirty="0"/>
        </a:p>
      </dgm:t>
    </dgm:pt>
    <dgm:pt modelId="{D7D5828D-3680-4CD7-B3A2-668852EB3F86}" type="parTrans" cxnId="{7248C616-9417-4BA0-98DA-4D602C14C84A}">
      <dgm:prSet/>
      <dgm:spPr/>
      <dgm:t>
        <a:bodyPr/>
        <a:lstStyle/>
        <a:p>
          <a:endParaRPr lang="en-GB"/>
        </a:p>
      </dgm:t>
    </dgm:pt>
    <dgm:pt modelId="{4A957154-8AD3-4D5C-B5BD-69A8D4BEC0E0}" type="sibTrans" cxnId="{7248C616-9417-4BA0-98DA-4D602C14C84A}">
      <dgm:prSet/>
      <dgm:spPr/>
      <dgm:t>
        <a:bodyPr/>
        <a:lstStyle/>
        <a:p>
          <a:endParaRPr lang="en-GB"/>
        </a:p>
      </dgm:t>
    </dgm:pt>
    <dgm:pt modelId="{8056D84E-7B05-46DE-B765-2CBAF7CF98B8}">
      <dgm:prSet/>
      <dgm:spPr>
        <a:solidFill>
          <a:schemeClr val="accent6"/>
        </a:solidFill>
      </dgm:spPr>
      <dgm:t>
        <a:bodyPr/>
        <a:lstStyle/>
        <a:p>
          <a:r>
            <a:rPr lang="en-GB" dirty="0"/>
            <a:t>Step 3 </a:t>
          </a:r>
        </a:p>
      </dgm:t>
    </dgm:pt>
    <dgm:pt modelId="{DEE2392F-D7A8-46E0-941F-C5DD6A94E653}" type="parTrans" cxnId="{51CD3F4A-5F43-4A04-BFEA-1E3B45C15BA9}">
      <dgm:prSet/>
      <dgm:spPr/>
      <dgm:t>
        <a:bodyPr/>
        <a:lstStyle/>
        <a:p>
          <a:endParaRPr lang="en-GB"/>
        </a:p>
      </dgm:t>
    </dgm:pt>
    <dgm:pt modelId="{91BCEE04-69AE-4E59-B010-027C5C93FD0C}" type="sibTrans" cxnId="{51CD3F4A-5F43-4A04-BFEA-1E3B45C15BA9}">
      <dgm:prSet/>
      <dgm:spPr/>
      <dgm:t>
        <a:bodyPr/>
        <a:lstStyle/>
        <a:p>
          <a:endParaRPr lang="en-GB"/>
        </a:p>
      </dgm:t>
    </dgm:pt>
    <dgm:pt modelId="{025F7230-33BB-40A2-9373-434AE53DDD8F}">
      <dgm:prSet/>
      <dgm:spPr>
        <a:solidFill>
          <a:schemeClr val="accent6">
            <a:lumMod val="60000"/>
            <a:lumOff val="40000"/>
          </a:schemeClr>
        </a:solidFill>
      </dgm:spPr>
      <dgm:t>
        <a:bodyPr/>
        <a:lstStyle/>
        <a:p>
          <a:r>
            <a:rPr lang="en-GB" dirty="0"/>
            <a:t>Step 1 </a:t>
          </a:r>
        </a:p>
      </dgm:t>
    </dgm:pt>
    <dgm:pt modelId="{C178CC2A-4324-45B1-BDDA-B6A947EBC690}" type="parTrans" cxnId="{656B269C-394C-4560-9383-61F347305F0C}">
      <dgm:prSet/>
      <dgm:spPr/>
      <dgm:t>
        <a:bodyPr/>
        <a:lstStyle/>
        <a:p>
          <a:endParaRPr lang="en-GB"/>
        </a:p>
      </dgm:t>
    </dgm:pt>
    <dgm:pt modelId="{8E66F7D3-5E91-43E2-9FAC-20AD45831C4E}" type="sibTrans" cxnId="{656B269C-394C-4560-9383-61F347305F0C}">
      <dgm:prSet/>
      <dgm:spPr/>
      <dgm:t>
        <a:bodyPr/>
        <a:lstStyle/>
        <a:p>
          <a:endParaRPr lang="en-GB"/>
        </a:p>
      </dgm:t>
    </dgm:pt>
    <dgm:pt modelId="{4E9723F1-2C82-4F20-9CD4-A6B7DEAF8758}">
      <dgm:prSet custT="1"/>
      <dgm:spPr/>
      <dgm:t>
        <a:bodyPr/>
        <a:lstStyle/>
        <a:p>
          <a:r>
            <a:rPr lang="en-GB" altLang="en-US" sz="2200" dirty="0">
              <a:latin typeface="Arial" charset="0"/>
            </a:rPr>
            <a:t>Measure height and weight to calculate BMI to obtain BMI score</a:t>
          </a:r>
          <a:endParaRPr lang="en-GB" sz="2200" dirty="0"/>
        </a:p>
      </dgm:t>
    </dgm:pt>
    <dgm:pt modelId="{3D992933-FB72-45AE-A176-CBB9A8742D41}" type="parTrans" cxnId="{1E89418A-E3FF-43E5-A2E9-4CB65AEE6336}">
      <dgm:prSet/>
      <dgm:spPr/>
      <dgm:t>
        <a:bodyPr/>
        <a:lstStyle/>
        <a:p>
          <a:endParaRPr lang="en-GB"/>
        </a:p>
      </dgm:t>
    </dgm:pt>
    <dgm:pt modelId="{98CDFC36-BA83-497A-9E17-2EC10792AC20}" type="sibTrans" cxnId="{1E89418A-E3FF-43E5-A2E9-4CB65AEE6336}">
      <dgm:prSet/>
      <dgm:spPr/>
      <dgm:t>
        <a:bodyPr/>
        <a:lstStyle/>
        <a:p>
          <a:endParaRPr lang="en-GB"/>
        </a:p>
      </dgm:t>
    </dgm:pt>
    <dgm:pt modelId="{B1081C9A-CA41-44E2-9BD7-E3BDE67D8AFE}">
      <dgm:prSet custT="1"/>
      <dgm:spPr/>
      <dgm:t>
        <a:bodyPr/>
        <a:lstStyle/>
        <a:p>
          <a:r>
            <a:rPr lang="en-GB" altLang="en-US" sz="2200" dirty="0">
              <a:latin typeface="Arial" charset="0"/>
            </a:rPr>
            <a:t>Consider acute disease effect score</a:t>
          </a:r>
          <a:endParaRPr lang="en-GB" sz="2200" dirty="0"/>
        </a:p>
      </dgm:t>
    </dgm:pt>
    <dgm:pt modelId="{40E8F89B-714B-4A53-A685-58D4FEAC7A8E}" type="parTrans" cxnId="{FD8107CE-BAAB-4A35-A625-C3224A6C6E36}">
      <dgm:prSet/>
      <dgm:spPr/>
      <dgm:t>
        <a:bodyPr/>
        <a:lstStyle/>
        <a:p>
          <a:endParaRPr lang="en-GB"/>
        </a:p>
      </dgm:t>
    </dgm:pt>
    <dgm:pt modelId="{5BB9CCAB-F900-419C-85D4-031995E1D829}" type="sibTrans" cxnId="{FD8107CE-BAAB-4A35-A625-C3224A6C6E36}">
      <dgm:prSet/>
      <dgm:spPr/>
      <dgm:t>
        <a:bodyPr/>
        <a:lstStyle/>
        <a:p>
          <a:endParaRPr lang="en-GB"/>
        </a:p>
      </dgm:t>
    </dgm:pt>
    <dgm:pt modelId="{CC6B0D4A-4160-45D3-9FE8-2EA1C490869E}" type="pres">
      <dgm:prSet presAssocID="{858E6B7A-983A-47F2-8812-72C85B17B650}" presName="linearFlow" presStyleCnt="0">
        <dgm:presLayoutVars>
          <dgm:dir/>
          <dgm:animLvl val="lvl"/>
          <dgm:resizeHandles val="exact"/>
        </dgm:presLayoutVars>
      </dgm:prSet>
      <dgm:spPr/>
    </dgm:pt>
    <dgm:pt modelId="{7EC2307C-A3EB-487B-B143-DC84A2F5390B}" type="pres">
      <dgm:prSet presAssocID="{025F7230-33BB-40A2-9373-434AE53DDD8F}" presName="composite" presStyleCnt="0"/>
      <dgm:spPr/>
    </dgm:pt>
    <dgm:pt modelId="{C7EF8EE5-12AD-4B65-B94D-24E84195CE14}" type="pres">
      <dgm:prSet presAssocID="{025F7230-33BB-40A2-9373-434AE53DDD8F}" presName="parentText" presStyleLbl="alignNode1" presStyleIdx="0" presStyleCnt="5" custLinFactNeighborY="0">
        <dgm:presLayoutVars>
          <dgm:chMax val="1"/>
          <dgm:bulletEnabled val="1"/>
        </dgm:presLayoutVars>
      </dgm:prSet>
      <dgm:spPr/>
    </dgm:pt>
    <dgm:pt modelId="{BD66E7DC-6686-48C9-9660-7B78DC1FC5F7}" type="pres">
      <dgm:prSet presAssocID="{025F7230-33BB-40A2-9373-434AE53DDD8F}" presName="descendantText" presStyleLbl="alignAcc1" presStyleIdx="0" presStyleCnt="5" custLinFactNeighborX="-272" custLinFactNeighborY="2495">
        <dgm:presLayoutVars>
          <dgm:bulletEnabled val="1"/>
        </dgm:presLayoutVars>
      </dgm:prSet>
      <dgm:spPr/>
    </dgm:pt>
    <dgm:pt modelId="{18D4C29E-7DC5-4881-AE47-4D66FEEE8473}" type="pres">
      <dgm:prSet presAssocID="{8E66F7D3-5E91-43E2-9FAC-20AD45831C4E}" presName="sp" presStyleCnt="0"/>
      <dgm:spPr/>
    </dgm:pt>
    <dgm:pt modelId="{2A6FC470-8045-4C14-92C2-4A40EEFE56C6}" type="pres">
      <dgm:prSet presAssocID="{B57C0245-9817-4E52-995C-FC69FE87A279}" presName="composite" presStyleCnt="0"/>
      <dgm:spPr/>
    </dgm:pt>
    <dgm:pt modelId="{5037D9C8-FA19-4F30-8B25-0383D35EB5E6}" type="pres">
      <dgm:prSet presAssocID="{B57C0245-9817-4E52-995C-FC69FE87A279}" presName="parentText" presStyleLbl="alignNode1" presStyleIdx="1" presStyleCnt="5" custLinFactNeighborX="-7174" custLinFactNeighborY="-1833">
        <dgm:presLayoutVars>
          <dgm:chMax val="1"/>
          <dgm:bulletEnabled val="1"/>
        </dgm:presLayoutVars>
      </dgm:prSet>
      <dgm:spPr/>
    </dgm:pt>
    <dgm:pt modelId="{0DE9EF24-F31B-4E97-B27E-2A7491409EC4}" type="pres">
      <dgm:prSet presAssocID="{B57C0245-9817-4E52-995C-FC69FE87A279}" presName="descendantText" presStyleLbl="alignAcc1" presStyleIdx="1" presStyleCnt="5" custLinFactNeighborX="0" custLinFactNeighborY="0">
        <dgm:presLayoutVars>
          <dgm:bulletEnabled val="1"/>
        </dgm:presLayoutVars>
      </dgm:prSet>
      <dgm:spPr/>
    </dgm:pt>
    <dgm:pt modelId="{2D72C774-B311-493C-85AD-BDA45E868CB6}" type="pres">
      <dgm:prSet presAssocID="{93EC4201-EB20-4821-A9C9-6A60B62435AA}" presName="sp" presStyleCnt="0"/>
      <dgm:spPr/>
    </dgm:pt>
    <dgm:pt modelId="{88BDD54E-2997-42FF-B476-08A13314C1E8}" type="pres">
      <dgm:prSet presAssocID="{8056D84E-7B05-46DE-B765-2CBAF7CF98B8}" presName="composite" presStyleCnt="0"/>
      <dgm:spPr/>
    </dgm:pt>
    <dgm:pt modelId="{3A5F397C-A2E8-40F9-9DB5-EC2D1553643C}" type="pres">
      <dgm:prSet presAssocID="{8056D84E-7B05-46DE-B765-2CBAF7CF98B8}" presName="parentText" presStyleLbl="alignNode1" presStyleIdx="2" presStyleCnt="5">
        <dgm:presLayoutVars>
          <dgm:chMax val="1"/>
          <dgm:bulletEnabled val="1"/>
        </dgm:presLayoutVars>
      </dgm:prSet>
      <dgm:spPr/>
    </dgm:pt>
    <dgm:pt modelId="{BBAE9CD3-092D-4D8E-A48C-5084791B22CA}" type="pres">
      <dgm:prSet presAssocID="{8056D84E-7B05-46DE-B765-2CBAF7CF98B8}" presName="descendantText" presStyleLbl="alignAcc1" presStyleIdx="2" presStyleCnt="5">
        <dgm:presLayoutVars>
          <dgm:bulletEnabled val="1"/>
        </dgm:presLayoutVars>
      </dgm:prSet>
      <dgm:spPr/>
    </dgm:pt>
    <dgm:pt modelId="{03DFDAFA-9E65-4FB4-AAAC-949E8E18CA40}" type="pres">
      <dgm:prSet presAssocID="{91BCEE04-69AE-4E59-B010-027C5C93FD0C}" presName="sp" presStyleCnt="0"/>
      <dgm:spPr/>
    </dgm:pt>
    <dgm:pt modelId="{87205F34-F0D7-44F7-A8E2-28263E94320D}" type="pres">
      <dgm:prSet presAssocID="{EBC92C53-CCA0-41D1-822F-201AD3745169}" presName="composite" presStyleCnt="0"/>
      <dgm:spPr/>
    </dgm:pt>
    <dgm:pt modelId="{C862DAC3-6246-427E-B42A-4139E554761C}" type="pres">
      <dgm:prSet presAssocID="{EBC92C53-CCA0-41D1-822F-201AD3745169}" presName="parentText" presStyleLbl="alignNode1" presStyleIdx="3" presStyleCnt="5">
        <dgm:presLayoutVars>
          <dgm:chMax val="1"/>
          <dgm:bulletEnabled val="1"/>
        </dgm:presLayoutVars>
      </dgm:prSet>
      <dgm:spPr/>
    </dgm:pt>
    <dgm:pt modelId="{51FA4E2B-D2C1-4908-A946-C3B3D7304B94}" type="pres">
      <dgm:prSet presAssocID="{EBC92C53-CCA0-41D1-822F-201AD3745169}" presName="descendantText" presStyleLbl="alignAcc1" presStyleIdx="3" presStyleCnt="5">
        <dgm:presLayoutVars>
          <dgm:bulletEnabled val="1"/>
        </dgm:presLayoutVars>
      </dgm:prSet>
      <dgm:spPr/>
    </dgm:pt>
    <dgm:pt modelId="{B794E44D-45E0-4770-B968-49AFD9206B93}" type="pres">
      <dgm:prSet presAssocID="{AB33BFDD-767C-4B8E-B7CC-3FB42E156D32}" presName="sp" presStyleCnt="0"/>
      <dgm:spPr/>
    </dgm:pt>
    <dgm:pt modelId="{ABBB3FAE-352C-41F3-995C-562933890F37}" type="pres">
      <dgm:prSet presAssocID="{7523117E-CD41-48CD-B81C-AD11BBBDB704}" presName="composite" presStyleCnt="0"/>
      <dgm:spPr/>
    </dgm:pt>
    <dgm:pt modelId="{C95E1BFA-C98A-4FF9-AA14-185BED368979}" type="pres">
      <dgm:prSet presAssocID="{7523117E-CD41-48CD-B81C-AD11BBBDB704}" presName="parentText" presStyleLbl="alignNode1" presStyleIdx="4" presStyleCnt="5" custAng="0">
        <dgm:presLayoutVars>
          <dgm:chMax val="1"/>
          <dgm:bulletEnabled val="1"/>
        </dgm:presLayoutVars>
      </dgm:prSet>
      <dgm:spPr/>
    </dgm:pt>
    <dgm:pt modelId="{D6B38F29-E93C-45A7-99C7-9617DE58F05A}" type="pres">
      <dgm:prSet presAssocID="{7523117E-CD41-48CD-B81C-AD11BBBDB704}" presName="descendantText" presStyleLbl="alignAcc1" presStyleIdx="4" presStyleCnt="5">
        <dgm:presLayoutVars>
          <dgm:bulletEnabled val="1"/>
        </dgm:presLayoutVars>
      </dgm:prSet>
      <dgm:spPr/>
    </dgm:pt>
  </dgm:ptLst>
  <dgm:cxnLst>
    <dgm:cxn modelId="{7248C616-9417-4BA0-98DA-4D602C14C84A}" srcId="{7523117E-CD41-48CD-B81C-AD11BBBDB704}" destId="{55A95FED-D429-43F2-A58B-D8F3EBC37911}" srcOrd="0" destOrd="0" parTransId="{D7D5828D-3680-4CD7-B3A2-668852EB3F86}" sibTransId="{4A957154-8AD3-4D5C-B5BD-69A8D4BEC0E0}"/>
    <dgm:cxn modelId="{E8D0D018-A3F5-4AA7-A02E-A273EA62C9D6}" type="presOf" srcId="{025F7230-33BB-40A2-9373-434AE53DDD8F}" destId="{C7EF8EE5-12AD-4B65-B94D-24E84195CE14}" srcOrd="0" destOrd="0" presId="urn:microsoft.com/office/officeart/2005/8/layout/chevron2"/>
    <dgm:cxn modelId="{35D23221-5C6C-472B-9DB1-91A092F72DDD}" srcId="{858E6B7A-983A-47F2-8812-72C85B17B650}" destId="{B57C0245-9817-4E52-995C-FC69FE87A279}" srcOrd="1" destOrd="0" parTransId="{3EEAEC99-C168-4A54-86DF-E45550231C03}" sibTransId="{93EC4201-EB20-4821-A9C9-6A60B62435AA}"/>
    <dgm:cxn modelId="{B74EDB26-01A9-4C3A-B57A-E2637092EB9D}" type="presOf" srcId="{7523117E-CD41-48CD-B81C-AD11BBBDB704}" destId="{C95E1BFA-C98A-4FF9-AA14-185BED368979}" srcOrd="0" destOrd="0" presId="urn:microsoft.com/office/officeart/2005/8/layout/chevron2"/>
    <dgm:cxn modelId="{81320E30-1395-4513-B6AC-86E61F1FB404}" type="presOf" srcId="{F7E35E8F-B452-4D96-9362-0CB4CD4C4378}" destId="{0DE9EF24-F31B-4E97-B27E-2A7491409EC4}" srcOrd="0" destOrd="0" presId="urn:microsoft.com/office/officeart/2005/8/layout/chevron2"/>
    <dgm:cxn modelId="{EC7F2231-DE6C-4EF4-988A-30EA2497FC33}" type="presOf" srcId="{858E6B7A-983A-47F2-8812-72C85B17B650}" destId="{CC6B0D4A-4160-45D3-9FE8-2EA1C490869E}" srcOrd="0" destOrd="0" presId="urn:microsoft.com/office/officeart/2005/8/layout/chevron2"/>
    <dgm:cxn modelId="{79D77649-C2DF-4E88-B99A-30F85DC1C1FE}" type="presOf" srcId="{EBC92C53-CCA0-41D1-822F-201AD3745169}" destId="{C862DAC3-6246-427E-B42A-4139E554761C}" srcOrd="0" destOrd="0" presId="urn:microsoft.com/office/officeart/2005/8/layout/chevron2"/>
    <dgm:cxn modelId="{34C4A069-D69C-4151-8B5D-47D94A365258}" type="presOf" srcId="{B1081C9A-CA41-44E2-9BD7-E3BDE67D8AFE}" destId="{BBAE9CD3-092D-4D8E-A48C-5084791B22CA}" srcOrd="0" destOrd="0" presId="urn:microsoft.com/office/officeart/2005/8/layout/chevron2"/>
    <dgm:cxn modelId="{51CD3F4A-5F43-4A04-BFEA-1E3B45C15BA9}" srcId="{858E6B7A-983A-47F2-8812-72C85B17B650}" destId="{8056D84E-7B05-46DE-B765-2CBAF7CF98B8}" srcOrd="2" destOrd="0" parTransId="{DEE2392F-D7A8-46E0-941F-C5DD6A94E653}" sibTransId="{91BCEE04-69AE-4E59-B010-027C5C93FD0C}"/>
    <dgm:cxn modelId="{1F83114D-6501-47B8-8741-2D344AF1F50C}" type="presOf" srcId="{4E9723F1-2C82-4F20-9CD4-A6B7DEAF8758}" destId="{BD66E7DC-6686-48C9-9660-7B78DC1FC5F7}" srcOrd="0" destOrd="0" presId="urn:microsoft.com/office/officeart/2005/8/layout/chevron2"/>
    <dgm:cxn modelId="{8333894F-A879-4270-BE39-FAD4CA878083}" type="presOf" srcId="{8056D84E-7B05-46DE-B765-2CBAF7CF98B8}" destId="{3A5F397C-A2E8-40F9-9DB5-EC2D1553643C}" srcOrd="0" destOrd="0" presId="urn:microsoft.com/office/officeart/2005/8/layout/chevron2"/>
    <dgm:cxn modelId="{938EE350-CB9A-489F-9859-B404C5B02BE8}" srcId="{B57C0245-9817-4E52-995C-FC69FE87A279}" destId="{F7E35E8F-B452-4D96-9362-0CB4CD4C4378}" srcOrd="0" destOrd="0" parTransId="{83F3225C-C3AF-4C94-9FF8-DB4C8E693BA3}" sibTransId="{544BC75B-479D-4B00-A782-64F3F4401970}"/>
    <dgm:cxn modelId="{1E89418A-E3FF-43E5-A2E9-4CB65AEE6336}" srcId="{025F7230-33BB-40A2-9373-434AE53DDD8F}" destId="{4E9723F1-2C82-4F20-9CD4-A6B7DEAF8758}" srcOrd="0" destOrd="0" parTransId="{3D992933-FB72-45AE-A176-CBB9A8742D41}" sibTransId="{98CDFC36-BA83-497A-9E17-2EC10792AC20}"/>
    <dgm:cxn modelId="{656B269C-394C-4560-9383-61F347305F0C}" srcId="{858E6B7A-983A-47F2-8812-72C85B17B650}" destId="{025F7230-33BB-40A2-9373-434AE53DDD8F}" srcOrd="0" destOrd="0" parTransId="{C178CC2A-4324-45B1-BDDA-B6A947EBC690}" sibTransId="{8E66F7D3-5E91-43E2-9FAC-20AD45831C4E}"/>
    <dgm:cxn modelId="{C3CC72A1-2789-4EC7-9FD7-83CF980DF736}" srcId="{858E6B7A-983A-47F2-8812-72C85B17B650}" destId="{EBC92C53-CCA0-41D1-822F-201AD3745169}" srcOrd="3" destOrd="0" parTransId="{984F3E04-06F4-4026-8CA7-B7DF3403384A}" sibTransId="{AB33BFDD-767C-4B8E-B7CC-3FB42E156D32}"/>
    <dgm:cxn modelId="{9DFB38A7-31F1-416D-8B05-FBDB036B2850}" srcId="{858E6B7A-983A-47F2-8812-72C85B17B650}" destId="{7523117E-CD41-48CD-B81C-AD11BBBDB704}" srcOrd="4" destOrd="0" parTransId="{632C0660-C894-46D7-B4C3-9035A7E477C3}" sibTransId="{5E00A478-64C1-4FCB-AAB4-B47B9E5B4059}"/>
    <dgm:cxn modelId="{C48C3EB2-2D65-4902-83D9-646A32E45390}" type="presOf" srcId="{55A95FED-D429-43F2-A58B-D8F3EBC37911}" destId="{D6B38F29-E93C-45A7-99C7-9617DE58F05A}" srcOrd="0" destOrd="0" presId="urn:microsoft.com/office/officeart/2005/8/layout/chevron2"/>
    <dgm:cxn modelId="{FD8107CE-BAAB-4A35-A625-C3224A6C6E36}" srcId="{8056D84E-7B05-46DE-B765-2CBAF7CF98B8}" destId="{B1081C9A-CA41-44E2-9BD7-E3BDE67D8AFE}" srcOrd="0" destOrd="0" parTransId="{40E8F89B-714B-4A53-A685-58D4FEAC7A8E}" sibTransId="{5BB9CCAB-F900-419C-85D4-031995E1D829}"/>
    <dgm:cxn modelId="{2C0CE5F0-F39E-4050-8CBF-996BD89474F4}" type="presOf" srcId="{B57C0245-9817-4E52-995C-FC69FE87A279}" destId="{5037D9C8-FA19-4F30-8B25-0383D35EB5E6}" srcOrd="0" destOrd="0" presId="urn:microsoft.com/office/officeart/2005/8/layout/chevron2"/>
    <dgm:cxn modelId="{2775A1FA-3F1B-4A9D-97BE-D78095A21F8F}" srcId="{EBC92C53-CCA0-41D1-822F-201AD3745169}" destId="{F068F71F-BB83-4704-8530-A6B147F64E70}" srcOrd="0" destOrd="0" parTransId="{FFB9C655-BB4B-416F-BE96-5A99D5AE95C6}" sibTransId="{A6DC16CD-EC7E-4404-9F70-98BC02B867FD}"/>
    <dgm:cxn modelId="{9240A7FB-24F5-4CB1-8273-27CE9A46CB08}" type="presOf" srcId="{F068F71F-BB83-4704-8530-A6B147F64E70}" destId="{51FA4E2B-D2C1-4908-A946-C3B3D7304B94}" srcOrd="0" destOrd="0" presId="urn:microsoft.com/office/officeart/2005/8/layout/chevron2"/>
    <dgm:cxn modelId="{CE816484-411B-44AB-B396-B0469B0C980F}" type="presParOf" srcId="{CC6B0D4A-4160-45D3-9FE8-2EA1C490869E}" destId="{7EC2307C-A3EB-487B-B143-DC84A2F5390B}" srcOrd="0" destOrd="0" presId="urn:microsoft.com/office/officeart/2005/8/layout/chevron2"/>
    <dgm:cxn modelId="{BCAD4E41-1DC1-4A97-866F-E1364EAF7F0C}" type="presParOf" srcId="{7EC2307C-A3EB-487B-B143-DC84A2F5390B}" destId="{C7EF8EE5-12AD-4B65-B94D-24E84195CE14}" srcOrd="0" destOrd="0" presId="urn:microsoft.com/office/officeart/2005/8/layout/chevron2"/>
    <dgm:cxn modelId="{C06DD29B-F281-43FC-99EE-C037562654D4}" type="presParOf" srcId="{7EC2307C-A3EB-487B-B143-DC84A2F5390B}" destId="{BD66E7DC-6686-48C9-9660-7B78DC1FC5F7}" srcOrd="1" destOrd="0" presId="urn:microsoft.com/office/officeart/2005/8/layout/chevron2"/>
    <dgm:cxn modelId="{92129ED1-8AF8-43FF-B27B-ED579509E464}" type="presParOf" srcId="{CC6B0D4A-4160-45D3-9FE8-2EA1C490869E}" destId="{18D4C29E-7DC5-4881-AE47-4D66FEEE8473}" srcOrd="1" destOrd="0" presId="urn:microsoft.com/office/officeart/2005/8/layout/chevron2"/>
    <dgm:cxn modelId="{CCF1C5C9-93FF-40FF-9035-8BB5D747C1AC}" type="presParOf" srcId="{CC6B0D4A-4160-45D3-9FE8-2EA1C490869E}" destId="{2A6FC470-8045-4C14-92C2-4A40EEFE56C6}" srcOrd="2" destOrd="0" presId="urn:microsoft.com/office/officeart/2005/8/layout/chevron2"/>
    <dgm:cxn modelId="{4D9C1EB7-8510-46AE-B712-FD0C13C56F83}" type="presParOf" srcId="{2A6FC470-8045-4C14-92C2-4A40EEFE56C6}" destId="{5037D9C8-FA19-4F30-8B25-0383D35EB5E6}" srcOrd="0" destOrd="0" presId="urn:microsoft.com/office/officeart/2005/8/layout/chevron2"/>
    <dgm:cxn modelId="{EF8A4A91-387A-42D8-9D59-8FBCD1EFC34B}" type="presParOf" srcId="{2A6FC470-8045-4C14-92C2-4A40EEFE56C6}" destId="{0DE9EF24-F31B-4E97-B27E-2A7491409EC4}" srcOrd="1" destOrd="0" presId="urn:microsoft.com/office/officeart/2005/8/layout/chevron2"/>
    <dgm:cxn modelId="{4DADEF0E-FD0E-426A-AAB6-DF830B238FFF}" type="presParOf" srcId="{CC6B0D4A-4160-45D3-9FE8-2EA1C490869E}" destId="{2D72C774-B311-493C-85AD-BDA45E868CB6}" srcOrd="3" destOrd="0" presId="urn:microsoft.com/office/officeart/2005/8/layout/chevron2"/>
    <dgm:cxn modelId="{79DF2FD1-781C-4B22-A8A5-84D65E72767E}" type="presParOf" srcId="{CC6B0D4A-4160-45D3-9FE8-2EA1C490869E}" destId="{88BDD54E-2997-42FF-B476-08A13314C1E8}" srcOrd="4" destOrd="0" presId="urn:microsoft.com/office/officeart/2005/8/layout/chevron2"/>
    <dgm:cxn modelId="{E441D516-5E8C-4113-BF15-AE84335D16E2}" type="presParOf" srcId="{88BDD54E-2997-42FF-B476-08A13314C1E8}" destId="{3A5F397C-A2E8-40F9-9DB5-EC2D1553643C}" srcOrd="0" destOrd="0" presId="urn:microsoft.com/office/officeart/2005/8/layout/chevron2"/>
    <dgm:cxn modelId="{DB08B735-EA21-4B97-AA24-2B88124D54F1}" type="presParOf" srcId="{88BDD54E-2997-42FF-B476-08A13314C1E8}" destId="{BBAE9CD3-092D-4D8E-A48C-5084791B22CA}" srcOrd="1" destOrd="0" presId="urn:microsoft.com/office/officeart/2005/8/layout/chevron2"/>
    <dgm:cxn modelId="{059274BF-19B6-467F-A03D-B5B5897B9D0B}" type="presParOf" srcId="{CC6B0D4A-4160-45D3-9FE8-2EA1C490869E}" destId="{03DFDAFA-9E65-4FB4-AAAC-949E8E18CA40}" srcOrd="5" destOrd="0" presId="urn:microsoft.com/office/officeart/2005/8/layout/chevron2"/>
    <dgm:cxn modelId="{F0FB03E9-0050-4015-ADA8-2D0E3D8CB33B}" type="presParOf" srcId="{CC6B0D4A-4160-45D3-9FE8-2EA1C490869E}" destId="{87205F34-F0D7-44F7-A8E2-28263E94320D}" srcOrd="6" destOrd="0" presId="urn:microsoft.com/office/officeart/2005/8/layout/chevron2"/>
    <dgm:cxn modelId="{26B42882-A9CD-4347-BF75-714373E8A6B3}" type="presParOf" srcId="{87205F34-F0D7-44F7-A8E2-28263E94320D}" destId="{C862DAC3-6246-427E-B42A-4139E554761C}" srcOrd="0" destOrd="0" presId="urn:microsoft.com/office/officeart/2005/8/layout/chevron2"/>
    <dgm:cxn modelId="{0FCAD10B-1CF7-4540-97AE-3F88C8E82AD3}" type="presParOf" srcId="{87205F34-F0D7-44F7-A8E2-28263E94320D}" destId="{51FA4E2B-D2C1-4908-A946-C3B3D7304B94}" srcOrd="1" destOrd="0" presId="urn:microsoft.com/office/officeart/2005/8/layout/chevron2"/>
    <dgm:cxn modelId="{54F308CA-3CF9-4C7F-821E-ED8E9ED4396E}" type="presParOf" srcId="{CC6B0D4A-4160-45D3-9FE8-2EA1C490869E}" destId="{B794E44D-45E0-4770-B968-49AFD9206B93}" srcOrd="7" destOrd="0" presId="urn:microsoft.com/office/officeart/2005/8/layout/chevron2"/>
    <dgm:cxn modelId="{012207BB-0316-4E33-855F-9D97988B6CB9}" type="presParOf" srcId="{CC6B0D4A-4160-45D3-9FE8-2EA1C490869E}" destId="{ABBB3FAE-352C-41F3-995C-562933890F37}" srcOrd="8" destOrd="0" presId="urn:microsoft.com/office/officeart/2005/8/layout/chevron2"/>
    <dgm:cxn modelId="{108FC679-DAE2-4669-8DAB-155710267F24}" type="presParOf" srcId="{ABBB3FAE-352C-41F3-995C-562933890F37}" destId="{C95E1BFA-C98A-4FF9-AA14-185BED368979}" srcOrd="0" destOrd="0" presId="urn:microsoft.com/office/officeart/2005/8/layout/chevron2"/>
    <dgm:cxn modelId="{606DCBDF-B7AB-4ADA-8790-8F1329823DA7}" type="presParOf" srcId="{ABBB3FAE-352C-41F3-995C-562933890F37}" destId="{D6B38F29-E93C-45A7-99C7-9617DE58F0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082EB-F72B-4AEB-B7BC-368085851C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409A30-004E-4FBE-B46B-758485F0FBB2}">
      <dgm:prSet custT="1"/>
      <dgm:spPr>
        <a:solidFill>
          <a:schemeClr val="accent6">
            <a:lumMod val="75000"/>
          </a:schemeClr>
        </a:solidFill>
        <a:ln>
          <a:noFill/>
        </a:ln>
      </dgm:spPr>
      <dgm:t>
        <a:bodyPr/>
        <a:lstStyle/>
        <a:p>
          <a:r>
            <a:rPr lang="en-US" sz="2900" i="1" dirty="0"/>
            <a:t>‘ </a:t>
          </a:r>
          <a:r>
            <a:rPr lang="en-US" sz="2200" i="1" dirty="0">
              <a:latin typeface="Arial" panose="020B0604020202020204" pitchFamily="34" charset="0"/>
              <a:cs typeface="Arial" panose="020B0604020202020204" pitchFamily="34" charset="0"/>
            </a:rPr>
            <a:t>Ethel is a lovely 79 year old lady currently residing in a residential care home. She enjoys eating her meals with others in the dining area and reading books in the day lounge with her friends and family. Ethel tends to go for a short walk after lunch in the communal gardens and has a good sense of </a:t>
          </a:r>
          <a:r>
            <a:rPr lang="en-US" sz="2200" i="1" dirty="0" err="1">
              <a:latin typeface="Arial" panose="020B0604020202020204" pitchFamily="34" charset="0"/>
              <a:cs typeface="Arial" panose="020B0604020202020204" pitchFamily="34" charset="0"/>
            </a:rPr>
            <a:t>humour</a:t>
          </a:r>
          <a:r>
            <a:rPr lang="en-US" sz="2200" i="1" dirty="0">
              <a:latin typeface="Arial" panose="020B0604020202020204" pitchFamily="34" charset="0"/>
              <a:cs typeface="Arial" panose="020B0604020202020204" pitchFamily="34" charset="0"/>
            </a:rPr>
            <a:t>.’</a:t>
          </a:r>
        </a:p>
      </dgm:t>
    </dgm:pt>
    <dgm:pt modelId="{AE964AA2-F242-478A-9EA3-78574CD06930}" type="parTrans" cxnId="{12DB350B-6C53-401E-AAD0-BFA2B94094B3}">
      <dgm:prSet/>
      <dgm:spPr/>
      <dgm:t>
        <a:bodyPr/>
        <a:lstStyle/>
        <a:p>
          <a:endParaRPr lang="en-US"/>
        </a:p>
      </dgm:t>
    </dgm:pt>
    <dgm:pt modelId="{0EF1AEE3-E8EE-461C-B1A1-BA7821B6E572}" type="sibTrans" cxnId="{12DB350B-6C53-401E-AAD0-BFA2B94094B3}">
      <dgm:prSet/>
      <dgm:spPr/>
      <dgm:t>
        <a:bodyPr/>
        <a:lstStyle/>
        <a:p>
          <a:endParaRPr lang="en-US"/>
        </a:p>
      </dgm:t>
    </dgm:pt>
    <dgm:pt modelId="{967F483B-277A-4B04-948D-28939BFB7730}">
      <dgm:prSet custT="1"/>
      <dgm:spPr/>
      <dgm:t>
        <a:bodyPr/>
        <a:lstStyle/>
        <a:p>
          <a:pPr algn="l">
            <a:buNone/>
          </a:pPr>
          <a:r>
            <a:rPr lang="en-US" sz="2200" b="0" i="0" dirty="0">
              <a:latin typeface="Arial" panose="020B0604020202020204" pitchFamily="34" charset="0"/>
              <a:cs typeface="Arial" panose="020B0604020202020204" pitchFamily="34" charset="0"/>
            </a:rPr>
            <a:t>   Her height is </a:t>
          </a:r>
          <a:r>
            <a:rPr lang="en-US" sz="2200" b="1" i="1" dirty="0">
              <a:latin typeface="Arial" panose="020B0604020202020204" pitchFamily="34" charset="0"/>
              <a:cs typeface="Arial" panose="020B0604020202020204" pitchFamily="34" charset="0"/>
            </a:rPr>
            <a:t>1.52m</a:t>
          </a:r>
        </a:p>
      </dgm:t>
    </dgm:pt>
    <dgm:pt modelId="{5296486C-50B0-430B-85F8-289C62B14368}" type="parTrans" cxnId="{AB11CE4F-EAE8-4F27-8A27-C1468F16ADD5}">
      <dgm:prSet/>
      <dgm:spPr/>
      <dgm:t>
        <a:bodyPr/>
        <a:lstStyle/>
        <a:p>
          <a:endParaRPr lang="en-US"/>
        </a:p>
      </dgm:t>
    </dgm:pt>
    <dgm:pt modelId="{60F4695C-BA0B-475C-918F-12265C82DD9C}" type="sibTrans" cxnId="{AB11CE4F-EAE8-4F27-8A27-C1468F16ADD5}">
      <dgm:prSet/>
      <dgm:spPr/>
      <dgm:t>
        <a:bodyPr/>
        <a:lstStyle/>
        <a:p>
          <a:endParaRPr lang="en-US"/>
        </a:p>
      </dgm:t>
    </dgm:pt>
    <dgm:pt modelId="{B25A55FA-A5BE-4958-9033-B6FC21D08DC1}">
      <dgm:prSet custT="1"/>
      <dgm:spPr/>
      <dgm:t>
        <a:bodyPr/>
        <a:lstStyle/>
        <a:p>
          <a:pPr algn="l">
            <a:buNone/>
          </a:pPr>
          <a:r>
            <a:rPr lang="en-US" sz="2200" i="1" dirty="0">
              <a:latin typeface="Arial" panose="020B0604020202020204" pitchFamily="34" charset="0"/>
              <a:cs typeface="Arial" panose="020B0604020202020204" pitchFamily="34" charset="0"/>
            </a:rPr>
            <a:t>   </a:t>
          </a:r>
          <a:endParaRPr lang="en-US" sz="2200" b="0" i="0" dirty="0">
            <a:latin typeface="Arial" panose="020B0604020202020204" pitchFamily="34" charset="0"/>
            <a:cs typeface="Arial" panose="020B0604020202020204" pitchFamily="34" charset="0"/>
          </a:endParaRPr>
        </a:p>
      </dgm:t>
    </dgm:pt>
    <dgm:pt modelId="{6D151513-EB9E-46C9-A034-9D0452D77211}" type="parTrans" cxnId="{A6C1A805-7677-4AD8-AB87-8282906331D5}">
      <dgm:prSet/>
      <dgm:spPr/>
      <dgm:t>
        <a:bodyPr/>
        <a:lstStyle/>
        <a:p>
          <a:endParaRPr lang="en-GB"/>
        </a:p>
      </dgm:t>
    </dgm:pt>
    <dgm:pt modelId="{E98AE081-F84B-4537-847A-9D157E8553A3}" type="sibTrans" cxnId="{A6C1A805-7677-4AD8-AB87-8282906331D5}">
      <dgm:prSet/>
      <dgm:spPr/>
      <dgm:t>
        <a:bodyPr/>
        <a:lstStyle/>
        <a:p>
          <a:endParaRPr lang="en-GB"/>
        </a:p>
      </dgm:t>
    </dgm:pt>
    <dgm:pt modelId="{156A90CC-1E89-4A06-962C-24782AEC109D}">
      <dgm:prSet custT="1"/>
      <dgm:spPr/>
      <dgm:t>
        <a:bodyPr/>
        <a:lstStyle/>
        <a:p>
          <a:pPr algn="l"/>
          <a:endParaRPr lang="en-US" sz="2200" dirty="0">
            <a:latin typeface="Arial" panose="020B0604020202020204" pitchFamily="34" charset="0"/>
            <a:cs typeface="Arial" panose="020B0604020202020204" pitchFamily="34" charset="0"/>
          </a:endParaRPr>
        </a:p>
      </dgm:t>
    </dgm:pt>
    <dgm:pt modelId="{6ED7C4C0-62BE-49A4-BD22-4B08240F4475}" type="parTrans" cxnId="{87ECA967-6325-4672-8AEC-79B600961F18}">
      <dgm:prSet/>
      <dgm:spPr/>
      <dgm:t>
        <a:bodyPr/>
        <a:lstStyle/>
        <a:p>
          <a:endParaRPr lang="en-GB"/>
        </a:p>
      </dgm:t>
    </dgm:pt>
    <dgm:pt modelId="{A55F3A9D-4B6A-49C9-B759-C759DE111097}" type="sibTrans" cxnId="{87ECA967-6325-4672-8AEC-79B600961F18}">
      <dgm:prSet/>
      <dgm:spPr/>
      <dgm:t>
        <a:bodyPr/>
        <a:lstStyle/>
        <a:p>
          <a:endParaRPr lang="en-GB"/>
        </a:p>
      </dgm:t>
    </dgm:pt>
    <dgm:pt modelId="{F8576F10-2F31-4EC5-BB2C-65E49D830430}">
      <dgm:prSet custT="1"/>
      <dgm:spPr/>
      <dgm:t>
        <a:bodyPr/>
        <a:lstStyle/>
        <a:p>
          <a:pPr algn="l">
            <a:buNone/>
          </a:pPr>
          <a:r>
            <a:rPr lang="en-US" sz="2200" b="0" i="0" dirty="0">
              <a:latin typeface="Arial" panose="020B0604020202020204" pitchFamily="34" charset="0"/>
              <a:cs typeface="Arial" panose="020B0604020202020204" pitchFamily="34" charset="0"/>
            </a:rPr>
            <a:t>   Her current weight is </a:t>
          </a:r>
          <a:r>
            <a:rPr lang="en-US" sz="2200" b="1" i="1" dirty="0">
              <a:latin typeface="Arial" panose="020B0604020202020204" pitchFamily="34" charset="0"/>
              <a:cs typeface="Arial" panose="020B0604020202020204" pitchFamily="34" charset="0"/>
            </a:rPr>
            <a:t>60kg</a:t>
          </a:r>
          <a:r>
            <a:rPr lang="en-US" sz="2200" b="0" i="0" dirty="0">
              <a:latin typeface="Arial" panose="020B0604020202020204" pitchFamily="34" charset="0"/>
              <a:cs typeface="Arial" panose="020B0604020202020204" pitchFamily="34" charset="0"/>
            </a:rPr>
            <a:t>, previous weight 4 months ago: </a:t>
          </a:r>
          <a:r>
            <a:rPr lang="en-US" sz="2200" b="1" i="1" dirty="0">
              <a:latin typeface="Arial" panose="020B0604020202020204" pitchFamily="34" charset="0"/>
              <a:cs typeface="Arial" panose="020B0604020202020204" pitchFamily="34" charset="0"/>
            </a:rPr>
            <a:t>63kg</a:t>
          </a:r>
        </a:p>
      </dgm:t>
    </dgm:pt>
    <dgm:pt modelId="{93989525-2B3C-421D-B83A-1A5E4235B2E2}" type="parTrans" cxnId="{556D88E7-88E1-4BC5-BB56-9908F01DD4DC}">
      <dgm:prSet/>
      <dgm:spPr/>
      <dgm:t>
        <a:bodyPr/>
        <a:lstStyle/>
        <a:p>
          <a:endParaRPr lang="en-GB"/>
        </a:p>
      </dgm:t>
    </dgm:pt>
    <dgm:pt modelId="{2064FA07-A8A0-4807-88F6-AD8962AE843F}" type="sibTrans" cxnId="{556D88E7-88E1-4BC5-BB56-9908F01DD4DC}">
      <dgm:prSet/>
      <dgm:spPr/>
      <dgm:t>
        <a:bodyPr/>
        <a:lstStyle/>
        <a:p>
          <a:endParaRPr lang="en-GB"/>
        </a:p>
      </dgm:t>
    </dgm:pt>
    <dgm:pt modelId="{6CD4E42F-A1DF-4E64-99B1-9E602319D148}" type="pres">
      <dgm:prSet presAssocID="{662082EB-F72B-4AEB-B7BC-368085851CD8}" presName="linear" presStyleCnt="0">
        <dgm:presLayoutVars>
          <dgm:animLvl val="lvl"/>
          <dgm:resizeHandles val="exact"/>
        </dgm:presLayoutVars>
      </dgm:prSet>
      <dgm:spPr/>
    </dgm:pt>
    <dgm:pt modelId="{9AF7D964-9209-4D8D-9218-FA3B949058B0}" type="pres">
      <dgm:prSet presAssocID="{A8409A30-004E-4FBE-B46B-758485F0FBB2}" presName="parentText" presStyleLbl="node1" presStyleIdx="0" presStyleCnt="1" custScaleX="93166" custLinFactNeighborX="983" custLinFactNeighborY="32967">
        <dgm:presLayoutVars>
          <dgm:chMax val="0"/>
          <dgm:bulletEnabled val="1"/>
        </dgm:presLayoutVars>
      </dgm:prSet>
      <dgm:spPr/>
    </dgm:pt>
    <dgm:pt modelId="{8D5B6FA8-6A03-4B6E-AC89-E07D6D88585D}" type="pres">
      <dgm:prSet presAssocID="{A8409A30-004E-4FBE-B46B-758485F0FBB2}" presName="childText" presStyleLbl="revTx" presStyleIdx="0" presStyleCnt="1">
        <dgm:presLayoutVars>
          <dgm:bulletEnabled val="1"/>
        </dgm:presLayoutVars>
      </dgm:prSet>
      <dgm:spPr/>
    </dgm:pt>
  </dgm:ptLst>
  <dgm:cxnLst>
    <dgm:cxn modelId="{A6C1A805-7677-4AD8-AB87-8282906331D5}" srcId="{A8409A30-004E-4FBE-B46B-758485F0FBB2}" destId="{B25A55FA-A5BE-4958-9033-B6FC21D08DC1}" srcOrd="1" destOrd="0" parTransId="{6D151513-EB9E-46C9-A034-9D0452D77211}" sibTransId="{E98AE081-F84B-4537-847A-9D157E8553A3}"/>
    <dgm:cxn modelId="{12DB350B-6C53-401E-AAD0-BFA2B94094B3}" srcId="{662082EB-F72B-4AEB-B7BC-368085851CD8}" destId="{A8409A30-004E-4FBE-B46B-758485F0FBB2}" srcOrd="0" destOrd="0" parTransId="{AE964AA2-F242-478A-9EA3-78574CD06930}" sibTransId="{0EF1AEE3-E8EE-461C-B1A1-BA7821B6E572}"/>
    <dgm:cxn modelId="{9D0A9526-EB40-440A-91AC-C810B8E3CA2F}" type="presOf" srcId="{156A90CC-1E89-4A06-962C-24782AEC109D}" destId="{8D5B6FA8-6A03-4B6E-AC89-E07D6D88585D}" srcOrd="0" destOrd="0" presId="urn:microsoft.com/office/officeart/2005/8/layout/vList2"/>
    <dgm:cxn modelId="{1A28F038-1C83-48F7-AC99-5B69D8729558}" type="presOf" srcId="{967F483B-277A-4B04-948D-28939BFB7730}" destId="{8D5B6FA8-6A03-4B6E-AC89-E07D6D88585D}" srcOrd="0" destOrd="3" presId="urn:microsoft.com/office/officeart/2005/8/layout/vList2"/>
    <dgm:cxn modelId="{3AFAD760-E029-40BC-98EE-57E8773E03C9}" type="presOf" srcId="{B25A55FA-A5BE-4958-9033-B6FC21D08DC1}" destId="{8D5B6FA8-6A03-4B6E-AC89-E07D6D88585D}" srcOrd="0" destOrd="1" presId="urn:microsoft.com/office/officeart/2005/8/layout/vList2"/>
    <dgm:cxn modelId="{87ECA967-6325-4672-8AEC-79B600961F18}" srcId="{A8409A30-004E-4FBE-B46B-758485F0FBB2}" destId="{156A90CC-1E89-4A06-962C-24782AEC109D}" srcOrd="0" destOrd="0" parTransId="{6ED7C4C0-62BE-49A4-BD22-4B08240F4475}" sibTransId="{A55F3A9D-4B6A-49C9-B759-C759DE111097}"/>
    <dgm:cxn modelId="{6BCF324D-AD4E-4F5F-99BD-474335AF6138}" type="presOf" srcId="{A8409A30-004E-4FBE-B46B-758485F0FBB2}" destId="{9AF7D964-9209-4D8D-9218-FA3B949058B0}" srcOrd="0" destOrd="0" presId="urn:microsoft.com/office/officeart/2005/8/layout/vList2"/>
    <dgm:cxn modelId="{AB11CE4F-EAE8-4F27-8A27-C1468F16ADD5}" srcId="{A8409A30-004E-4FBE-B46B-758485F0FBB2}" destId="{967F483B-277A-4B04-948D-28939BFB7730}" srcOrd="3" destOrd="0" parTransId="{5296486C-50B0-430B-85F8-289C62B14368}" sibTransId="{60F4695C-BA0B-475C-918F-12265C82DD9C}"/>
    <dgm:cxn modelId="{C38B78A3-2EF3-4C78-9484-02891CF2FC37}" type="presOf" srcId="{662082EB-F72B-4AEB-B7BC-368085851CD8}" destId="{6CD4E42F-A1DF-4E64-99B1-9E602319D148}" srcOrd="0" destOrd="0" presId="urn:microsoft.com/office/officeart/2005/8/layout/vList2"/>
    <dgm:cxn modelId="{F6CF73D6-1321-49DF-A395-35D9B96C0876}" type="presOf" srcId="{F8576F10-2F31-4EC5-BB2C-65E49D830430}" destId="{8D5B6FA8-6A03-4B6E-AC89-E07D6D88585D}" srcOrd="0" destOrd="2" presId="urn:microsoft.com/office/officeart/2005/8/layout/vList2"/>
    <dgm:cxn modelId="{556D88E7-88E1-4BC5-BB56-9908F01DD4DC}" srcId="{A8409A30-004E-4FBE-B46B-758485F0FBB2}" destId="{F8576F10-2F31-4EC5-BB2C-65E49D830430}" srcOrd="2" destOrd="0" parTransId="{93989525-2B3C-421D-B83A-1A5E4235B2E2}" sibTransId="{2064FA07-A8A0-4807-88F6-AD8962AE843F}"/>
    <dgm:cxn modelId="{17C0B09C-E997-4A04-A219-78EA7C62E037}" type="presParOf" srcId="{6CD4E42F-A1DF-4E64-99B1-9E602319D148}" destId="{9AF7D964-9209-4D8D-9218-FA3B949058B0}" srcOrd="0" destOrd="0" presId="urn:microsoft.com/office/officeart/2005/8/layout/vList2"/>
    <dgm:cxn modelId="{FA6CD01F-946D-46AF-B4FF-17833C90D5C7}" type="presParOf" srcId="{6CD4E42F-A1DF-4E64-99B1-9E602319D148}" destId="{8D5B6FA8-6A03-4B6E-AC89-E07D6D88585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8E6B7A-983A-47F2-8812-72C85B17B65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57C0245-9817-4E52-995C-FC69FE87A279}">
      <dgm:prSet phldrT="[Text]"/>
      <dgm:spPr>
        <a:solidFill>
          <a:schemeClr val="accent6">
            <a:lumMod val="60000"/>
            <a:lumOff val="40000"/>
          </a:schemeClr>
        </a:solidFill>
      </dgm:spPr>
      <dgm:t>
        <a:bodyPr/>
        <a:lstStyle/>
        <a:p>
          <a:r>
            <a:rPr lang="en-GB" dirty="0"/>
            <a:t>Step 2 </a:t>
          </a:r>
        </a:p>
      </dgm:t>
    </dgm:pt>
    <dgm:pt modelId="{3EEAEC99-C168-4A54-86DF-E45550231C03}" type="parTrans" cxnId="{35D23221-5C6C-472B-9DB1-91A092F72DDD}">
      <dgm:prSet/>
      <dgm:spPr/>
      <dgm:t>
        <a:bodyPr/>
        <a:lstStyle/>
        <a:p>
          <a:endParaRPr lang="en-GB"/>
        </a:p>
      </dgm:t>
    </dgm:pt>
    <dgm:pt modelId="{93EC4201-EB20-4821-A9C9-6A60B62435AA}" type="sibTrans" cxnId="{35D23221-5C6C-472B-9DB1-91A092F72DDD}">
      <dgm:prSet/>
      <dgm:spPr/>
      <dgm:t>
        <a:bodyPr/>
        <a:lstStyle/>
        <a:p>
          <a:endParaRPr lang="en-GB"/>
        </a:p>
      </dgm:t>
    </dgm:pt>
    <dgm:pt modelId="{F7E35E8F-B452-4D96-9362-0CB4CD4C4378}">
      <dgm:prSet phldrT="[Text]" custT="1"/>
      <dgm:spPr/>
      <dgm:t>
        <a:bodyPr/>
        <a:lstStyle/>
        <a:p>
          <a:r>
            <a:rPr lang="en-GB" altLang="en-US" sz="1200" dirty="0">
              <a:latin typeface="Arial" charset="0"/>
            </a:rPr>
            <a:t>Calculate % unplanned weight loss in past 3-6 months to obtain weight loss score. </a:t>
          </a:r>
          <a:endParaRPr lang="en-GB" sz="1200" dirty="0"/>
        </a:p>
      </dgm:t>
    </dgm:pt>
    <dgm:pt modelId="{83F3225C-C3AF-4C94-9FF8-DB4C8E693BA3}" type="parTrans" cxnId="{938EE350-CB9A-489F-9859-B404C5B02BE8}">
      <dgm:prSet/>
      <dgm:spPr/>
      <dgm:t>
        <a:bodyPr/>
        <a:lstStyle/>
        <a:p>
          <a:endParaRPr lang="en-GB"/>
        </a:p>
      </dgm:t>
    </dgm:pt>
    <dgm:pt modelId="{544BC75B-479D-4B00-A782-64F3F4401970}" type="sibTrans" cxnId="{938EE350-CB9A-489F-9859-B404C5B02BE8}">
      <dgm:prSet/>
      <dgm:spPr/>
      <dgm:t>
        <a:bodyPr/>
        <a:lstStyle/>
        <a:p>
          <a:endParaRPr lang="en-GB"/>
        </a:p>
      </dgm:t>
    </dgm:pt>
    <dgm:pt modelId="{EBC92C53-CCA0-41D1-822F-201AD3745169}">
      <dgm:prSet phldrT="[Text]"/>
      <dgm:spPr>
        <a:solidFill>
          <a:schemeClr val="accent6">
            <a:lumMod val="75000"/>
          </a:schemeClr>
        </a:solidFill>
      </dgm:spPr>
      <dgm:t>
        <a:bodyPr/>
        <a:lstStyle/>
        <a:p>
          <a:r>
            <a:rPr lang="en-GB" dirty="0"/>
            <a:t>Step 4 </a:t>
          </a:r>
        </a:p>
      </dgm:t>
    </dgm:pt>
    <dgm:pt modelId="{984F3E04-06F4-4026-8CA7-B7DF3403384A}" type="parTrans" cxnId="{C3CC72A1-2789-4EC7-9FD7-83CF980DF736}">
      <dgm:prSet/>
      <dgm:spPr/>
      <dgm:t>
        <a:bodyPr/>
        <a:lstStyle/>
        <a:p>
          <a:endParaRPr lang="en-GB"/>
        </a:p>
      </dgm:t>
    </dgm:pt>
    <dgm:pt modelId="{AB33BFDD-767C-4B8E-B7CC-3FB42E156D32}" type="sibTrans" cxnId="{C3CC72A1-2789-4EC7-9FD7-83CF980DF736}">
      <dgm:prSet/>
      <dgm:spPr/>
      <dgm:t>
        <a:bodyPr/>
        <a:lstStyle/>
        <a:p>
          <a:endParaRPr lang="en-GB"/>
        </a:p>
      </dgm:t>
    </dgm:pt>
    <dgm:pt modelId="{F068F71F-BB83-4704-8530-A6B147F64E70}">
      <dgm:prSet phldrT="[Text]" custT="1"/>
      <dgm:spPr/>
      <dgm:t>
        <a:bodyPr/>
        <a:lstStyle/>
        <a:p>
          <a:r>
            <a:rPr lang="en-GB" altLang="en-US" sz="1200" dirty="0">
              <a:latin typeface="Arial" charset="0"/>
            </a:rPr>
            <a:t>Obtain overall risk of malnutrition score (add step 1, 2 and 3 score together) </a:t>
          </a:r>
          <a:endParaRPr lang="en-GB" sz="1200" dirty="0"/>
        </a:p>
      </dgm:t>
    </dgm:pt>
    <dgm:pt modelId="{FFB9C655-BB4B-416F-BE96-5A99D5AE95C6}" type="parTrans" cxnId="{2775A1FA-3F1B-4A9D-97BE-D78095A21F8F}">
      <dgm:prSet/>
      <dgm:spPr/>
      <dgm:t>
        <a:bodyPr/>
        <a:lstStyle/>
        <a:p>
          <a:endParaRPr lang="en-GB"/>
        </a:p>
      </dgm:t>
    </dgm:pt>
    <dgm:pt modelId="{A6DC16CD-EC7E-4404-9F70-98BC02B867FD}" type="sibTrans" cxnId="{2775A1FA-3F1B-4A9D-97BE-D78095A21F8F}">
      <dgm:prSet/>
      <dgm:spPr/>
      <dgm:t>
        <a:bodyPr/>
        <a:lstStyle/>
        <a:p>
          <a:endParaRPr lang="en-GB"/>
        </a:p>
      </dgm:t>
    </dgm:pt>
    <dgm:pt modelId="{7523117E-CD41-48CD-B81C-AD11BBBDB704}">
      <dgm:prSet phldrT="[Text]"/>
      <dgm:spPr>
        <a:solidFill>
          <a:schemeClr val="accent6">
            <a:lumMod val="50000"/>
          </a:schemeClr>
        </a:solidFill>
      </dgm:spPr>
      <dgm:t>
        <a:bodyPr/>
        <a:lstStyle/>
        <a:p>
          <a:r>
            <a:rPr lang="en-GB" dirty="0"/>
            <a:t>Step 5 </a:t>
          </a:r>
        </a:p>
      </dgm:t>
    </dgm:pt>
    <dgm:pt modelId="{632C0660-C894-46D7-B4C3-9035A7E477C3}" type="parTrans" cxnId="{9DFB38A7-31F1-416D-8B05-FBDB036B2850}">
      <dgm:prSet/>
      <dgm:spPr/>
      <dgm:t>
        <a:bodyPr/>
        <a:lstStyle/>
        <a:p>
          <a:endParaRPr lang="en-GB"/>
        </a:p>
      </dgm:t>
    </dgm:pt>
    <dgm:pt modelId="{5E00A478-64C1-4FCB-AAB4-B47B9E5B4059}" type="sibTrans" cxnId="{9DFB38A7-31F1-416D-8B05-FBDB036B2850}">
      <dgm:prSet/>
      <dgm:spPr/>
      <dgm:t>
        <a:bodyPr/>
        <a:lstStyle/>
        <a:p>
          <a:endParaRPr lang="en-GB"/>
        </a:p>
      </dgm:t>
    </dgm:pt>
    <dgm:pt modelId="{55A95FED-D429-43F2-A58B-D8F3EBC37911}">
      <dgm:prSet phldrT="[Text]" custT="1"/>
      <dgm:spPr/>
      <dgm:t>
        <a:bodyPr/>
        <a:lstStyle/>
        <a:p>
          <a:r>
            <a:rPr lang="en-GB" altLang="en-US" sz="1200" dirty="0">
              <a:latin typeface="Arial" charset="0"/>
            </a:rPr>
            <a:t>This will determine management guidelines</a:t>
          </a:r>
          <a:endParaRPr lang="en-GB" sz="1200" dirty="0"/>
        </a:p>
      </dgm:t>
    </dgm:pt>
    <dgm:pt modelId="{D7D5828D-3680-4CD7-B3A2-668852EB3F86}" type="parTrans" cxnId="{7248C616-9417-4BA0-98DA-4D602C14C84A}">
      <dgm:prSet/>
      <dgm:spPr/>
      <dgm:t>
        <a:bodyPr/>
        <a:lstStyle/>
        <a:p>
          <a:endParaRPr lang="en-GB"/>
        </a:p>
      </dgm:t>
    </dgm:pt>
    <dgm:pt modelId="{4A957154-8AD3-4D5C-B5BD-69A8D4BEC0E0}" type="sibTrans" cxnId="{7248C616-9417-4BA0-98DA-4D602C14C84A}">
      <dgm:prSet/>
      <dgm:spPr/>
      <dgm:t>
        <a:bodyPr/>
        <a:lstStyle/>
        <a:p>
          <a:endParaRPr lang="en-GB"/>
        </a:p>
      </dgm:t>
    </dgm:pt>
    <dgm:pt modelId="{8056D84E-7B05-46DE-B765-2CBAF7CF98B8}">
      <dgm:prSet/>
      <dgm:spPr>
        <a:solidFill>
          <a:schemeClr val="accent6"/>
        </a:solidFill>
      </dgm:spPr>
      <dgm:t>
        <a:bodyPr/>
        <a:lstStyle/>
        <a:p>
          <a:r>
            <a:rPr lang="en-GB" dirty="0"/>
            <a:t>Step 3 </a:t>
          </a:r>
        </a:p>
      </dgm:t>
    </dgm:pt>
    <dgm:pt modelId="{DEE2392F-D7A8-46E0-941F-C5DD6A94E653}" type="parTrans" cxnId="{51CD3F4A-5F43-4A04-BFEA-1E3B45C15BA9}">
      <dgm:prSet/>
      <dgm:spPr/>
      <dgm:t>
        <a:bodyPr/>
        <a:lstStyle/>
        <a:p>
          <a:endParaRPr lang="en-GB"/>
        </a:p>
      </dgm:t>
    </dgm:pt>
    <dgm:pt modelId="{91BCEE04-69AE-4E59-B010-027C5C93FD0C}" type="sibTrans" cxnId="{51CD3F4A-5F43-4A04-BFEA-1E3B45C15BA9}">
      <dgm:prSet/>
      <dgm:spPr/>
      <dgm:t>
        <a:bodyPr/>
        <a:lstStyle/>
        <a:p>
          <a:endParaRPr lang="en-GB"/>
        </a:p>
      </dgm:t>
    </dgm:pt>
    <dgm:pt modelId="{025F7230-33BB-40A2-9373-434AE53DDD8F}">
      <dgm:prSet/>
      <dgm:spPr>
        <a:solidFill>
          <a:schemeClr val="accent6">
            <a:lumMod val="60000"/>
            <a:lumOff val="40000"/>
          </a:schemeClr>
        </a:solidFill>
      </dgm:spPr>
      <dgm:t>
        <a:bodyPr/>
        <a:lstStyle/>
        <a:p>
          <a:r>
            <a:rPr lang="en-GB" dirty="0"/>
            <a:t>Step 1 </a:t>
          </a:r>
        </a:p>
      </dgm:t>
    </dgm:pt>
    <dgm:pt modelId="{C178CC2A-4324-45B1-BDDA-B6A947EBC690}" type="parTrans" cxnId="{656B269C-394C-4560-9383-61F347305F0C}">
      <dgm:prSet/>
      <dgm:spPr/>
      <dgm:t>
        <a:bodyPr/>
        <a:lstStyle/>
        <a:p>
          <a:endParaRPr lang="en-GB"/>
        </a:p>
      </dgm:t>
    </dgm:pt>
    <dgm:pt modelId="{8E66F7D3-5E91-43E2-9FAC-20AD45831C4E}" type="sibTrans" cxnId="{656B269C-394C-4560-9383-61F347305F0C}">
      <dgm:prSet/>
      <dgm:spPr/>
      <dgm:t>
        <a:bodyPr/>
        <a:lstStyle/>
        <a:p>
          <a:endParaRPr lang="en-GB"/>
        </a:p>
      </dgm:t>
    </dgm:pt>
    <dgm:pt modelId="{4E9723F1-2C82-4F20-9CD4-A6B7DEAF8758}">
      <dgm:prSet custT="1"/>
      <dgm:spPr/>
      <dgm:t>
        <a:bodyPr/>
        <a:lstStyle/>
        <a:p>
          <a:r>
            <a:rPr lang="en-GB" altLang="en-US" sz="1200" dirty="0">
              <a:latin typeface="Arial" charset="0"/>
            </a:rPr>
            <a:t>Measure height and weight to calculate BMI to obtain BMI score.</a:t>
          </a:r>
          <a:endParaRPr lang="en-GB" sz="1200" dirty="0"/>
        </a:p>
      </dgm:t>
    </dgm:pt>
    <dgm:pt modelId="{3D992933-FB72-45AE-A176-CBB9A8742D41}" type="parTrans" cxnId="{1E89418A-E3FF-43E5-A2E9-4CB65AEE6336}">
      <dgm:prSet/>
      <dgm:spPr/>
      <dgm:t>
        <a:bodyPr/>
        <a:lstStyle/>
        <a:p>
          <a:endParaRPr lang="en-GB"/>
        </a:p>
      </dgm:t>
    </dgm:pt>
    <dgm:pt modelId="{98CDFC36-BA83-497A-9E17-2EC10792AC20}" type="sibTrans" cxnId="{1E89418A-E3FF-43E5-A2E9-4CB65AEE6336}">
      <dgm:prSet/>
      <dgm:spPr/>
      <dgm:t>
        <a:bodyPr/>
        <a:lstStyle/>
        <a:p>
          <a:endParaRPr lang="en-GB"/>
        </a:p>
      </dgm:t>
    </dgm:pt>
    <dgm:pt modelId="{B1081C9A-CA41-44E2-9BD7-E3BDE67D8AFE}">
      <dgm:prSet custT="1"/>
      <dgm:spPr/>
      <dgm:t>
        <a:bodyPr/>
        <a:lstStyle/>
        <a:p>
          <a:r>
            <a:rPr lang="en-GB" altLang="en-US" sz="1200" dirty="0">
              <a:latin typeface="Arial" charset="0"/>
            </a:rPr>
            <a:t>Consider acute disease effect score</a:t>
          </a:r>
          <a:endParaRPr lang="en-GB" sz="1200" dirty="0"/>
        </a:p>
      </dgm:t>
    </dgm:pt>
    <dgm:pt modelId="{40E8F89B-714B-4A53-A685-58D4FEAC7A8E}" type="parTrans" cxnId="{FD8107CE-BAAB-4A35-A625-C3224A6C6E36}">
      <dgm:prSet/>
      <dgm:spPr/>
      <dgm:t>
        <a:bodyPr/>
        <a:lstStyle/>
        <a:p>
          <a:endParaRPr lang="en-GB"/>
        </a:p>
      </dgm:t>
    </dgm:pt>
    <dgm:pt modelId="{5BB9CCAB-F900-419C-85D4-031995E1D829}" type="sibTrans" cxnId="{FD8107CE-BAAB-4A35-A625-C3224A6C6E36}">
      <dgm:prSet/>
      <dgm:spPr/>
      <dgm:t>
        <a:bodyPr/>
        <a:lstStyle/>
        <a:p>
          <a:endParaRPr lang="en-GB"/>
        </a:p>
      </dgm:t>
    </dgm:pt>
    <dgm:pt modelId="{0E0D4BC4-C705-4912-8BAF-E2630361132E}">
      <dgm:prSet custT="1"/>
      <dgm:spPr/>
      <dgm:t>
        <a:bodyPr/>
        <a:lstStyle/>
        <a:p>
          <a:r>
            <a:rPr lang="en-GB" altLang="en-US" sz="1200" dirty="0">
              <a:latin typeface="Arial" charset="0"/>
            </a:rPr>
            <a:t>You have also learnt how to obtain alternative measurements such as ulna  for height and MUAC for estimate of BMI. </a:t>
          </a:r>
          <a:endParaRPr lang="en-GB" sz="1200" dirty="0"/>
        </a:p>
      </dgm:t>
    </dgm:pt>
    <dgm:pt modelId="{97F72965-BA49-4270-A639-FEF8E68B4AB9}" type="parTrans" cxnId="{38971C93-513F-42E3-8125-92B08519AEAB}">
      <dgm:prSet/>
      <dgm:spPr/>
      <dgm:t>
        <a:bodyPr/>
        <a:lstStyle/>
        <a:p>
          <a:endParaRPr lang="en-GB"/>
        </a:p>
      </dgm:t>
    </dgm:pt>
    <dgm:pt modelId="{28297862-EFBA-4B3C-AD3A-E0F4B368EEBC}" type="sibTrans" cxnId="{38971C93-513F-42E3-8125-92B08519AEAB}">
      <dgm:prSet/>
      <dgm:spPr/>
      <dgm:t>
        <a:bodyPr/>
        <a:lstStyle/>
        <a:p>
          <a:endParaRPr lang="en-GB"/>
        </a:p>
      </dgm:t>
    </dgm:pt>
    <dgm:pt modelId="{06E6A6B5-5A70-45A0-9034-D3D7A4FB9DD5}">
      <dgm:prSet custT="1"/>
      <dgm:spPr/>
      <dgm:t>
        <a:bodyPr/>
        <a:lstStyle/>
        <a:p>
          <a:r>
            <a:rPr lang="en-GB" altLang="en-US" sz="1200" dirty="0">
              <a:latin typeface="Arial" charset="0"/>
            </a:rPr>
            <a:t>You are also aware of BAPEN reference sheets  as an alternative method  for working out BMI score </a:t>
          </a:r>
          <a:endParaRPr lang="en-GB" sz="1200" dirty="0"/>
        </a:p>
      </dgm:t>
    </dgm:pt>
    <dgm:pt modelId="{7FAD5CB8-1658-403B-B6DD-43DA1DCED3BA}" type="parTrans" cxnId="{2F3DFFC6-4483-4D6E-9D4F-D2820DA8D4AC}">
      <dgm:prSet/>
      <dgm:spPr/>
      <dgm:t>
        <a:bodyPr/>
        <a:lstStyle/>
        <a:p>
          <a:endParaRPr lang="en-GB"/>
        </a:p>
      </dgm:t>
    </dgm:pt>
    <dgm:pt modelId="{AE637558-7FEC-464D-8046-E7B2B06E6F09}" type="sibTrans" cxnId="{2F3DFFC6-4483-4D6E-9D4F-D2820DA8D4AC}">
      <dgm:prSet/>
      <dgm:spPr/>
      <dgm:t>
        <a:bodyPr/>
        <a:lstStyle/>
        <a:p>
          <a:endParaRPr lang="en-GB"/>
        </a:p>
      </dgm:t>
    </dgm:pt>
    <dgm:pt modelId="{E2B633FB-255C-4F24-879C-E1D29C1C113F}">
      <dgm:prSet phldrT="[Text]" custT="1"/>
      <dgm:spPr/>
      <dgm:t>
        <a:bodyPr/>
        <a:lstStyle/>
        <a:p>
          <a:r>
            <a:rPr lang="en-GB" altLang="en-US" sz="1200" dirty="0">
              <a:latin typeface="Arial" charset="0"/>
            </a:rPr>
            <a:t>You are also aware of BAPEN reference sheets as an alternative method  for working out weight loss score </a:t>
          </a:r>
          <a:endParaRPr lang="en-GB" sz="1200" dirty="0"/>
        </a:p>
      </dgm:t>
    </dgm:pt>
    <dgm:pt modelId="{471263B7-AC7E-4F58-BF6F-BAD150782A37}" type="parTrans" cxnId="{2A27573D-0331-40F0-AAB3-685E53761794}">
      <dgm:prSet/>
      <dgm:spPr/>
      <dgm:t>
        <a:bodyPr/>
        <a:lstStyle/>
        <a:p>
          <a:endParaRPr lang="en-GB"/>
        </a:p>
      </dgm:t>
    </dgm:pt>
    <dgm:pt modelId="{7A14FF3D-CDF0-4BAF-ABEC-120E8909F1D7}" type="sibTrans" cxnId="{2A27573D-0331-40F0-AAB3-685E53761794}">
      <dgm:prSet/>
      <dgm:spPr/>
      <dgm:t>
        <a:bodyPr/>
        <a:lstStyle/>
        <a:p>
          <a:endParaRPr lang="en-GB"/>
        </a:p>
      </dgm:t>
    </dgm:pt>
    <dgm:pt modelId="{D35BA3F5-C45C-4AED-9CFD-7D36586EEF3F}">
      <dgm:prSet custT="1"/>
      <dgm:spPr/>
      <dgm:t>
        <a:bodyPr/>
        <a:lstStyle/>
        <a:p>
          <a:endParaRPr lang="en-GB" sz="1200" dirty="0"/>
        </a:p>
      </dgm:t>
    </dgm:pt>
    <dgm:pt modelId="{F74A72BC-6702-4048-854B-D25B8E7B9A7E}" type="parTrans" cxnId="{1F359773-0769-491D-87C9-A59529F75777}">
      <dgm:prSet/>
      <dgm:spPr/>
      <dgm:t>
        <a:bodyPr/>
        <a:lstStyle/>
        <a:p>
          <a:endParaRPr lang="en-GB"/>
        </a:p>
      </dgm:t>
    </dgm:pt>
    <dgm:pt modelId="{53E5E344-D6CB-4090-9E50-A467F512BD5C}" type="sibTrans" cxnId="{1F359773-0769-491D-87C9-A59529F75777}">
      <dgm:prSet/>
      <dgm:spPr/>
      <dgm:t>
        <a:bodyPr/>
        <a:lstStyle/>
        <a:p>
          <a:endParaRPr lang="en-GB"/>
        </a:p>
      </dgm:t>
    </dgm:pt>
    <dgm:pt modelId="{AF9E33C4-8D36-4C8F-B00E-E563D5B5FAF4}">
      <dgm:prSet custT="1"/>
      <dgm:spPr/>
      <dgm:t>
        <a:bodyPr/>
        <a:lstStyle/>
        <a:p>
          <a:endParaRPr lang="en-GB" sz="1200" dirty="0"/>
        </a:p>
      </dgm:t>
    </dgm:pt>
    <dgm:pt modelId="{91048344-2ECD-449C-B616-ADB77E288CFF}" type="parTrans" cxnId="{F3A5E736-DDAA-49A7-B3C6-2EFC885F6F87}">
      <dgm:prSet/>
      <dgm:spPr/>
      <dgm:t>
        <a:bodyPr/>
        <a:lstStyle/>
        <a:p>
          <a:endParaRPr lang="en-GB"/>
        </a:p>
      </dgm:t>
    </dgm:pt>
    <dgm:pt modelId="{F04C8598-990B-49AC-AF16-13E9ED52CF56}" type="sibTrans" cxnId="{F3A5E736-DDAA-49A7-B3C6-2EFC885F6F87}">
      <dgm:prSet/>
      <dgm:spPr/>
      <dgm:t>
        <a:bodyPr/>
        <a:lstStyle/>
        <a:p>
          <a:endParaRPr lang="en-GB"/>
        </a:p>
      </dgm:t>
    </dgm:pt>
    <dgm:pt modelId="{F4FB9AA5-A252-4D8D-9438-14F9CD639F7E}">
      <dgm:prSet custT="1"/>
      <dgm:spPr/>
      <dgm:t>
        <a:bodyPr/>
        <a:lstStyle/>
        <a:p>
          <a:endParaRPr lang="en-GB" sz="1200" dirty="0"/>
        </a:p>
      </dgm:t>
    </dgm:pt>
    <dgm:pt modelId="{BA2A09D5-EE24-42BD-B47A-869CAD88FE52}" type="parTrans" cxnId="{F51804D5-EBA3-4882-904E-56F1E7102E9E}">
      <dgm:prSet/>
      <dgm:spPr/>
      <dgm:t>
        <a:bodyPr/>
        <a:lstStyle/>
        <a:p>
          <a:endParaRPr lang="en-GB"/>
        </a:p>
      </dgm:t>
    </dgm:pt>
    <dgm:pt modelId="{2D6DE484-3648-447F-B6F9-8559D588C518}" type="sibTrans" cxnId="{F51804D5-EBA3-4882-904E-56F1E7102E9E}">
      <dgm:prSet/>
      <dgm:spPr/>
      <dgm:t>
        <a:bodyPr/>
        <a:lstStyle/>
        <a:p>
          <a:endParaRPr lang="en-GB"/>
        </a:p>
      </dgm:t>
    </dgm:pt>
    <dgm:pt modelId="{CC6B0D4A-4160-45D3-9FE8-2EA1C490869E}" type="pres">
      <dgm:prSet presAssocID="{858E6B7A-983A-47F2-8812-72C85B17B650}" presName="linearFlow" presStyleCnt="0">
        <dgm:presLayoutVars>
          <dgm:dir/>
          <dgm:animLvl val="lvl"/>
          <dgm:resizeHandles val="exact"/>
        </dgm:presLayoutVars>
      </dgm:prSet>
      <dgm:spPr/>
    </dgm:pt>
    <dgm:pt modelId="{7EC2307C-A3EB-487B-B143-DC84A2F5390B}" type="pres">
      <dgm:prSet presAssocID="{025F7230-33BB-40A2-9373-434AE53DDD8F}" presName="composite" presStyleCnt="0"/>
      <dgm:spPr/>
    </dgm:pt>
    <dgm:pt modelId="{C7EF8EE5-12AD-4B65-B94D-24E84195CE14}" type="pres">
      <dgm:prSet presAssocID="{025F7230-33BB-40A2-9373-434AE53DDD8F}" presName="parentText" presStyleLbl="alignNode1" presStyleIdx="0" presStyleCnt="5" custScaleY="132469" custLinFactNeighborY="22399">
        <dgm:presLayoutVars>
          <dgm:chMax val="1"/>
          <dgm:bulletEnabled val="1"/>
        </dgm:presLayoutVars>
      </dgm:prSet>
      <dgm:spPr/>
    </dgm:pt>
    <dgm:pt modelId="{BD66E7DC-6686-48C9-9660-7B78DC1FC5F7}" type="pres">
      <dgm:prSet presAssocID="{025F7230-33BB-40A2-9373-434AE53DDD8F}" presName="descendantText" presStyleLbl="alignAcc1" presStyleIdx="0" presStyleCnt="5" custScaleX="99852" custScaleY="149442" custLinFactNeighborX="101" custLinFactNeighborY="37317">
        <dgm:presLayoutVars>
          <dgm:bulletEnabled val="1"/>
        </dgm:presLayoutVars>
      </dgm:prSet>
      <dgm:spPr/>
    </dgm:pt>
    <dgm:pt modelId="{18D4C29E-7DC5-4881-AE47-4D66FEEE8473}" type="pres">
      <dgm:prSet presAssocID="{8E66F7D3-5E91-43E2-9FAC-20AD45831C4E}" presName="sp" presStyleCnt="0"/>
      <dgm:spPr/>
    </dgm:pt>
    <dgm:pt modelId="{2A6FC470-8045-4C14-92C2-4A40EEFE56C6}" type="pres">
      <dgm:prSet presAssocID="{B57C0245-9817-4E52-995C-FC69FE87A279}" presName="composite" presStyleCnt="0"/>
      <dgm:spPr/>
    </dgm:pt>
    <dgm:pt modelId="{5037D9C8-FA19-4F30-8B25-0383D35EB5E6}" type="pres">
      <dgm:prSet presAssocID="{B57C0245-9817-4E52-995C-FC69FE87A279}" presName="parentText" presStyleLbl="alignNode1" presStyleIdx="1" presStyleCnt="5" custScaleY="100098" custLinFactNeighborY="20595">
        <dgm:presLayoutVars>
          <dgm:chMax val="1"/>
          <dgm:bulletEnabled val="1"/>
        </dgm:presLayoutVars>
      </dgm:prSet>
      <dgm:spPr/>
    </dgm:pt>
    <dgm:pt modelId="{0DE9EF24-F31B-4E97-B27E-2A7491409EC4}" type="pres">
      <dgm:prSet presAssocID="{B57C0245-9817-4E52-995C-FC69FE87A279}" presName="descendantText" presStyleLbl="alignAcc1" presStyleIdx="1" presStyleCnt="5" custLinFactNeighborY="36230">
        <dgm:presLayoutVars>
          <dgm:bulletEnabled val="1"/>
        </dgm:presLayoutVars>
      </dgm:prSet>
      <dgm:spPr/>
    </dgm:pt>
    <dgm:pt modelId="{2D72C774-B311-493C-85AD-BDA45E868CB6}" type="pres">
      <dgm:prSet presAssocID="{93EC4201-EB20-4821-A9C9-6A60B62435AA}" presName="sp" presStyleCnt="0"/>
      <dgm:spPr/>
    </dgm:pt>
    <dgm:pt modelId="{88BDD54E-2997-42FF-B476-08A13314C1E8}" type="pres">
      <dgm:prSet presAssocID="{8056D84E-7B05-46DE-B765-2CBAF7CF98B8}" presName="composite" presStyleCnt="0"/>
      <dgm:spPr/>
    </dgm:pt>
    <dgm:pt modelId="{3A5F397C-A2E8-40F9-9DB5-EC2D1553643C}" type="pres">
      <dgm:prSet presAssocID="{8056D84E-7B05-46DE-B765-2CBAF7CF98B8}" presName="parentText" presStyleLbl="alignNode1" presStyleIdx="2" presStyleCnt="5" custLinFactNeighborY="12205">
        <dgm:presLayoutVars>
          <dgm:chMax val="1"/>
          <dgm:bulletEnabled val="1"/>
        </dgm:presLayoutVars>
      </dgm:prSet>
      <dgm:spPr/>
    </dgm:pt>
    <dgm:pt modelId="{BBAE9CD3-092D-4D8E-A48C-5084791B22CA}" type="pres">
      <dgm:prSet presAssocID="{8056D84E-7B05-46DE-B765-2CBAF7CF98B8}" presName="descendantText" presStyleLbl="alignAcc1" presStyleIdx="2" presStyleCnt="5" custScaleY="72258" custLinFactNeighborX="310" custLinFactNeighborY="29346">
        <dgm:presLayoutVars>
          <dgm:bulletEnabled val="1"/>
        </dgm:presLayoutVars>
      </dgm:prSet>
      <dgm:spPr/>
    </dgm:pt>
    <dgm:pt modelId="{03DFDAFA-9E65-4FB4-AAAC-949E8E18CA40}" type="pres">
      <dgm:prSet presAssocID="{91BCEE04-69AE-4E59-B010-027C5C93FD0C}" presName="sp" presStyleCnt="0"/>
      <dgm:spPr/>
    </dgm:pt>
    <dgm:pt modelId="{87205F34-F0D7-44F7-A8E2-28263E94320D}" type="pres">
      <dgm:prSet presAssocID="{EBC92C53-CCA0-41D1-822F-201AD3745169}" presName="composite" presStyleCnt="0"/>
      <dgm:spPr/>
    </dgm:pt>
    <dgm:pt modelId="{C862DAC3-6246-427E-B42A-4139E554761C}" type="pres">
      <dgm:prSet presAssocID="{EBC92C53-CCA0-41D1-822F-201AD3745169}" presName="parentText" presStyleLbl="alignNode1" presStyleIdx="3" presStyleCnt="5">
        <dgm:presLayoutVars>
          <dgm:chMax val="1"/>
          <dgm:bulletEnabled val="1"/>
        </dgm:presLayoutVars>
      </dgm:prSet>
      <dgm:spPr/>
    </dgm:pt>
    <dgm:pt modelId="{51FA4E2B-D2C1-4908-A946-C3B3D7304B94}" type="pres">
      <dgm:prSet presAssocID="{EBC92C53-CCA0-41D1-822F-201AD3745169}" presName="descendantText" presStyleLbl="alignAcc1" presStyleIdx="3" presStyleCnt="5" custScaleY="75337" custLinFactNeighborY="10300">
        <dgm:presLayoutVars>
          <dgm:bulletEnabled val="1"/>
        </dgm:presLayoutVars>
      </dgm:prSet>
      <dgm:spPr/>
    </dgm:pt>
    <dgm:pt modelId="{B794E44D-45E0-4770-B968-49AFD9206B93}" type="pres">
      <dgm:prSet presAssocID="{AB33BFDD-767C-4B8E-B7CC-3FB42E156D32}" presName="sp" presStyleCnt="0"/>
      <dgm:spPr/>
    </dgm:pt>
    <dgm:pt modelId="{ABBB3FAE-352C-41F3-995C-562933890F37}" type="pres">
      <dgm:prSet presAssocID="{7523117E-CD41-48CD-B81C-AD11BBBDB704}" presName="composite" presStyleCnt="0"/>
      <dgm:spPr/>
    </dgm:pt>
    <dgm:pt modelId="{C95E1BFA-C98A-4FF9-AA14-185BED368979}" type="pres">
      <dgm:prSet presAssocID="{7523117E-CD41-48CD-B81C-AD11BBBDB704}" presName="parentText" presStyleLbl="alignNode1" presStyleIdx="4" presStyleCnt="5" custAng="0" custLinFactNeighborX="-1438" custLinFactNeighborY="-16102">
        <dgm:presLayoutVars>
          <dgm:chMax val="1"/>
          <dgm:bulletEnabled val="1"/>
        </dgm:presLayoutVars>
      </dgm:prSet>
      <dgm:spPr/>
    </dgm:pt>
    <dgm:pt modelId="{D6B38F29-E93C-45A7-99C7-9617DE58F05A}" type="pres">
      <dgm:prSet presAssocID="{7523117E-CD41-48CD-B81C-AD11BBBDB704}" presName="descendantText" presStyleLbl="alignAcc1" presStyleIdx="4" presStyleCnt="5" custScaleY="61972" custLinFactNeighborY="-24690">
        <dgm:presLayoutVars>
          <dgm:bulletEnabled val="1"/>
        </dgm:presLayoutVars>
      </dgm:prSet>
      <dgm:spPr/>
    </dgm:pt>
  </dgm:ptLst>
  <dgm:cxnLst>
    <dgm:cxn modelId="{7248C616-9417-4BA0-98DA-4D602C14C84A}" srcId="{7523117E-CD41-48CD-B81C-AD11BBBDB704}" destId="{55A95FED-D429-43F2-A58B-D8F3EBC37911}" srcOrd="0" destOrd="0" parTransId="{D7D5828D-3680-4CD7-B3A2-668852EB3F86}" sibTransId="{4A957154-8AD3-4D5C-B5BD-69A8D4BEC0E0}"/>
    <dgm:cxn modelId="{E8D0D018-A3F5-4AA7-A02E-A273EA62C9D6}" type="presOf" srcId="{025F7230-33BB-40A2-9373-434AE53DDD8F}" destId="{C7EF8EE5-12AD-4B65-B94D-24E84195CE14}" srcOrd="0" destOrd="0" presId="urn:microsoft.com/office/officeart/2005/8/layout/chevron2"/>
    <dgm:cxn modelId="{35D23221-5C6C-472B-9DB1-91A092F72DDD}" srcId="{858E6B7A-983A-47F2-8812-72C85B17B650}" destId="{B57C0245-9817-4E52-995C-FC69FE87A279}" srcOrd="1" destOrd="0" parTransId="{3EEAEC99-C168-4A54-86DF-E45550231C03}" sibTransId="{93EC4201-EB20-4821-A9C9-6A60B62435AA}"/>
    <dgm:cxn modelId="{B74EDB26-01A9-4C3A-B57A-E2637092EB9D}" type="presOf" srcId="{7523117E-CD41-48CD-B81C-AD11BBBDB704}" destId="{C95E1BFA-C98A-4FF9-AA14-185BED368979}" srcOrd="0" destOrd="0" presId="urn:microsoft.com/office/officeart/2005/8/layout/chevron2"/>
    <dgm:cxn modelId="{81320E30-1395-4513-B6AC-86E61F1FB404}" type="presOf" srcId="{F7E35E8F-B452-4D96-9362-0CB4CD4C4378}" destId="{0DE9EF24-F31B-4E97-B27E-2A7491409EC4}" srcOrd="0" destOrd="0" presId="urn:microsoft.com/office/officeart/2005/8/layout/chevron2"/>
    <dgm:cxn modelId="{EC7F2231-DE6C-4EF4-988A-30EA2497FC33}" type="presOf" srcId="{858E6B7A-983A-47F2-8812-72C85B17B650}" destId="{CC6B0D4A-4160-45D3-9FE8-2EA1C490869E}" srcOrd="0" destOrd="0" presId="urn:microsoft.com/office/officeart/2005/8/layout/chevron2"/>
    <dgm:cxn modelId="{F3A5E736-DDAA-49A7-B3C6-2EFC885F6F87}" srcId="{025F7230-33BB-40A2-9373-434AE53DDD8F}" destId="{AF9E33C4-8D36-4C8F-B00E-E563D5B5FAF4}" srcOrd="0" destOrd="0" parTransId="{91048344-2ECD-449C-B616-ADB77E288CFF}" sibTransId="{F04C8598-990B-49AC-AF16-13E9ED52CF56}"/>
    <dgm:cxn modelId="{2A27573D-0331-40F0-AAB3-685E53761794}" srcId="{B57C0245-9817-4E52-995C-FC69FE87A279}" destId="{E2B633FB-255C-4F24-879C-E1D29C1C113F}" srcOrd="1" destOrd="0" parTransId="{471263B7-AC7E-4F58-BF6F-BAD150782A37}" sibTransId="{7A14FF3D-CDF0-4BAF-ABEC-120E8909F1D7}"/>
    <dgm:cxn modelId="{87CF6C3E-6208-4B96-9164-5BA6A22BED7C}" type="presOf" srcId="{06E6A6B5-5A70-45A0-9034-D3D7A4FB9DD5}" destId="{BD66E7DC-6686-48C9-9660-7B78DC1FC5F7}" srcOrd="0" destOrd="4" presId="urn:microsoft.com/office/officeart/2005/8/layout/chevron2"/>
    <dgm:cxn modelId="{B1DEDD5C-E7A6-4D2B-9496-B36E33C3D898}" type="presOf" srcId="{D35BA3F5-C45C-4AED-9CFD-7D36586EEF3F}" destId="{BD66E7DC-6686-48C9-9660-7B78DC1FC5F7}" srcOrd="0" destOrd="5" presId="urn:microsoft.com/office/officeart/2005/8/layout/chevron2"/>
    <dgm:cxn modelId="{79D77649-C2DF-4E88-B99A-30F85DC1C1FE}" type="presOf" srcId="{EBC92C53-CCA0-41D1-822F-201AD3745169}" destId="{C862DAC3-6246-427E-B42A-4139E554761C}" srcOrd="0" destOrd="0" presId="urn:microsoft.com/office/officeart/2005/8/layout/chevron2"/>
    <dgm:cxn modelId="{34C4A069-D69C-4151-8B5D-47D94A365258}" type="presOf" srcId="{B1081C9A-CA41-44E2-9BD7-E3BDE67D8AFE}" destId="{BBAE9CD3-092D-4D8E-A48C-5084791B22CA}" srcOrd="0" destOrd="0" presId="urn:microsoft.com/office/officeart/2005/8/layout/chevron2"/>
    <dgm:cxn modelId="{51CD3F4A-5F43-4A04-BFEA-1E3B45C15BA9}" srcId="{858E6B7A-983A-47F2-8812-72C85B17B650}" destId="{8056D84E-7B05-46DE-B765-2CBAF7CF98B8}" srcOrd="2" destOrd="0" parTransId="{DEE2392F-D7A8-46E0-941F-C5DD6A94E653}" sibTransId="{91BCEE04-69AE-4E59-B010-027C5C93FD0C}"/>
    <dgm:cxn modelId="{1F83114D-6501-47B8-8741-2D344AF1F50C}" type="presOf" srcId="{4E9723F1-2C82-4F20-9CD4-A6B7DEAF8758}" destId="{BD66E7DC-6686-48C9-9660-7B78DC1FC5F7}" srcOrd="0" destOrd="2" presId="urn:microsoft.com/office/officeart/2005/8/layout/chevron2"/>
    <dgm:cxn modelId="{8333894F-A879-4270-BE39-FAD4CA878083}" type="presOf" srcId="{8056D84E-7B05-46DE-B765-2CBAF7CF98B8}" destId="{3A5F397C-A2E8-40F9-9DB5-EC2D1553643C}" srcOrd="0" destOrd="0" presId="urn:microsoft.com/office/officeart/2005/8/layout/chevron2"/>
    <dgm:cxn modelId="{938EE350-CB9A-489F-9859-B404C5B02BE8}" srcId="{B57C0245-9817-4E52-995C-FC69FE87A279}" destId="{F7E35E8F-B452-4D96-9362-0CB4CD4C4378}" srcOrd="0" destOrd="0" parTransId="{83F3225C-C3AF-4C94-9FF8-DB4C8E693BA3}" sibTransId="{544BC75B-479D-4B00-A782-64F3F4401970}"/>
    <dgm:cxn modelId="{FF02E851-DA01-49AC-8647-5B2EC6D2F485}" type="presOf" srcId="{E2B633FB-255C-4F24-879C-E1D29C1C113F}" destId="{0DE9EF24-F31B-4E97-B27E-2A7491409EC4}" srcOrd="0" destOrd="1" presId="urn:microsoft.com/office/officeart/2005/8/layout/chevron2"/>
    <dgm:cxn modelId="{1F359773-0769-491D-87C9-A59529F75777}" srcId="{025F7230-33BB-40A2-9373-434AE53DDD8F}" destId="{D35BA3F5-C45C-4AED-9CFD-7D36586EEF3F}" srcOrd="5" destOrd="0" parTransId="{F74A72BC-6702-4048-854B-D25B8E7B9A7E}" sibTransId="{53E5E344-D6CB-4090-9E50-A467F512BD5C}"/>
    <dgm:cxn modelId="{1E89418A-E3FF-43E5-A2E9-4CB65AEE6336}" srcId="{025F7230-33BB-40A2-9373-434AE53DDD8F}" destId="{4E9723F1-2C82-4F20-9CD4-A6B7DEAF8758}" srcOrd="2" destOrd="0" parTransId="{3D992933-FB72-45AE-A176-CBB9A8742D41}" sibTransId="{98CDFC36-BA83-497A-9E17-2EC10792AC20}"/>
    <dgm:cxn modelId="{C620D88A-308E-4D6C-A1CC-1DE46197A78E}" type="presOf" srcId="{0E0D4BC4-C705-4912-8BAF-E2630361132E}" destId="{BD66E7DC-6686-48C9-9660-7B78DC1FC5F7}" srcOrd="0" destOrd="3" presId="urn:microsoft.com/office/officeart/2005/8/layout/chevron2"/>
    <dgm:cxn modelId="{38971C93-513F-42E3-8125-92B08519AEAB}" srcId="{025F7230-33BB-40A2-9373-434AE53DDD8F}" destId="{0E0D4BC4-C705-4912-8BAF-E2630361132E}" srcOrd="3" destOrd="0" parTransId="{97F72965-BA49-4270-A639-FEF8E68B4AB9}" sibTransId="{28297862-EFBA-4B3C-AD3A-E0F4B368EEBC}"/>
    <dgm:cxn modelId="{656B269C-394C-4560-9383-61F347305F0C}" srcId="{858E6B7A-983A-47F2-8812-72C85B17B650}" destId="{025F7230-33BB-40A2-9373-434AE53DDD8F}" srcOrd="0" destOrd="0" parTransId="{C178CC2A-4324-45B1-BDDA-B6A947EBC690}" sibTransId="{8E66F7D3-5E91-43E2-9FAC-20AD45831C4E}"/>
    <dgm:cxn modelId="{C3CC72A1-2789-4EC7-9FD7-83CF980DF736}" srcId="{858E6B7A-983A-47F2-8812-72C85B17B650}" destId="{EBC92C53-CCA0-41D1-822F-201AD3745169}" srcOrd="3" destOrd="0" parTransId="{984F3E04-06F4-4026-8CA7-B7DF3403384A}" sibTransId="{AB33BFDD-767C-4B8E-B7CC-3FB42E156D32}"/>
    <dgm:cxn modelId="{9DFB38A7-31F1-416D-8B05-FBDB036B2850}" srcId="{858E6B7A-983A-47F2-8812-72C85B17B650}" destId="{7523117E-CD41-48CD-B81C-AD11BBBDB704}" srcOrd="4" destOrd="0" parTransId="{632C0660-C894-46D7-B4C3-9035A7E477C3}" sibTransId="{5E00A478-64C1-4FCB-AAB4-B47B9E5B4059}"/>
    <dgm:cxn modelId="{C48C3EB2-2D65-4902-83D9-646A32E45390}" type="presOf" srcId="{55A95FED-D429-43F2-A58B-D8F3EBC37911}" destId="{D6B38F29-E93C-45A7-99C7-9617DE58F05A}" srcOrd="0" destOrd="0" presId="urn:microsoft.com/office/officeart/2005/8/layout/chevron2"/>
    <dgm:cxn modelId="{2F3DFFC6-4483-4D6E-9D4F-D2820DA8D4AC}" srcId="{025F7230-33BB-40A2-9373-434AE53DDD8F}" destId="{06E6A6B5-5A70-45A0-9034-D3D7A4FB9DD5}" srcOrd="4" destOrd="0" parTransId="{7FAD5CB8-1658-403B-B6DD-43DA1DCED3BA}" sibTransId="{AE637558-7FEC-464D-8046-E7B2B06E6F09}"/>
    <dgm:cxn modelId="{656C1ACD-A44D-45DA-8CAB-0E301FD21C73}" type="presOf" srcId="{AF9E33C4-8D36-4C8F-B00E-E563D5B5FAF4}" destId="{BD66E7DC-6686-48C9-9660-7B78DC1FC5F7}" srcOrd="0" destOrd="0" presId="urn:microsoft.com/office/officeart/2005/8/layout/chevron2"/>
    <dgm:cxn modelId="{FD8107CE-BAAB-4A35-A625-C3224A6C6E36}" srcId="{8056D84E-7B05-46DE-B765-2CBAF7CF98B8}" destId="{B1081C9A-CA41-44E2-9BD7-E3BDE67D8AFE}" srcOrd="0" destOrd="0" parTransId="{40E8F89B-714B-4A53-A685-58D4FEAC7A8E}" sibTransId="{5BB9CCAB-F900-419C-85D4-031995E1D829}"/>
    <dgm:cxn modelId="{76AC60D4-9209-4FCF-A70D-C4C776DFD25B}" type="presOf" srcId="{F4FB9AA5-A252-4D8D-9438-14F9CD639F7E}" destId="{BD66E7DC-6686-48C9-9660-7B78DC1FC5F7}" srcOrd="0" destOrd="1" presId="urn:microsoft.com/office/officeart/2005/8/layout/chevron2"/>
    <dgm:cxn modelId="{F51804D5-EBA3-4882-904E-56F1E7102E9E}" srcId="{025F7230-33BB-40A2-9373-434AE53DDD8F}" destId="{F4FB9AA5-A252-4D8D-9438-14F9CD639F7E}" srcOrd="1" destOrd="0" parTransId="{BA2A09D5-EE24-42BD-B47A-869CAD88FE52}" sibTransId="{2D6DE484-3648-447F-B6F9-8559D588C518}"/>
    <dgm:cxn modelId="{2C0CE5F0-F39E-4050-8CBF-996BD89474F4}" type="presOf" srcId="{B57C0245-9817-4E52-995C-FC69FE87A279}" destId="{5037D9C8-FA19-4F30-8B25-0383D35EB5E6}" srcOrd="0" destOrd="0" presId="urn:microsoft.com/office/officeart/2005/8/layout/chevron2"/>
    <dgm:cxn modelId="{2775A1FA-3F1B-4A9D-97BE-D78095A21F8F}" srcId="{EBC92C53-CCA0-41D1-822F-201AD3745169}" destId="{F068F71F-BB83-4704-8530-A6B147F64E70}" srcOrd="0" destOrd="0" parTransId="{FFB9C655-BB4B-416F-BE96-5A99D5AE95C6}" sibTransId="{A6DC16CD-EC7E-4404-9F70-98BC02B867FD}"/>
    <dgm:cxn modelId="{9240A7FB-24F5-4CB1-8273-27CE9A46CB08}" type="presOf" srcId="{F068F71F-BB83-4704-8530-A6B147F64E70}" destId="{51FA4E2B-D2C1-4908-A946-C3B3D7304B94}" srcOrd="0" destOrd="0" presId="urn:microsoft.com/office/officeart/2005/8/layout/chevron2"/>
    <dgm:cxn modelId="{CE816484-411B-44AB-B396-B0469B0C980F}" type="presParOf" srcId="{CC6B0D4A-4160-45D3-9FE8-2EA1C490869E}" destId="{7EC2307C-A3EB-487B-B143-DC84A2F5390B}" srcOrd="0" destOrd="0" presId="urn:microsoft.com/office/officeart/2005/8/layout/chevron2"/>
    <dgm:cxn modelId="{BCAD4E41-1DC1-4A97-866F-E1364EAF7F0C}" type="presParOf" srcId="{7EC2307C-A3EB-487B-B143-DC84A2F5390B}" destId="{C7EF8EE5-12AD-4B65-B94D-24E84195CE14}" srcOrd="0" destOrd="0" presId="urn:microsoft.com/office/officeart/2005/8/layout/chevron2"/>
    <dgm:cxn modelId="{C06DD29B-F281-43FC-99EE-C037562654D4}" type="presParOf" srcId="{7EC2307C-A3EB-487B-B143-DC84A2F5390B}" destId="{BD66E7DC-6686-48C9-9660-7B78DC1FC5F7}" srcOrd="1" destOrd="0" presId="urn:microsoft.com/office/officeart/2005/8/layout/chevron2"/>
    <dgm:cxn modelId="{92129ED1-8AF8-43FF-B27B-ED579509E464}" type="presParOf" srcId="{CC6B0D4A-4160-45D3-9FE8-2EA1C490869E}" destId="{18D4C29E-7DC5-4881-AE47-4D66FEEE8473}" srcOrd="1" destOrd="0" presId="urn:microsoft.com/office/officeart/2005/8/layout/chevron2"/>
    <dgm:cxn modelId="{CCF1C5C9-93FF-40FF-9035-8BB5D747C1AC}" type="presParOf" srcId="{CC6B0D4A-4160-45D3-9FE8-2EA1C490869E}" destId="{2A6FC470-8045-4C14-92C2-4A40EEFE56C6}" srcOrd="2" destOrd="0" presId="urn:microsoft.com/office/officeart/2005/8/layout/chevron2"/>
    <dgm:cxn modelId="{4D9C1EB7-8510-46AE-B712-FD0C13C56F83}" type="presParOf" srcId="{2A6FC470-8045-4C14-92C2-4A40EEFE56C6}" destId="{5037D9C8-FA19-4F30-8B25-0383D35EB5E6}" srcOrd="0" destOrd="0" presId="urn:microsoft.com/office/officeart/2005/8/layout/chevron2"/>
    <dgm:cxn modelId="{EF8A4A91-387A-42D8-9D59-8FBCD1EFC34B}" type="presParOf" srcId="{2A6FC470-8045-4C14-92C2-4A40EEFE56C6}" destId="{0DE9EF24-F31B-4E97-B27E-2A7491409EC4}" srcOrd="1" destOrd="0" presId="urn:microsoft.com/office/officeart/2005/8/layout/chevron2"/>
    <dgm:cxn modelId="{4DADEF0E-FD0E-426A-AAB6-DF830B238FFF}" type="presParOf" srcId="{CC6B0D4A-4160-45D3-9FE8-2EA1C490869E}" destId="{2D72C774-B311-493C-85AD-BDA45E868CB6}" srcOrd="3" destOrd="0" presId="urn:microsoft.com/office/officeart/2005/8/layout/chevron2"/>
    <dgm:cxn modelId="{79DF2FD1-781C-4B22-A8A5-84D65E72767E}" type="presParOf" srcId="{CC6B0D4A-4160-45D3-9FE8-2EA1C490869E}" destId="{88BDD54E-2997-42FF-B476-08A13314C1E8}" srcOrd="4" destOrd="0" presId="urn:microsoft.com/office/officeart/2005/8/layout/chevron2"/>
    <dgm:cxn modelId="{E441D516-5E8C-4113-BF15-AE84335D16E2}" type="presParOf" srcId="{88BDD54E-2997-42FF-B476-08A13314C1E8}" destId="{3A5F397C-A2E8-40F9-9DB5-EC2D1553643C}" srcOrd="0" destOrd="0" presId="urn:microsoft.com/office/officeart/2005/8/layout/chevron2"/>
    <dgm:cxn modelId="{DB08B735-EA21-4B97-AA24-2B88124D54F1}" type="presParOf" srcId="{88BDD54E-2997-42FF-B476-08A13314C1E8}" destId="{BBAE9CD3-092D-4D8E-A48C-5084791B22CA}" srcOrd="1" destOrd="0" presId="urn:microsoft.com/office/officeart/2005/8/layout/chevron2"/>
    <dgm:cxn modelId="{059274BF-19B6-467F-A03D-B5B5897B9D0B}" type="presParOf" srcId="{CC6B0D4A-4160-45D3-9FE8-2EA1C490869E}" destId="{03DFDAFA-9E65-4FB4-AAAC-949E8E18CA40}" srcOrd="5" destOrd="0" presId="urn:microsoft.com/office/officeart/2005/8/layout/chevron2"/>
    <dgm:cxn modelId="{F0FB03E9-0050-4015-ADA8-2D0E3D8CB33B}" type="presParOf" srcId="{CC6B0D4A-4160-45D3-9FE8-2EA1C490869E}" destId="{87205F34-F0D7-44F7-A8E2-28263E94320D}" srcOrd="6" destOrd="0" presId="urn:microsoft.com/office/officeart/2005/8/layout/chevron2"/>
    <dgm:cxn modelId="{26B42882-A9CD-4347-BF75-714373E8A6B3}" type="presParOf" srcId="{87205F34-F0D7-44F7-A8E2-28263E94320D}" destId="{C862DAC3-6246-427E-B42A-4139E554761C}" srcOrd="0" destOrd="0" presId="urn:microsoft.com/office/officeart/2005/8/layout/chevron2"/>
    <dgm:cxn modelId="{0FCAD10B-1CF7-4540-97AE-3F88C8E82AD3}" type="presParOf" srcId="{87205F34-F0D7-44F7-A8E2-28263E94320D}" destId="{51FA4E2B-D2C1-4908-A946-C3B3D7304B94}" srcOrd="1" destOrd="0" presId="urn:microsoft.com/office/officeart/2005/8/layout/chevron2"/>
    <dgm:cxn modelId="{54F308CA-3CF9-4C7F-821E-ED8E9ED4396E}" type="presParOf" srcId="{CC6B0D4A-4160-45D3-9FE8-2EA1C490869E}" destId="{B794E44D-45E0-4770-B968-49AFD9206B93}" srcOrd="7" destOrd="0" presId="urn:microsoft.com/office/officeart/2005/8/layout/chevron2"/>
    <dgm:cxn modelId="{012207BB-0316-4E33-855F-9D97988B6CB9}" type="presParOf" srcId="{CC6B0D4A-4160-45D3-9FE8-2EA1C490869E}" destId="{ABBB3FAE-352C-41F3-995C-562933890F37}" srcOrd="8" destOrd="0" presId="urn:microsoft.com/office/officeart/2005/8/layout/chevron2"/>
    <dgm:cxn modelId="{108FC679-DAE2-4669-8DAB-155710267F24}" type="presParOf" srcId="{ABBB3FAE-352C-41F3-995C-562933890F37}" destId="{C95E1BFA-C98A-4FF9-AA14-185BED368979}" srcOrd="0" destOrd="0" presId="urn:microsoft.com/office/officeart/2005/8/layout/chevron2"/>
    <dgm:cxn modelId="{606DCBDF-B7AB-4ADA-8790-8F1329823DA7}" type="presParOf" srcId="{ABBB3FAE-352C-41F3-995C-562933890F37}" destId="{D6B38F29-E93C-45A7-99C7-9617DE58F0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A3CC3-446C-480B-85F2-4A7A07601382}">
      <dsp:nvSpPr>
        <dsp:cNvPr id="0" name=""/>
        <dsp:cNvSpPr/>
      </dsp:nvSpPr>
      <dsp:spPr>
        <a:xfrm>
          <a:off x="0" y="503093"/>
          <a:ext cx="6666833" cy="7722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 general balanced and varied diet for adults is important for optimal health and wellbeing.</a:t>
          </a:r>
        </a:p>
      </dsp:txBody>
      <dsp:txXfrm>
        <a:off x="37696" y="540789"/>
        <a:ext cx="6591441" cy="696808"/>
      </dsp:txXfrm>
    </dsp:sp>
    <dsp:sp modelId="{12AFAECB-E54D-4171-8323-F742BB2291B2}">
      <dsp:nvSpPr>
        <dsp:cNvPr id="0" name=""/>
        <dsp:cNvSpPr/>
      </dsp:nvSpPr>
      <dsp:spPr>
        <a:xfrm>
          <a:off x="0" y="1295374"/>
          <a:ext cx="6666833" cy="77220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Malnutrition is a serious condition that happens when your diet does not contain the right amount of nutrients.</a:t>
          </a:r>
        </a:p>
      </dsp:txBody>
      <dsp:txXfrm>
        <a:off x="37696" y="1333070"/>
        <a:ext cx="6591441" cy="696808"/>
      </dsp:txXfrm>
    </dsp:sp>
    <dsp:sp modelId="{0ADA478E-0503-40CE-BBD0-74B46AA6ABB1}">
      <dsp:nvSpPr>
        <dsp:cNvPr id="0" name=""/>
        <dsp:cNvSpPr/>
      </dsp:nvSpPr>
      <dsp:spPr>
        <a:xfrm>
          <a:off x="0" y="2125174"/>
          <a:ext cx="6666833" cy="7722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We are bound by legislation and standards to help prevent / treat malnutrition.</a:t>
          </a: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dsp:txBody>
      <dsp:txXfrm>
        <a:off x="37696" y="2162870"/>
        <a:ext cx="6591441" cy="696808"/>
      </dsp:txXfrm>
    </dsp:sp>
    <dsp:sp modelId="{13B12908-D935-4C96-8AAD-5FC290938B1B}">
      <dsp:nvSpPr>
        <dsp:cNvPr id="0" name=""/>
        <dsp:cNvSpPr/>
      </dsp:nvSpPr>
      <dsp:spPr>
        <a:xfrm>
          <a:off x="0" y="2954974"/>
          <a:ext cx="6666833" cy="77220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Malnutrition can have a negative impact on patients’ health affecting both mental and physical function.</a:t>
          </a: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dsp:txBody>
      <dsp:txXfrm>
        <a:off x="37696" y="2992670"/>
        <a:ext cx="6591441" cy="696808"/>
      </dsp:txXfrm>
    </dsp:sp>
    <dsp:sp modelId="{8FD2679F-9152-4AEC-8804-A37CEDBB3A93}">
      <dsp:nvSpPr>
        <dsp:cNvPr id="0" name=""/>
        <dsp:cNvSpPr/>
      </dsp:nvSpPr>
      <dsp:spPr>
        <a:xfrm>
          <a:off x="0" y="3801925"/>
          <a:ext cx="6666833" cy="7722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There are many signs of malnutrition that are important to be aware of. </a:t>
          </a:r>
        </a:p>
      </dsp:txBody>
      <dsp:txXfrm>
        <a:off x="37696" y="3839621"/>
        <a:ext cx="6591441"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1044D-C67D-4847-9624-54CCC2DD7BC5}">
      <dsp:nvSpPr>
        <dsp:cNvPr id="0" name=""/>
        <dsp:cNvSpPr/>
      </dsp:nvSpPr>
      <dsp:spPr>
        <a:xfrm>
          <a:off x="0" y="3446"/>
          <a:ext cx="8412479" cy="986525"/>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Now you have a good understanding of malnutrition, this power point will cover how to screen for malnutrition using the Malnutrition Universal Screening Tool (MUST) and identify patients MUST score.</a:t>
          </a:r>
          <a:endParaRPr lang="en-US" sz="1800" kern="1200" dirty="0">
            <a:latin typeface="Arial" panose="020B0604020202020204" pitchFamily="34" charset="0"/>
            <a:cs typeface="Arial" panose="020B0604020202020204" pitchFamily="34" charset="0"/>
          </a:endParaRPr>
        </a:p>
      </dsp:txBody>
      <dsp:txXfrm>
        <a:off x="28894" y="32340"/>
        <a:ext cx="7207737" cy="928737"/>
      </dsp:txXfrm>
    </dsp:sp>
    <dsp:sp modelId="{DB902673-E836-450F-AA09-9AFFB0E0E27E}">
      <dsp:nvSpPr>
        <dsp:cNvPr id="0" name=""/>
        <dsp:cNvSpPr/>
      </dsp:nvSpPr>
      <dsp:spPr>
        <a:xfrm>
          <a:off x="704545" y="1226688"/>
          <a:ext cx="8412479" cy="1037967"/>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It will take you through how to complete calculations needed for this type of screening including how to work out body mass index (BMI) and percentage weight loss.</a:t>
          </a:r>
          <a:endParaRPr lang="en-US" sz="1800" kern="1200" dirty="0">
            <a:latin typeface="Arial" panose="020B0604020202020204" pitchFamily="34" charset="0"/>
            <a:cs typeface="Arial" panose="020B0604020202020204" pitchFamily="34" charset="0"/>
          </a:endParaRPr>
        </a:p>
      </dsp:txBody>
      <dsp:txXfrm>
        <a:off x="734946" y="1257089"/>
        <a:ext cx="6972453" cy="977165"/>
      </dsp:txXfrm>
    </dsp:sp>
    <dsp:sp modelId="{F2E53C07-2D91-4D3D-9E80-60995A28012D}">
      <dsp:nvSpPr>
        <dsp:cNvPr id="0" name=""/>
        <dsp:cNvSpPr/>
      </dsp:nvSpPr>
      <dsp:spPr>
        <a:xfrm>
          <a:off x="1398574" y="2453377"/>
          <a:ext cx="8412479" cy="1037967"/>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We have included explanations of how to use tools that are included in the MUST screening pack to aid these calculations.</a:t>
          </a:r>
          <a:endParaRPr lang="en-US" sz="1800" kern="1200" dirty="0">
            <a:latin typeface="Arial" panose="020B0604020202020204" pitchFamily="34" charset="0"/>
            <a:cs typeface="Arial" panose="020B0604020202020204" pitchFamily="34" charset="0"/>
          </a:endParaRPr>
        </a:p>
      </dsp:txBody>
      <dsp:txXfrm>
        <a:off x="1428975" y="2483778"/>
        <a:ext cx="6982968" cy="977165"/>
      </dsp:txXfrm>
    </dsp:sp>
    <dsp:sp modelId="{ABED6D53-6A8E-4445-95C0-594695051DE9}">
      <dsp:nvSpPr>
        <dsp:cNvPr id="0" name=""/>
        <dsp:cNvSpPr/>
      </dsp:nvSpPr>
      <dsp:spPr>
        <a:xfrm>
          <a:off x="2103119" y="3680065"/>
          <a:ext cx="8412479" cy="1037967"/>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When it is not possible to obtain a weight or height there are alternative methods that can be used.</a:t>
          </a:r>
          <a:endParaRPr lang="en-US" sz="1800" kern="1200" dirty="0">
            <a:latin typeface="Arial" panose="020B0604020202020204" pitchFamily="34" charset="0"/>
            <a:cs typeface="Arial" panose="020B0604020202020204" pitchFamily="34" charset="0"/>
          </a:endParaRPr>
        </a:p>
      </dsp:txBody>
      <dsp:txXfrm>
        <a:off x="2133520" y="3710466"/>
        <a:ext cx="6972453" cy="977165"/>
      </dsp:txXfrm>
    </dsp:sp>
    <dsp:sp modelId="{BC5357FE-A810-4A94-9D15-42E280789332}">
      <dsp:nvSpPr>
        <dsp:cNvPr id="0" name=""/>
        <dsp:cNvSpPr/>
      </dsp:nvSpPr>
      <dsp:spPr>
        <a:xfrm>
          <a:off x="8655194" y="194315"/>
          <a:ext cx="674678" cy="674678"/>
        </a:xfrm>
        <a:prstGeom prst="downArrow">
          <a:avLst>
            <a:gd name="adj1" fmla="val 55000"/>
            <a:gd name="adj2" fmla="val 45000"/>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06997" y="194315"/>
        <a:ext cx="371072" cy="507695"/>
      </dsp:txXfrm>
    </dsp:sp>
    <dsp:sp modelId="{EA049A98-0385-4BEB-A918-23C20C47AEA2}">
      <dsp:nvSpPr>
        <dsp:cNvPr id="0" name=""/>
        <dsp:cNvSpPr/>
      </dsp:nvSpPr>
      <dsp:spPr>
        <a:xfrm>
          <a:off x="9305131" y="1441622"/>
          <a:ext cx="674678" cy="674678"/>
        </a:xfrm>
        <a:prstGeom prst="downArrow">
          <a:avLst>
            <a:gd name="adj1" fmla="val 55000"/>
            <a:gd name="adj2" fmla="val 45000"/>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456934" y="1441622"/>
        <a:ext cx="371072" cy="507695"/>
      </dsp:txXfrm>
    </dsp:sp>
    <dsp:sp modelId="{C15B30F5-230B-4E2A-8BDE-E531B72BA569}">
      <dsp:nvSpPr>
        <dsp:cNvPr id="0" name=""/>
        <dsp:cNvSpPr/>
      </dsp:nvSpPr>
      <dsp:spPr>
        <a:xfrm>
          <a:off x="9840920" y="2948771"/>
          <a:ext cx="674678" cy="618579"/>
        </a:xfrm>
        <a:prstGeom prst="downArrow">
          <a:avLst>
            <a:gd name="adj1" fmla="val 55000"/>
            <a:gd name="adj2" fmla="val 45000"/>
          </a:avLst>
        </a:prstGeom>
        <a:no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992723" y="2948771"/>
        <a:ext cx="371072" cy="465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F8EE5-12AD-4B65-B94D-24E84195CE14}">
      <dsp:nvSpPr>
        <dsp:cNvPr id="0" name=""/>
        <dsp:cNvSpPr/>
      </dsp:nvSpPr>
      <dsp:spPr>
        <a:xfrm rot="5400000">
          <a:off x="-176410" y="178091"/>
          <a:ext cx="1176072" cy="823251"/>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1 </a:t>
          </a:r>
        </a:p>
      </dsp:txBody>
      <dsp:txXfrm rot="-5400000">
        <a:off x="1" y="413307"/>
        <a:ext cx="823251" cy="352821"/>
      </dsp:txXfrm>
    </dsp:sp>
    <dsp:sp modelId="{BD66E7DC-6686-48C9-9660-7B78DC1FC5F7}">
      <dsp:nvSpPr>
        <dsp:cNvPr id="0" name=""/>
        <dsp:cNvSpPr/>
      </dsp:nvSpPr>
      <dsp:spPr>
        <a:xfrm rot="5400000">
          <a:off x="4073532" y="-3249397"/>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altLang="en-US" sz="2200" kern="1200" dirty="0">
              <a:latin typeface="Arial" charset="0"/>
            </a:rPr>
            <a:t>Measure height and weight to calculate BMI to obtain BMI score</a:t>
          </a:r>
          <a:endParaRPr lang="en-GB" sz="2200" kern="1200" dirty="0"/>
        </a:p>
      </dsp:txBody>
      <dsp:txXfrm rot="-5400000">
        <a:off x="803382" y="58070"/>
        <a:ext cx="7267431" cy="689813"/>
      </dsp:txXfrm>
    </dsp:sp>
    <dsp:sp modelId="{5037D9C8-FA19-4F30-8B25-0383D35EB5E6}">
      <dsp:nvSpPr>
        <dsp:cNvPr id="0" name=""/>
        <dsp:cNvSpPr/>
      </dsp:nvSpPr>
      <dsp:spPr>
        <a:xfrm rot="5400000">
          <a:off x="-176410" y="1216342"/>
          <a:ext cx="1176072" cy="823251"/>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2 </a:t>
          </a:r>
        </a:p>
      </dsp:txBody>
      <dsp:txXfrm rot="-5400000">
        <a:off x="1" y="1451558"/>
        <a:ext cx="823251" cy="352821"/>
      </dsp:txXfrm>
    </dsp:sp>
    <dsp:sp modelId="{0DE9EF24-F31B-4E97-B27E-2A7491409EC4}">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altLang="en-US" sz="2200" kern="1200" dirty="0">
              <a:latin typeface="Arial" charset="0"/>
            </a:rPr>
            <a:t>Calculate unplanned weight loss in past 3-6 months to obtain weight loss score</a:t>
          </a:r>
          <a:endParaRPr lang="en-GB" sz="2200" kern="1200" dirty="0"/>
        </a:p>
      </dsp:txBody>
      <dsp:txXfrm rot="-5400000">
        <a:off x="823251" y="1098805"/>
        <a:ext cx="7267431" cy="689813"/>
      </dsp:txXfrm>
    </dsp:sp>
    <dsp:sp modelId="{3A5F397C-A2E8-40F9-9DB5-EC2D1553643C}">
      <dsp:nvSpPr>
        <dsp:cNvPr id="0" name=""/>
        <dsp:cNvSpPr/>
      </dsp:nvSpPr>
      <dsp:spPr>
        <a:xfrm rot="5400000">
          <a:off x="-176410" y="2297707"/>
          <a:ext cx="1176072" cy="823251"/>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3 </a:t>
          </a:r>
        </a:p>
      </dsp:txBody>
      <dsp:txXfrm rot="-5400000">
        <a:off x="1" y="2532923"/>
        <a:ext cx="823251" cy="352821"/>
      </dsp:txXfrm>
    </dsp:sp>
    <dsp:sp modelId="{BBAE9CD3-092D-4D8E-A48C-5084791B22CA}">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altLang="en-US" sz="2200" kern="1200" dirty="0">
              <a:latin typeface="Arial" charset="0"/>
            </a:rPr>
            <a:t>Consider acute disease effect score</a:t>
          </a:r>
          <a:endParaRPr lang="en-GB" sz="2200" kern="1200" dirty="0"/>
        </a:p>
      </dsp:txBody>
      <dsp:txXfrm rot="-5400000">
        <a:off x="823251" y="2158614"/>
        <a:ext cx="7267431" cy="689813"/>
      </dsp:txXfrm>
    </dsp:sp>
    <dsp:sp modelId="{C862DAC3-6246-427E-B42A-4139E554761C}">
      <dsp:nvSpPr>
        <dsp:cNvPr id="0" name=""/>
        <dsp:cNvSpPr/>
      </dsp:nvSpPr>
      <dsp:spPr>
        <a:xfrm rot="5400000">
          <a:off x="-176410" y="3357516"/>
          <a:ext cx="1176072" cy="823251"/>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4 </a:t>
          </a:r>
        </a:p>
      </dsp:txBody>
      <dsp:txXfrm rot="-5400000">
        <a:off x="1" y="3592732"/>
        <a:ext cx="823251" cy="352821"/>
      </dsp:txXfrm>
    </dsp:sp>
    <dsp:sp modelId="{51FA4E2B-D2C1-4908-A946-C3B3D7304B94}">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altLang="en-US" sz="2200" kern="1200" dirty="0">
              <a:latin typeface="Arial" charset="0"/>
            </a:rPr>
            <a:t>Obtain overall risk of malnutrition score (add step 1, 2 and 3 score together) </a:t>
          </a:r>
          <a:endParaRPr lang="en-GB" sz="2200" kern="1200" dirty="0"/>
        </a:p>
      </dsp:txBody>
      <dsp:txXfrm rot="-5400000">
        <a:off x="823251" y="3218422"/>
        <a:ext cx="7267431" cy="689813"/>
      </dsp:txXfrm>
    </dsp:sp>
    <dsp:sp modelId="{C95E1BFA-C98A-4FF9-AA14-185BED368979}">
      <dsp:nvSpPr>
        <dsp:cNvPr id="0" name=""/>
        <dsp:cNvSpPr/>
      </dsp:nvSpPr>
      <dsp:spPr>
        <a:xfrm rot="5400000">
          <a:off x="-176410" y="4417324"/>
          <a:ext cx="1176072" cy="823251"/>
        </a:xfrm>
        <a:prstGeom prst="chevron">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5 </a:t>
          </a:r>
        </a:p>
      </dsp:txBody>
      <dsp:txXfrm rot="-5400000">
        <a:off x="1" y="4652540"/>
        <a:ext cx="823251" cy="352821"/>
      </dsp:txXfrm>
    </dsp:sp>
    <dsp:sp modelId="{D6B38F29-E93C-45A7-99C7-9617DE58F05A}">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altLang="en-US" sz="2200" kern="1200" dirty="0">
              <a:latin typeface="Arial" charset="0"/>
            </a:rPr>
            <a:t>This will determine management guidelines</a:t>
          </a:r>
          <a:endParaRPr lang="en-GB" sz="2200" kern="1200" dirty="0"/>
        </a:p>
      </dsp:txBody>
      <dsp:txXfrm rot="-5400000">
        <a:off x="823251" y="4278231"/>
        <a:ext cx="7267431" cy="689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D964-9209-4D8D-9218-FA3B949058B0}">
      <dsp:nvSpPr>
        <dsp:cNvPr id="0" name=""/>
        <dsp:cNvSpPr/>
      </dsp:nvSpPr>
      <dsp:spPr>
        <a:xfrm>
          <a:off x="479822" y="561767"/>
          <a:ext cx="10159813" cy="1673100"/>
        </a:xfrm>
        <a:prstGeom prst="round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i="1" kern="1200" dirty="0"/>
            <a:t>‘ </a:t>
          </a:r>
          <a:r>
            <a:rPr lang="en-US" sz="2200" i="1" kern="1200" dirty="0">
              <a:latin typeface="Arial" panose="020B0604020202020204" pitchFamily="34" charset="0"/>
              <a:cs typeface="Arial" panose="020B0604020202020204" pitchFamily="34" charset="0"/>
            </a:rPr>
            <a:t>Ethel is a lovely 79 year old lady currently residing in a residential care home. She enjoys eating her meals with others in the dining area and reading books in the day lounge with her friends and family. Ethel tends to go for a short walk after lunch in the communal gardens and has a good sense of </a:t>
          </a:r>
          <a:r>
            <a:rPr lang="en-US" sz="2200" i="1" kern="1200" dirty="0" err="1">
              <a:latin typeface="Arial" panose="020B0604020202020204" pitchFamily="34" charset="0"/>
              <a:cs typeface="Arial" panose="020B0604020202020204" pitchFamily="34" charset="0"/>
            </a:rPr>
            <a:t>humour</a:t>
          </a:r>
          <a:r>
            <a:rPr lang="en-US" sz="2200" i="1" kern="1200" dirty="0">
              <a:latin typeface="Arial" panose="020B0604020202020204" pitchFamily="34" charset="0"/>
              <a:cs typeface="Arial" panose="020B0604020202020204" pitchFamily="34" charset="0"/>
            </a:rPr>
            <a:t>.’</a:t>
          </a:r>
        </a:p>
      </dsp:txBody>
      <dsp:txXfrm>
        <a:off x="561496" y="643441"/>
        <a:ext cx="9996465" cy="1509752"/>
      </dsp:txXfrm>
    </dsp:sp>
    <dsp:sp modelId="{8D5B6FA8-6A03-4B6E-AC89-E07D6D88585D}">
      <dsp:nvSpPr>
        <dsp:cNvPr id="0" name=""/>
        <dsp:cNvSpPr/>
      </dsp:nvSpPr>
      <dsp:spPr>
        <a:xfrm>
          <a:off x="0" y="1769117"/>
          <a:ext cx="10905066"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7940" rIns="156464" bIns="2794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20000"/>
            </a:spcAft>
            <a:buNone/>
          </a:pPr>
          <a:r>
            <a:rPr lang="en-US" sz="2200" i="1" kern="1200" dirty="0">
              <a:latin typeface="Arial" panose="020B0604020202020204" pitchFamily="34" charset="0"/>
              <a:cs typeface="Arial" panose="020B0604020202020204" pitchFamily="34" charset="0"/>
            </a:rPr>
            <a:t>   </a:t>
          </a:r>
          <a:endParaRPr lang="en-US" sz="2200" b="0" i="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20000"/>
            </a:spcAft>
            <a:buNone/>
          </a:pPr>
          <a:r>
            <a:rPr lang="en-US" sz="2200" b="0" i="0" kern="1200" dirty="0">
              <a:latin typeface="Arial" panose="020B0604020202020204" pitchFamily="34" charset="0"/>
              <a:cs typeface="Arial" panose="020B0604020202020204" pitchFamily="34" charset="0"/>
            </a:rPr>
            <a:t>   Her current weight is </a:t>
          </a:r>
          <a:r>
            <a:rPr lang="en-US" sz="2200" b="1" i="1" kern="1200" dirty="0">
              <a:latin typeface="Arial" panose="020B0604020202020204" pitchFamily="34" charset="0"/>
              <a:cs typeface="Arial" panose="020B0604020202020204" pitchFamily="34" charset="0"/>
            </a:rPr>
            <a:t>60kg</a:t>
          </a:r>
          <a:r>
            <a:rPr lang="en-US" sz="2200" b="0" i="0" kern="1200" dirty="0">
              <a:latin typeface="Arial" panose="020B0604020202020204" pitchFamily="34" charset="0"/>
              <a:cs typeface="Arial" panose="020B0604020202020204" pitchFamily="34" charset="0"/>
            </a:rPr>
            <a:t>, previous weight 4 months ago: </a:t>
          </a:r>
          <a:r>
            <a:rPr lang="en-US" sz="2200" b="1" i="1" kern="1200" dirty="0">
              <a:latin typeface="Arial" panose="020B0604020202020204" pitchFamily="34" charset="0"/>
              <a:cs typeface="Arial" panose="020B0604020202020204" pitchFamily="34" charset="0"/>
            </a:rPr>
            <a:t>63kg</a:t>
          </a:r>
        </a:p>
        <a:p>
          <a:pPr marL="228600" lvl="1" indent="-228600" algn="l" defTabSz="977900">
            <a:lnSpc>
              <a:spcPct val="90000"/>
            </a:lnSpc>
            <a:spcBef>
              <a:spcPct val="0"/>
            </a:spcBef>
            <a:spcAft>
              <a:spcPct val="20000"/>
            </a:spcAft>
            <a:buNone/>
          </a:pPr>
          <a:r>
            <a:rPr lang="en-US" sz="2200" b="0" i="0" kern="1200" dirty="0">
              <a:latin typeface="Arial" panose="020B0604020202020204" pitchFamily="34" charset="0"/>
              <a:cs typeface="Arial" panose="020B0604020202020204" pitchFamily="34" charset="0"/>
            </a:rPr>
            <a:t>   Her height is </a:t>
          </a:r>
          <a:r>
            <a:rPr lang="en-US" sz="2200" b="1" i="1" kern="1200" dirty="0">
              <a:latin typeface="Arial" panose="020B0604020202020204" pitchFamily="34" charset="0"/>
              <a:cs typeface="Arial" panose="020B0604020202020204" pitchFamily="34" charset="0"/>
            </a:rPr>
            <a:t>1.52m</a:t>
          </a:r>
        </a:p>
      </dsp:txBody>
      <dsp:txXfrm>
        <a:off x="0" y="1769117"/>
        <a:ext cx="10905066" cy="1412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F8EE5-12AD-4B65-B94D-24E84195CE14}">
      <dsp:nvSpPr>
        <dsp:cNvPr id="0" name=""/>
        <dsp:cNvSpPr/>
      </dsp:nvSpPr>
      <dsp:spPr>
        <a:xfrm rot="5400000">
          <a:off x="-318879" y="556402"/>
          <a:ext cx="1352405" cy="714645"/>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1 </a:t>
          </a:r>
        </a:p>
      </dsp:txBody>
      <dsp:txXfrm rot="-5400000">
        <a:off x="2" y="594845"/>
        <a:ext cx="714645" cy="637760"/>
      </dsp:txXfrm>
    </dsp:sp>
    <dsp:sp modelId="{BD66E7DC-6686-48C9-9660-7B78DC1FC5F7}">
      <dsp:nvSpPr>
        <dsp:cNvPr id="0" name=""/>
        <dsp:cNvSpPr/>
      </dsp:nvSpPr>
      <dsp:spPr>
        <a:xfrm rot="5400000">
          <a:off x="3559028" y="-2576336"/>
          <a:ext cx="991696" cy="66607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GB" altLang="en-US" sz="1200" kern="1200" dirty="0">
              <a:latin typeface="Arial" charset="0"/>
            </a:rPr>
            <a:t>Measure height and weight to calculate BMI to obtain BMI score.</a:t>
          </a:r>
          <a:endParaRPr lang="en-GB" sz="1200" kern="1200" dirty="0"/>
        </a:p>
        <a:p>
          <a:pPr marL="114300" lvl="1" indent="-114300" algn="l" defTabSz="533400">
            <a:lnSpc>
              <a:spcPct val="90000"/>
            </a:lnSpc>
            <a:spcBef>
              <a:spcPct val="0"/>
            </a:spcBef>
            <a:spcAft>
              <a:spcPct val="15000"/>
            </a:spcAft>
            <a:buChar char="•"/>
          </a:pPr>
          <a:r>
            <a:rPr lang="en-GB" altLang="en-US" sz="1200" kern="1200" dirty="0">
              <a:latin typeface="Arial" charset="0"/>
            </a:rPr>
            <a:t>You have also learnt how to obtain alternative measurements such as ulna  for height and MUAC for estimate of BMI. </a:t>
          </a:r>
          <a:endParaRPr lang="en-GB" sz="1200" kern="1200" dirty="0"/>
        </a:p>
        <a:p>
          <a:pPr marL="114300" lvl="1" indent="-114300" algn="l" defTabSz="533400">
            <a:lnSpc>
              <a:spcPct val="90000"/>
            </a:lnSpc>
            <a:spcBef>
              <a:spcPct val="0"/>
            </a:spcBef>
            <a:spcAft>
              <a:spcPct val="15000"/>
            </a:spcAft>
            <a:buChar char="•"/>
          </a:pPr>
          <a:r>
            <a:rPr lang="en-GB" altLang="en-US" sz="1200" kern="1200" dirty="0">
              <a:latin typeface="Arial" charset="0"/>
            </a:rPr>
            <a:t>You are also aware of BAPEN reference sheets  as an alternative method  for working out BMI score </a:t>
          </a: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rot="-5400000">
        <a:off x="724518" y="306585"/>
        <a:ext cx="6612307" cy="894874"/>
      </dsp:txXfrm>
    </dsp:sp>
    <dsp:sp modelId="{5037D9C8-FA19-4F30-8B25-0383D35EB5E6}">
      <dsp:nvSpPr>
        <dsp:cNvPr id="0" name=""/>
        <dsp:cNvSpPr/>
      </dsp:nvSpPr>
      <dsp:spPr>
        <a:xfrm rot="5400000">
          <a:off x="-153638" y="1616183"/>
          <a:ext cx="1021922" cy="714645"/>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2 </a:t>
          </a:r>
        </a:p>
      </dsp:txBody>
      <dsp:txXfrm rot="-5400000">
        <a:off x="1" y="1819868"/>
        <a:ext cx="714645" cy="307277"/>
      </dsp:txXfrm>
    </dsp:sp>
    <dsp:sp modelId="{0DE9EF24-F31B-4E97-B27E-2A7491409EC4}">
      <dsp:nvSpPr>
        <dsp:cNvPr id="0" name=""/>
        <dsp:cNvSpPr/>
      </dsp:nvSpPr>
      <dsp:spPr>
        <a:xfrm rot="5400000">
          <a:off x="3718141" y="-1510287"/>
          <a:ext cx="663599"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altLang="en-US" sz="1200" kern="1200" dirty="0">
              <a:latin typeface="Arial" charset="0"/>
            </a:rPr>
            <a:t>Calculate % unplanned weight loss in past 3-6 months to obtain weight loss score. </a:t>
          </a:r>
          <a:endParaRPr lang="en-GB" sz="1200" kern="1200" dirty="0"/>
        </a:p>
        <a:p>
          <a:pPr marL="114300" lvl="1" indent="-114300" algn="l" defTabSz="533400">
            <a:lnSpc>
              <a:spcPct val="90000"/>
            </a:lnSpc>
            <a:spcBef>
              <a:spcPct val="0"/>
            </a:spcBef>
            <a:spcAft>
              <a:spcPct val="15000"/>
            </a:spcAft>
            <a:buChar char="•"/>
          </a:pPr>
          <a:r>
            <a:rPr lang="en-GB" altLang="en-US" sz="1200" kern="1200" dirty="0">
              <a:latin typeface="Arial" charset="0"/>
            </a:rPr>
            <a:t>You are also aware of BAPEN reference sheets as an alternative method  for working out weight loss score </a:t>
          </a:r>
          <a:endParaRPr lang="en-GB" sz="1200" kern="1200" dirty="0"/>
        </a:p>
      </dsp:txBody>
      <dsp:txXfrm rot="-5400000">
        <a:off x="714646" y="1525602"/>
        <a:ext cx="6638196" cy="598811"/>
      </dsp:txXfrm>
    </dsp:sp>
    <dsp:sp modelId="{3A5F397C-A2E8-40F9-9DB5-EC2D1553643C}">
      <dsp:nvSpPr>
        <dsp:cNvPr id="0" name=""/>
        <dsp:cNvSpPr/>
      </dsp:nvSpPr>
      <dsp:spPr>
        <a:xfrm rot="5400000">
          <a:off x="-153138" y="2442985"/>
          <a:ext cx="1020922" cy="714645"/>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3 </a:t>
          </a:r>
        </a:p>
      </dsp:txBody>
      <dsp:txXfrm rot="-5400000">
        <a:off x="1" y="2647170"/>
        <a:ext cx="714645" cy="306277"/>
      </dsp:txXfrm>
    </dsp:sp>
    <dsp:sp modelId="{BBAE9CD3-092D-4D8E-A48C-5084791B22CA}">
      <dsp:nvSpPr>
        <dsp:cNvPr id="0" name=""/>
        <dsp:cNvSpPr/>
      </dsp:nvSpPr>
      <dsp:spPr>
        <a:xfrm rot="5400000">
          <a:off x="3810188" y="-643511"/>
          <a:ext cx="479503"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altLang="en-US" sz="1200" kern="1200" dirty="0">
              <a:latin typeface="Arial" charset="0"/>
            </a:rPr>
            <a:t>Consider acute disease effect score</a:t>
          </a:r>
          <a:endParaRPr lang="en-GB" sz="1200" kern="1200" dirty="0"/>
        </a:p>
      </dsp:txBody>
      <dsp:txXfrm rot="-5400000">
        <a:off x="714645" y="2475439"/>
        <a:ext cx="6647183" cy="432689"/>
      </dsp:txXfrm>
    </dsp:sp>
    <dsp:sp modelId="{C862DAC3-6246-427E-B42A-4139E554761C}">
      <dsp:nvSpPr>
        <dsp:cNvPr id="0" name=""/>
        <dsp:cNvSpPr/>
      </dsp:nvSpPr>
      <dsp:spPr>
        <a:xfrm rot="5400000">
          <a:off x="-153138" y="3230339"/>
          <a:ext cx="1020922" cy="714645"/>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4 </a:t>
          </a:r>
        </a:p>
      </dsp:txBody>
      <dsp:txXfrm rot="-5400000">
        <a:off x="1" y="3434524"/>
        <a:ext cx="714645" cy="306277"/>
      </dsp:txXfrm>
    </dsp:sp>
    <dsp:sp modelId="{51FA4E2B-D2C1-4908-A946-C3B3D7304B94}">
      <dsp:nvSpPr>
        <dsp:cNvPr id="0" name=""/>
        <dsp:cNvSpPr/>
      </dsp:nvSpPr>
      <dsp:spPr>
        <a:xfrm rot="5400000">
          <a:off x="3799972" y="142055"/>
          <a:ext cx="499935"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altLang="en-US" sz="1200" kern="1200" dirty="0">
              <a:latin typeface="Arial" charset="0"/>
            </a:rPr>
            <a:t>Obtain overall risk of malnutrition score (add step 1, 2 and 3 score together) </a:t>
          </a:r>
          <a:endParaRPr lang="en-GB" sz="1200" kern="1200" dirty="0"/>
        </a:p>
      </dsp:txBody>
      <dsp:txXfrm rot="-5400000">
        <a:off x="714645" y="3251788"/>
        <a:ext cx="6646185" cy="451125"/>
      </dsp:txXfrm>
    </dsp:sp>
    <dsp:sp modelId="{C95E1BFA-C98A-4FF9-AA14-185BED368979}">
      <dsp:nvSpPr>
        <dsp:cNvPr id="0" name=""/>
        <dsp:cNvSpPr/>
      </dsp:nvSpPr>
      <dsp:spPr>
        <a:xfrm rot="5400000">
          <a:off x="-153138" y="3977907"/>
          <a:ext cx="1020922" cy="714645"/>
        </a:xfrm>
        <a:prstGeom prst="chevron">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5 </a:t>
          </a:r>
        </a:p>
      </dsp:txBody>
      <dsp:txXfrm rot="-5400000">
        <a:off x="1" y="4182092"/>
        <a:ext cx="714645" cy="306277"/>
      </dsp:txXfrm>
    </dsp:sp>
    <dsp:sp modelId="{D6B38F29-E93C-45A7-99C7-9617DE58F05A}">
      <dsp:nvSpPr>
        <dsp:cNvPr id="0" name=""/>
        <dsp:cNvSpPr/>
      </dsp:nvSpPr>
      <dsp:spPr>
        <a:xfrm rot="5400000">
          <a:off x="3844317" y="821819"/>
          <a:ext cx="411245"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altLang="en-US" sz="1200" kern="1200" dirty="0">
              <a:latin typeface="Arial" charset="0"/>
            </a:rPr>
            <a:t>This will determine management guidelines</a:t>
          </a:r>
          <a:endParaRPr lang="en-GB" sz="1200" kern="1200" dirty="0"/>
        </a:p>
      </dsp:txBody>
      <dsp:txXfrm rot="-5400000">
        <a:off x="714645" y="3971567"/>
        <a:ext cx="6650515" cy="371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B89F2-A131-4B89-B194-13719D341DA0}" type="datetimeFigureOut">
              <a:rPr lang="en-GB" smtClean="0"/>
              <a:t>10/06/2024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BEE0C-B18E-4EEC-A8E4-E262F82C81D8}" type="slidenum">
              <a:rPr lang="en-GB" smtClean="0"/>
              <a:t>‹#›</a:t>
            </a:fld>
            <a:endParaRPr lang="en-GB"/>
          </a:p>
        </p:txBody>
      </p:sp>
    </p:spTree>
    <p:extLst>
      <p:ext uri="{BB962C8B-B14F-4D97-AF65-F5344CB8AC3E}">
        <p14:creationId xmlns:p14="http://schemas.microsoft.com/office/powerpoint/2010/main" val="122977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F06E754-6B7D-4CD0-9933-95AC9145C5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0509BC-270D-451C-9BE5-514FC56806B1}"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459" name="Rectangle 2">
            <a:extLst>
              <a:ext uri="{FF2B5EF4-FFF2-40B4-BE49-F238E27FC236}">
                <a16:creationId xmlns:a16="http://schemas.microsoft.com/office/drawing/2014/main" id="{D43E6F50-5B7D-4E10-A0B4-21AC18BAE16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7E1751A-F676-454F-8B6F-6FA4268272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GB" altLang="en-GB"/>
              <a:t>And here it is. </a:t>
            </a:r>
          </a:p>
          <a:p>
            <a:pPr eaLnBrk="1" hangingPunct="1">
              <a:spcBef>
                <a:spcPct val="0"/>
              </a:spcBef>
            </a:pPr>
            <a:endParaRPr lang="en-GB" altLang="en-GB"/>
          </a:p>
          <a:p>
            <a:pPr eaLnBrk="1" hangingPunct="1">
              <a:spcBef>
                <a:spcPct val="0"/>
              </a:spcBef>
            </a:pPr>
            <a:r>
              <a:rPr lang="en-GB" altLang="en-GB"/>
              <a:t>Not complex,</a:t>
            </a:r>
          </a:p>
          <a:p>
            <a:pPr eaLnBrk="1" hangingPunct="1">
              <a:spcBef>
                <a:spcPct val="0"/>
              </a:spcBef>
            </a:pPr>
            <a:r>
              <a:rPr lang="en-GB" altLang="en-GB"/>
              <a:t>Not overwrought with detail.</a:t>
            </a:r>
          </a:p>
          <a:p>
            <a:pPr eaLnBrk="1" hangingPunct="1">
              <a:spcBef>
                <a:spcPct val="0"/>
              </a:spcBef>
            </a:pPr>
            <a:r>
              <a:rPr lang="en-GB" altLang="en-GB"/>
              <a:t>But a simple 5-step screening tool.</a:t>
            </a:r>
          </a:p>
          <a:p>
            <a:pPr eaLnBrk="1" hangingPunct="1">
              <a:spcBef>
                <a:spcPct val="0"/>
              </a:spcBef>
            </a:pPr>
            <a:endParaRPr lang="en-GB" altLang="en-GB"/>
          </a:p>
          <a:p>
            <a:pPr eaLnBrk="1" hangingPunct="1">
              <a:spcBef>
                <a:spcPct val="0"/>
              </a:spcBef>
            </a:pPr>
            <a:r>
              <a:rPr lang="en-GB" altLang="en-GB"/>
              <a:t>Before we look into how MUST can be used practically, I’ll just summarise some key benefits.</a:t>
            </a:r>
          </a:p>
          <a:p>
            <a:pPr eaLnBrk="1" hangingPunct="1">
              <a:spcBef>
                <a:spcPct val="0"/>
              </a:spcBef>
            </a:pPr>
            <a:endParaRPr lang="en-GB" altLang="en-GB"/>
          </a:p>
          <a:p>
            <a:pPr eaLnBrk="1" hangingPunct="1">
              <a:spcBef>
                <a:spcPct val="0"/>
              </a:spcBef>
            </a:pPr>
            <a:endParaRPr lang="en-GB" altLang="en-GB"/>
          </a:p>
          <a:p>
            <a:pPr eaLnBrk="1" hangingPunct="1">
              <a:spcBef>
                <a:spcPct val="0"/>
              </a:spcBef>
            </a:pPr>
            <a:endParaRPr lang="en-GB" altLang="en-GB"/>
          </a:p>
        </p:txBody>
      </p:sp>
      <p:sp>
        <p:nvSpPr>
          <p:cNvPr id="19461" name="Footer Placeholder 1">
            <a:extLst>
              <a:ext uri="{FF2B5EF4-FFF2-40B4-BE49-F238E27FC236}">
                <a16:creationId xmlns:a16="http://schemas.microsoft.com/office/drawing/2014/main" id="{12E0936E-C17A-4844-9F12-8B4D7DD20794}"/>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BEE0C-B18E-4EEC-A8E4-E262F82C81D8}" type="slidenum">
              <a:rPr lang="en-GB" smtClean="0"/>
              <a:t>9</a:t>
            </a:fld>
            <a:endParaRPr lang="en-GB"/>
          </a:p>
        </p:txBody>
      </p:sp>
    </p:spTree>
    <p:extLst>
      <p:ext uri="{BB962C8B-B14F-4D97-AF65-F5344CB8AC3E}">
        <p14:creationId xmlns:p14="http://schemas.microsoft.com/office/powerpoint/2010/main" val="113825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7B45D2B-AF49-4CA7-9AAF-0ADB48432139}"/>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AA18CDD-2233-4235-9734-15D36CF928E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9700" name="Slide Number Placeholder 3">
            <a:extLst>
              <a:ext uri="{FF2B5EF4-FFF2-40B4-BE49-F238E27FC236}">
                <a16:creationId xmlns:a16="http://schemas.microsoft.com/office/drawing/2014/main" id="{2BF19F4C-BDC0-4FE7-A382-980CD3A67D0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F7CCB55-D4B3-41DC-A375-5059E450C3B4}"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01" name="Footer Placeholder 1">
            <a:extLst>
              <a:ext uri="{FF2B5EF4-FFF2-40B4-BE49-F238E27FC236}">
                <a16:creationId xmlns:a16="http://schemas.microsoft.com/office/drawing/2014/main" id="{4B82EA71-5851-4A41-A6B1-9D3A4A3065B0}"/>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F06E754-6B7D-4CD0-9933-95AC9145C5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0509BC-270D-451C-9BE5-514FC56806B1}"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459" name="Rectangle 2">
            <a:extLst>
              <a:ext uri="{FF2B5EF4-FFF2-40B4-BE49-F238E27FC236}">
                <a16:creationId xmlns:a16="http://schemas.microsoft.com/office/drawing/2014/main" id="{D43E6F50-5B7D-4E10-A0B4-21AC18BAE16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7E1751A-F676-454F-8B6F-6FA4268272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GB" altLang="en-GB"/>
              <a:t>And here it is. </a:t>
            </a:r>
          </a:p>
          <a:p>
            <a:pPr eaLnBrk="1" hangingPunct="1">
              <a:spcBef>
                <a:spcPct val="0"/>
              </a:spcBef>
            </a:pPr>
            <a:endParaRPr lang="en-GB" altLang="en-GB"/>
          </a:p>
          <a:p>
            <a:pPr eaLnBrk="1" hangingPunct="1">
              <a:spcBef>
                <a:spcPct val="0"/>
              </a:spcBef>
            </a:pPr>
            <a:r>
              <a:rPr lang="en-GB" altLang="en-GB"/>
              <a:t>Not complex,</a:t>
            </a:r>
          </a:p>
          <a:p>
            <a:pPr eaLnBrk="1" hangingPunct="1">
              <a:spcBef>
                <a:spcPct val="0"/>
              </a:spcBef>
            </a:pPr>
            <a:r>
              <a:rPr lang="en-GB" altLang="en-GB"/>
              <a:t>Not overwrought with detail.</a:t>
            </a:r>
          </a:p>
          <a:p>
            <a:pPr eaLnBrk="1" hangingPunct="1">
              <a:spcBef>
                <a:spcPct val="0"/>
              </a:spcBef>
            </a:pPr>
            <a:r>
              <a:rPr lang="en-GB" altLang="en-GB"/>
              <a:t>But a simple 5-step screening tool.</a:t>
            </a:r>
          </a:p>
          <a:p>
            <a:pPr eaLnBrk="1" hangingPunct="1">
              <a:spcBef>
                <a:spcPct val="0"/>
              </a:spcBef>
            </a:pPr>
            <a:endParaRPr lang="en-GB" altLang="en-GB"/>
          </a:p>
          <a:p>
            <a:pPr eaLnBrk="1" hangingPunct="1">
              <a:spcBef>
                <a:spcPct val="0"/>
              </a:spcBef>
            </a:pPr>
            <a:r>
              <a:rPr lang="en-GB" altLang="en-GB"/>
              <a:t>Before we look into how MUST can be used practically, I’ll just summarise some key benefits.</a:t>
            </a:r>
          </a:p>
          <a:p>
            <a:pPr eaLnBrk="1" hangingPunct="1">
              <a:spcBef>
                <a:spcPct val="0"/>
              </a:spcBef>
            </a:pPr>
            <a:endParaRPr lang="en-GB" altLang="en-GB"/>
          </a:p>
          <a:p>
            <a:pPr eaLnBrk="1" hangingPunct="1">
              <a:spcBef>
                <a:spcPct val="0"/>
              </a:spcBef>
            </a:pPr>
            <a:endParaRPr lang="en-GB" altLang="en-GB"/>
          </a:p>
          <a:p>
            <a:pPr eaLnBrk="1" hangingPunct="1">
              <a:spcBef>
                <a:spcPct val="0"/>
              </a:spcBef>
            </a:pPr>
            <a:endParaRPr lang="en-GB" altLang="en-GB"/>
          </a:p>
        </p:txBody>
      </p:sp>
      <p:sp>
        <p:nvSpPr>
          <p:cNvPr id="19461" name="Footer Placeholder 1">
            <a:extLst>
              <a:ext uri="{FF2B5EF4-FFF2-40B4-BE49-F238E27FC236}">
                <a16:creationId xmlns:a16="http://schemas.microsoft.com/office/drawing/2014/main" id="{12E0936E-C17A-4844-9F12-8B4D7DD20794}"/>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extLst>
      <p:ext uri="{BB962C8B-B14F-4D97-AF65-F5344CB8AC3E}">
        <p14:creationId xmlns:p14="http://schemas.microsoft.com/office/powerpoint/2010/main" val="388282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BEE0C-B18E-4EEC-A8E4-E262F82C81D8}" type="slidenum">
              <a:rPr lang="en-GB" smtClean="0"/>
              <a:t>24</a:t>
            </a:fld>
            <a:endParaRPr lang="en-GB"/>
          </a:p>
        </p:txBody>
      </p:sp>
    </p:spTree>
    <p:extLst>
      <p:ext uri="{BB962C8B-B14F-4D97-AF65-F5344CB8AC3E}">
        <p14:creationId xmlns:p14="http://schemas.microsoft.com/office/powerpoint/2010/main" val="12172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84DFEB6-E31B-4864-A0E6-1C8C0C6736E4}"/>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4A44A731-A781-4A39-A533-14AF8A2C0D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6868" name="Slide Number Placeholder 3">
            <a:extLst>
              <a:ext uri="{FF2B5EF4-FFF2-40B4-BE49-F238E27FC236}">
                <a16:creationId xmlns:a16="http://schemas.microsoft.com/office/drawing/2014/main" id="{9FB97D94-3FAB-4FA1-8FF7-949DFC87DEE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93324BC-87DB-4B95-9B42-0FD87D60F1B4}"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6869" name="Footer Placeholder 1">
            <a:extLst>
              <a:ext uri="{FF2B5EF4-FFF2-40B4-BE49-F238E27FC236}">
                <a16:creationId xmlns:a16="http://schemas.microsoft.com/office/drawing/2014/main" id="{5178BC4E-D551-41CF-98C3-9646AD422B7F}"/>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2BA5-2C92-49D0-B01A-021080F998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1CC2B2-45CD-43AA-8901-7CAC41356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004711-56F8-4BFE-88D5-84D60E4D3FA2}"/>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5" name="Footer Placeholder 4">
            <a:extLst>
              <a:ext uri="{FF2B5EF4-FFF2-40B4-BE49-F238E27FC236}">
                <a16:creationId xmlns:a16="http://schemas.microsoft.com/office/drawing/2014/main" id="{AC89F0FF-FB40-41F8-9148-7DA5C6772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D1485B-55B6-4192-9D9A-2B02389C4DDC}"/>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79974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762B-03D8-4E0B-B332-AD3D11383F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47347-B133-4DB7-A043-1DD9F08DD8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FCEF26-4934-42CC-8B17-C1F8E3E04006}"/>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5" name="Footer Placeholder 4">
            <a:extLst>
              <a:ext uri="{FF2B5EF4-FFF2-40B4-BE49-F238E27FC236}">
                <a16:creationId xmlns:a16="http://schemas.microsoft.com/office/drawing/2014/main" id="{9653758E-DA9C-4956-81B1-FF9AC1793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5FF961-BBA9-47ED-8E6E-7A5D8515445B}"/>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109637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9169FC-8492-4366-90E8-6F8840FE3A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62653-ED45-4BCE-BB89-12F32F5DB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2A43D1-3122-44D9-8A01-DFD5BABAEA39}"/>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5" name="Footer Placeholder 4">
            <a:extLst>
              <a:ext uri="{FF2B5EF4-FFF2-40B4-BE49-F238E27FC236}">
                <a16:creationId xmlns:a16="http://schemas.microsoft.com/office/drawing/2014/main" id="{4265952E-BED6-4C88-8555-521F1073D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02CFE-3F8C-403F-8F2F-C12E2CA2769E}"/>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44779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284" y="692150"/>
            <a:ext cx="10363200" cy="12969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F71FB5D-DE7C-4B3C-A6B2-3EA3FD9162F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6499F2D-7963-41A5-8B35-0F7FF47CDA0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47F3D5A-17D4-40BD-80CE-E2296D98B7D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E631AD-4751-432B-B8EA-87002910A872}" type="slidenum">
              <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22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7EB9-BA2E-4CF7-B740-F36E76FD7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068CD6-E282-4D5D-8E7B-9CAF182AD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329DEE-C174-4122-9FC8-0724984C1BF3}"/>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5" name="Footer Placeholder 4">
            <a:extLst>
              <a:ext uri="{FF2B5EF4-FFF2-40B4-BE49-F238E27FC236}">
                <a16:creationId xmlns:a16="http://schemas.microsoft.com/office/drawing/2014/main" id="{44A59673-0356-4C9C-8349-D93E603B7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EA9F7-7171-4227-8596-760860D98DC9}"/>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026260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28B8-4A22-46D4-8BE8-B170BED111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3908B3-37D6-40D4-B41D-63A80B897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A4465-B015-41E0-922E-76F13605E671}"/>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5" name="Footer Placeholder 4">
            <a:extLst>
              <a:ext uri="{FF2B5EF4-FFF2-40B4-BE49-F238E27FC236}">
                <a16:creationId xmlns:a16="http://schemas.microsoft.com/office/drawing/2014/main" id="{9A4C7472-7509-48B5-BE1F-CBD41827A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C702C-CE9B-4444-8AA4-40D33F167E05}"/>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61487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98AD-323C-4D63-A3E7-B58B9D7AE6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2DACFF-4244-4C73-9A30-8D6E91494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6A0240-9F34-41FD-BA40-F36EF609EC9B}"/>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5" name="Footer Placeholder 4">
            <a:extLst>
              <a:ext uri="{FF2B5EF4-FFF2-40B4-BE49-F238E27FC236}">
                <a16:creationId xmlns:a16="http://schemas.microsoft.com/office/drawing/2014/main" id="{BBC1E474-1CCA-408F-B724-EDBDEB6E7A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C9AE40-A31F-4C89-81BF-73E3320670E3}"/>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401674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1B1E-20A6-468B-AECA-49F64A6972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93FD02-A2C2-4814-B354-B6A9E36360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309BE-7FBA-4DFF-8D52-BFA8B70B9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513A42-F98A-4BDC-9C11-002728A388B5}"/>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6" name="Footer Placeholder 5">
            <a:extLst>
              <a:ext uri="{FF2B5EF4-FFF2-40B4-BE49-F238E27FC236}">
                <a16:creationId xmlns:a16="http://schemas.microsoft.com/office/drawing/2014/main" id="{96A06BFA-7930-4C76-8027-A4278B9DD0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131252-1B16-4367-87DC-A2867D7A0BB4}"/>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4069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B75F-3228-4A9E-A8F2-4DC84EF4CA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841A1A-E50C-4DE3-B338-66FAF96CB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68D9F-47C8-442A-9A0A-4D7A2CB7D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36B2D2-0308-4A10-82B9-854290D34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269EF-0B54-48B6-BD18-DA136AB50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27BC81-76F7-4670-B415-F19C3A65154C}"/>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8" name="Footer Placeholder 7">
            <a:extLst>
              <a:ext uri="{FF2B5EF4-FFF2-40B4-BE49-F238E27FC236}">
                <a16:creationId xmlns:a16="http://schemas.microsoft.com/office/drawing/2014/main" id="{C830875E-10C9-4DCC-B722-9FA730BFF3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A09D53-EA9B-463A-A8CF-97131FEA1D6A}"/>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229245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0828-E573-4093-9D78-4A6B6B86F3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288718-40B1-4675-8E8C-2A2098B8CEC5}"/>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4" name="Footer Placeholder 3">
            <a:extLst>
              <a:ext uri="{FF2B5EF4-FFF2-40B4-BE49-F238E27FC236}">
                <a16:creationId xmlns:a16="http://schemas.microsoft.com/office/drawing/2014/main" id="{55C70008-EDB9-44D6-8E5D-F81C58811A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1C1EA1-AE4C-4796-AC82-21A7A2DB4D1C}"/>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69719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4C24D-9AE0-40CC-ABF8-D03A02F03E4C}"/>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3" name="Footer Placeholder 2">
            <a:extLst>
              <a:ext uri="{FF2B5EF4-FFF2-40B4-BE49-F238E27FC236}">
                <a16:creationId xmlns:a16="http://schemas.microsoft.com/office/drawing/2014/main" id="{C1638636-0B99-4803-8B07-4CC2D04C47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D1525-65E3-4875-91DA-A817EB744677}"/>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44928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B9B9-782F-4B05-AC0B-979F780241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DF2014-EC25-4782-8EE7-D1BD58477D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38297-21BC-4258-AF78-F8EACAD553FF}"/>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5" name="Footer Placeholder 4">
            <a:extLst>
              <a:ext uri="{FF2B5EF4-FFF2-40B4-BE49-F238E27FC236}">
                <a16:creationId xmlns:a16="http://schemas.microsoft.com/office/drawing/2014/main" id="{B0064D9B-C7DD-4691-9CD3-26F0541154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296D06-88A4-4813-B401-FB969A932789}"/>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1549536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BCBF-43CD-43D4-9982-320698D59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507A46-2024-4F7F-9E10-BFFCD99BD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BE0EC5-00B4-450E-B51C-F932450DA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EAA6F-40E3-41F6-BC97-4F42DF4B3717}"/>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6" name="Footer Placeholder 5">
            <a:extLst>
              <a:ext uri="{FF2B5EF4-FFF2-40B4-BE49-F238E27FC236}">
                <a16:creationId xmlns:a16="http://schemas.microsoft.com/office/drawing/2014/main" id="{1DEFC6DB-6FF9-493A-9E16-072ACFEF2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44EE71-775A-4B99-AD56-F56394BFFF9B}"/>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176452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0161-BE5C-4294-8E41-F1A7225A7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CE01DD-A4AC-40B4-98C8-48EABD536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2F5D8C-CDC8-4CEC-AB9F-F6F01403B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475D5-D604-4E16-B8C9-57B0E7D2115F}"/>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6" name="Footer Placeholder 5">
            <a:extLst>
              <a:ext uri="{FF2B5EF4-FFF2-40B4-BE49-F238E27FC236}">
                <a16:creationId xmlns:a16="http://schemas.microsoft.com/office/drawing/2014/main" id="{C19E95C6-8386-4EF7-8A57-08C8335D5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2E544F-0BCB-4D3B-AD9F-FC6D4B9F30F9}"/>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25975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F676-EDF6-4454-AD5E-DCF1E802B7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89B907-C073-4717-AFD3-6EA21E98E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5A9631-9CE4-4C34-94D6-470134BC0503}"/>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5" name="Footer Placeholder 4">
            <a:extLst>
              <a:ext uri="{FF2B5EF4-FFF2-40B4-BE49-F238E27FC236}">
                <a16:creationId xmlns:a16="http://schemas.microsoft.com/office/drawing/2014/main" id="{28C94DDA-E48D-4BD8-AAC5-92F3DB7B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DD79D-8DEE-4517-9D9E-42AA7B3F0220}"/>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114298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AD0CB-751B-40B6-B39F-7267E3E33C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12AB7E-216F-4C3E-A70E-8156F2E111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E386FD-2705-4752-8EF4-CEFB5CBB5655}"/>
              </a:ext>
            </a:extLst>
          </p:cNvPr>
          <p:cNvSpPr>
            <a:spLocks noGrp="1"/>
          </p:cNvSpPr>
          <p:nvPr>
            <p:ph type="dt" sz="half" idx="10"/>
          </p:nvPr>
        </p:nvSpPr>
        <p:spPr/>
        <p:txBody>
          <a:bodyPr/>
          <a:lstStyle/>
          <a:p>
            <a:fld id="{A26FFECF-64D1-491E-A681-71A02553ED10}" type="datetimeFigureOut">
              <a:rPr lang="en-GB" smtClean="0"/>
              <a:t>10/06/2024</a:t>
            </a:fld>
            <a:endParaRPr lang="en-GB"/>
          </a:p>
        </p:txBody>
      </p:sp>
      <p:sp>
        <p:nvSpPr>
          <p:cNvPr id="5" name="Footer Placeholder 4">
            <a:extLst>
              <a:ext uri="{FF2B5EF4-FFF2-40B4-BE49-F238E27FC236}">
                <a16:creationId xmlns:a16="http://schemas.microsoft.com/office/drawing/2014/main" id="{3C9EC543-FEBB-44E4-828A-91D89095E8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D3065-D970-4622-BD00-04FC7ADBB5C2}"/>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286327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91D4-1307-4624-815C-A8D282786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90EC71-AF51-4994-A259-CCB3A05D0C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A82E0C-8A8A-42FA-B829-017A41BA6DBA}"/>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5" name="Footer Placeholder 4">
            <a:extLst>
              <a:ext uri="{FF2B5EF4-FFF2-40B4-BE49-F238E27FC236}">
                <a16:creationId xmlns:a16="http://schemas.microsoft.com/office/drawing/2014/main" id="{AC9DB37E-22CF-4422-849D-40E64A892B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EE9F35-791E-4769-94E4-353E47155DB4}"/>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339334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D896-4A41-4CB2-90F8-1993F1993F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693566-79D9-482C-93F0-AE880D3CF4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D0B01A-D1F3-4327-801C-8CEFD04225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F8FC53-B1A5-47EE-9381-B5F7B6C58230}"/>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6" name="Footer Placeholder 5">
            <a:extLst>
              <a:ext uri="{FF2B5EF4-FFF2-40B4-BE49-F238E27FC236}">
                <a16:creationId xmlns:a16="http://schemas.microsoft.com/office/drawing/2014/main" id="{B019C439-2E12-4664-A676-6C21941326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28C5B-D52B-48A0-A23C-25DEDB3A3EB0}"/>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163726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A1BA-C817-448B-99F7-26F902F3B6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E41F53-EFB8-4B36-8C18-1896D627F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B7D441-62C3-4178-946D-6500BAD67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BDBF81-6BBA-491C-844A-8DE21FE80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18E474-489F-4E52-893A-5556F86AFA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AE63C6-3F4F-49D5-9039-E91DBC6C0BB7}"/>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8" name="Footer Placeholder 7">
            <a:extLst>
              <a:ext uri="{FF2B5EF4-FFF2-40B4-BE49-F238E27FC236}">
                <a16:creationId xmlns:a16="http://schemas.microsoft.com/office/drawing/2014/main" id="{EB5FB30A-E0DF-4454-B62E-A8E089482D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A6D6A1-F86E-4360-ACAE-5C2014F1E17A}"/>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3986952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BD3E-C638-4989-99EC-4BA04C15B0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7FCEAF-2CD8-4139-A8F9-2E2816A4643B}"/>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4" name="Footer Placeholder 3">
            <a:extLst>
              <a:ext uri="{FF2B5EF4-FFF2-40B4-BE49-F238E27FC236}">
                <a16:creationId xmlns:a16="http://schemas.microsoft.com/office/drawing/2014/main" id="{A4012B53-3766-49E3-9937-5149C0BF1E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C7F301-BA20-4234-A2FA-D1E0C2D8254C}"/>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419160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04D36-567A-4700-91E4-83B3C97CE31D}"/>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3" name="Footer Placeholder 2">
            <a:extLst>
              <a:ext uri="{FF2B5EF4-FFF2-40B4-BE49-F238E27FC236}">
                <a16:creationId xmlns:a16="http://schemas.microsoft.com/office/drawing/2014/main" id="{E2BF1A57-0406-42CC-AC64-8114639073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E038AD-B72A-4974-A9C1-72197E92DC81}"/>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237929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CF8F-B887-4D87-9F55-51430C394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9CA6BC-F61A-4710-BFEA-12E998C9F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1E5830-ED2F-4FDC-BA94-AA0736F0E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6EB83-AC87-4204-B752-135FAE4C711F}"/>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6" name="Footer Placeholder 5">
            <a:extLst>
              <a:ext uri="{FF2B5EF4-FFF2-40B4-BE49-F238E27FC236}">
                <a16:creationId xmlns:a16="http://schemas.microsoft.com/office/drawing/2014/main" id="{AE475481-2719-4ABA-8847-AE9EF7DBB8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FD9EA-94BD-436A-99D3-7892AEF802A2}"/>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72808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2A57-FD14-4F4F-8BFB-AFB7F94DE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E25331-7F54-45C3-B763-AF765EF25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7CA0C1-4EE1-4EE9-AC46-94CE4AA56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4FEEC-1DDE-459C-A177-A8066182DC04}"/>
              </a:ext>
            </a:extLst>
          </p:cNvPr>
          <p:cNvSpPr>
            <a:spLocks noGrp="1"/>
          </p:cNvSpPr>
          <p:nvPr>
            <p:ph type="dt" sz="half" idx="10"/>
          </p:nvPr>
        </p:nvSpPr>
        <p:spPr/>
        <p:txBody>
          <a:bodyPr/>
          <a:lstStyle/>
          <a:p>
            <a:fld id="{A8904875-F935-471D-8668-DDE772F65B1A}" type="datetimeFigureOut">
              <a:rPr lang="en-GB" smtClean="0"/>
              <a:t>10/06/2024</a:t>
            </a:fld>
            <a:endParaRPr lang="en-GB"/>
          </a:p>
        </p:txBody>
      </p:sp>
      <p:sp>
        <p:nvSpPr>
          <p:cNvPr id="6" name="Footer Placeholder 5">
            <a:extLst>
              <a:ext uri="{FF2B5EF4-FFF2-40B4-BE49-F238E27FC236}">
                <a16:creationId xmlns:a16="http://schemas.microsoft.com/office/drawing/2014/main" id="{F1B58760-DEDF-489E-A9FF-00FAEFEEB0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2D98C6-1720-4CD7-8B76-A7CFE1041302}"/>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254821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939E3-FE7D-4523-A729-0E96D7D39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6F5E9E-D9AF-4E0D-A065-345FE9F587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4146BF-540B-4800-B14F-89D0732C9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04875-F935-471D-8668-DDE772F65B1A}" type="datetimeFigureOut">
              <a:rPr lang="en-GB" smtClean="0"/>
              <a:t>10/06/2024</a:t>
            </a:fld>
            <a:endParaRPr lang="en-GB"/>
          </a:p>
        </p:txBody>
      </p:sp>
      <p:sp>
        <p:nvSpPr>
          <p:cNvPr id="5" name="Footer Placeholder 4">
            <a:extLst>
              <a:ext uri="{FF2B5EF4-FFF2-40B4-BE49-F238E27FC236}">
                <a16:creationId xmlns:a16="http://schemas.microsoft.com/office/drawing/2014/main" id="{0ECCE7DE-3608-4113-8C6A-5E155BB1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4C8EF0-FC86-43A0-A0F2-88173F1E1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B75C1-3CED-43B8-832E-546823E0B627}" type="slidenum">
              <a:rPr lang="en-GB" smtClean="0"/>
              <a:t>‹#›</a:t>
            </a:fld>
            <a:endParaRPr lang="en-GB"/>
          </a:p>
        </p:txBody>
      </p:sp>
    </p:spTree>
    <p:extLst>
      <p:ext uri="{BB962C8B-B14F-4D97-AF65-F5344CB8AC3E}">
        <p14:creationId xmlns:p14="http://schemas.microsoft.com/office/powerpoint/2010/main" val="3325781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E7605-DB2F-4BAC-9E55-6F6F4EC29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75839-3580-47C9-B9CF-AEA04DF06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B8DDE-6834-40E1-B90B-342AA13E4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FFECF-64D1-491E-A681-71A02553ED10}" type="datetimeFigureOut">
              <a:rPr lang="en-GB" smtClean="0"/>
              <a:t>10/06/2024</a:t>
            </a:fld>
            <a:endParaRPr lang="en-GB"/>
          </a:p>
        </p:txBody>
      </p:sp>
      <p:sp>
        <p:nvSpPr>
          <p:cNvPr id="5" name="Footer Placeholder 4">
            <a:extLst>
              <a:ext uri="{FF2B5EF4-FFF2-40B4-BE49-F238E27FC236}">
                <a16:creationId xmlns:a16="http://schemas.microsoft.com/office/drawing/2014/main" id="{2A0EC8B7-DA1B-4647-8853-8798468374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0E326B-6ABB-4F6A-8BA4-D0D0C7AC8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40A37-5835-47B7-AD81-8B13BA21DF39}" type="slidenum">
              <a:rPr lang="en-GB" smtClean="0"/>
              <a:t>‹#›</a:t>
            </a:fld>
            <a:endParaRPr lang="en-GB"/>
          </a:p>
        </p:txBody>
      </p:sp>
    </p:spTree>
    <p:extLst>
      <p:ext uri="{BB962C8B-B14F-4D97-AF65-F5344CB8AC3E}">
        <p14:creationId xmlns:p14="http://schemas.microsoft.com/office/powerpoint/2010/main" val="16581216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bapen.org.uk/pdfs/must/must_full.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C-iwmhg6Ws" TargetMode="External"/><Relationship Id="rId2" Type="http://schemas.openxmlformats.org/officeDocument/2006/relationships/hyperlink" Target="https://www.bapen.org.uk/pdfs/must/must_page6.pdf"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Go4ZXnoDAe8"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apen.org.uk/pdfs/must/must_page6.pdf" TargetMode="Externa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bapen.org.uk/pdfs/must/must_full.pdf"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apen.org.uk/pdfs/must/must_page3.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pen.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hyperlink" Target="https://www.bapen.org.uk/pdfs/must/must_page3.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hyperlink" Target="https://www.bapen.org.uk/pdfs/must/must_page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FBD76D-9A09-1622-161D-8A592153FE64}"/>
              </a:ext>
            </a:extLst>
          </p:cNvPr>
          <p:cNvSpPr>
            <a:spLocks noGrp="1"/>
          </p:cNvSpPr>
          <p:nvPr>
            <p:ph type="title"/>
          </p:nvPr>
        </p:nvSpPr>
        <p:spPr>
          <a:xfrm>
            <a:off x="461273" y="2279220"/>
            <a:ext cx="3115265" cy="2396359"/>
          </a:xfrm>
        </p:spPr>
        <p:txBody>
          <a:bodyPr anchor="b">
            <a:normAutofit/>
          </a:bodyPr>
          <a:lstStyle/>
          <a:p>
            <a:pPr algn="ctr"/>
            <a:r>
              <a:rPr lang="en-GB" sz="3100" dirty="0">
                <a:solidFill>
                  <a:srgbClr val="FFFFFF"/>
                </a:solidFill>
                <a:latin typeface="Arial" panose="020B0604020202020204" pitchFamily="34" charset="0"/>
                <a:cs typeface="Arial" panose="020B0604020202020204" pitchFamily="34" charset="0"/>
              </a:rPr>
              <a:t>Improving Community Adult Nutrition (I-CAN) </a:t>
            </a:r>
            <a:br>
              <a:rPr lang="en-GB" sz="3100" dirty="0">
                <a:solidFill>
                  <a:srgbClr val="FFFFFF"/>
                </a:solidFill>
                <a:latin typeface="Arial" panose="020B0604020202020204" pitchFamily="34" charset="0"/>
                <a:cs typeface="Arial" panose="020B0604020202020204" pitchFamily="34" charset="0"/>
              </a:rPr>
            </a:br>
            <a:r>
              <a:rPr lang="en-GB" sz="3100" dirty="0">
                <a:solidFill>
                  <a:srgbClr val="FFFFFF"/>
                </a:solidFill>
                <a:latin typeface="Arial" panose="020B0604020202020204" pitchFamily="34" charset="0"/>
                <a:cs typeface="Arial" panose="020B0604020202020204" pitchFamily="34" charset="0"/>
              </a:rPr>
              <a:t>e-learning </a:t>
            </a:r>
          </a:p>
        </p:txBody>
      </p:sp>
      <p:graphicFrame>
        <p:nvGraphicFramePr>
          <p:cNvPr id="5" name="Content Placeholder 2">
            <a:extLst>
              <a:ext uri="{FF2B5EF4-FFF2-40B4-BE49-F238E27FC236}">
                <a16:creationId xmlns:a16="http://schemas.microsoft.com/office/drawing/2014/main" id="{3A0FEEB6-8015-BCBD-118B-F9AE1A9D9145}"/>
              </a:ext>
            </a:extLst>
          </p:cNvPr>
          <p:cNvGraphicFramePr>
            <a:graphicFrameLocks noGrp="1"/>
          </p:cNvGraphicFramePr>
          <p:nvPr>
            <p:ph idx="1"/>
            <p:extLst>
              <p:ext uri="{D42A27DB-BD31-4B8C-83A1-F6EECF244321}">
                <p14:modId xmlns:p14="http://schemas.microsoft.com/office/powerpoint/2010/main" val="3065602893"/>
              </p:ext>
            </p:extLst>
          </p:nvPr>
        </p:nvGraphicFramePr>
        <p:xfrm>
          <a:off x="4905052" y="1181810"/>
          <a:ext cx="6666833" cy="502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3739B58F-F125-1DBF-3745-AB2257ADABF9}"/>
              </a:ext>
            </a:extLst>
          </p:cNvPr>
          <p:cNvSpPr txBox="1">
            <a:spLocks/>
          </p:cNvSpPr>
          <p:nvPr/>
        </p:nvSpPr>
        <p:spPr>
          <a:xfrm>
            <a:off x="4037824" y="308925"/>
            <a:ext cx="6419160" cy="872886"/>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100" dirty="0">
                <a:latin typeface="Arial" panose="020B0604020202020204" pitchFamily="34" charset="0"/>
                <a:cs typeface="Arial" panose="020B0604020202020204" pitchFamily="34" charset="0"/>
              </a:rPr>
              <a:t>RECAP: In Topic 1 Introduction To Malnutrition we covered:</a:t>
            </a:r>
          </a:p>
        </p:txBody>
      </p:sp>
      <p:pic>
        <p:nvPicPr>
          <p:cNvPr id="4" name="Picture 3" descr="A black text on a white background&#10;&#10;Description automatically generated">
            <a:extLst>
              <a:ext uri="{FF2B5EF4-FFF2-40B4-BE49-F238E27FC236}">
                <a16:creationId xmlns:a16="http://schemas.microsoft.com/office/drawing/2014/main" id="{0197758B-7B12-2122-3B86-D4EA440E2865}"/>
              </a:ext>
            </a:extLst>
          </p:cNvPr>
          <p:cNvPicPr>
            <a:picLocks noChangeAspect="1"/>
          </p:cNvPicPr>
          <p:nvPr/>
        </p:nvPicPr>
        <p:blipFill>
          <a:blip r:embed="rId7"/>
          <a:stretch>
            <a:fillRect/>
          </a:stretch>
        </p:blipFill>
        <p:spPr>
          <a:xfrm>
            <a:off x="9285605" y="-6"/>
            <a:ext cx="2906395" cy="858520"/>
          </a:xfrm>
          <a:prstGeom prst="rect">
            <a:avLst/>
          </a:prstGeom>
        </p:spPr>
      </p:pic>
      <p:sp>
        <p:nvSpPr>
          <p:cNvPr id="6" name="TextBox 5">
            <a:extLst>
              <a:ext uri="{FF2B5EF4-FFF2-40B4-BE49-F238E27FC236}">
                <a16:creationId xmlns:a16="http://schemas.microsoft.com/office/drawing/2014/main" id="{0D132AA6-3ED7-A19C-A719-D7E010DC7A52}"/>
              </a:ext>
            </a:extLst>
          </p:cNvPr>
          <p:cNvSpPr txBox="1"/>
          <p:nvPr/>
        </p:nvSpPr>
        <p:spPr>
          <a:xfrm>
            <a:off x="4668078" y="6204359"/>
            <a:ext cx="7523922" cy="646331"/>
          </a:xfrm>
          <a:prstGeom prst="rect">
            <a:avLst/>
          </a:prstGeom>
          <a:noFill/>
        </p:spPr>
        <p:txBody>
          <a:bodyPr wrap="square">
            <a:spAutoFit/>
          </a:bodyPr>
          <a:lstStyle/>
          <a:p>
            <a:pPr algn="r"/>
            <a:r>
              <a:rPr lang="en-GB" b="1" dirty="0"/>
              <a:t>Leicestershire </a:t>
            </a:r>
          </a:p>
          <a:p>
            <a:pPr algn="r"/>
            <a:r>
              <a:rPr lang="en-GB" b="1" dirty="0"/>
              <a:t>Nutrition &amp; Dietetic Service</a:t>
            </a:r>
          </a:p>
        </p:txBody>
      </p:sp>
    </p:spTree>
    <p:extLst>
      <p:ext uri="{BB962C8B-B14F-4D97-AF65-F5344CB8AC3E}">
        <p14:creationId xmlns:p14="http://schemas.microsoft.com/office/powerpoint/2010/main" val="28788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674" name="Picture 2">
            <a:extLst>
              <a:ext uri="{FF2B5EF4-FFF2-40B4-BE49-F238E27FC236}">
                <a16:creationId xmlns:a16="http://schemas.microsoft.com/office/drawing/2014/main" id="{CCF32435-A15B-4609-BB8F-67D162C97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15" t="8310" r="33688" b="4956"/>
          <a:stretch>
            <a:fillRect/>
          </a:stretch>
        </p:blipFill>
        <p:spPr bwMode="auto">
          <a:xfrm>
            <a:off x="5881828" y="367044"/>
            <a:ext cx="4267772" cy="605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EF4CDBF-8030-2213-DE7A-1FD97FD7F2CF}"/>
              </a:ext>
            </a:extLst>
          </p:cNvPr>
          <p:cNvSpPr txBox="1"/>
          <p:nvPr/>
        </p:nvSpPr>
        <p:spPr>
          <a:xfrm>
            <a:off x="1484851" y="1820411"/>
            <a:ext cx="2961314" cy="375487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Alternatively, if you do not have access to a calculator you can refer to  </a:t>
            </a:r>
            <a:r>
              <a:rPr lang="en-GB" sz="1700" dirty="0">
                <a:latin typeface="Arial" panose="020B0604020202020204" pitchFamily="34" charset="0"/>
                <a:cs typeface="Arial" panose="020B0604020202020204" pitchFamily="34" charset="0"/>
                <a:hlinkClick r:id="rId4"/>
              </a:rPr>
              <a:t>BAPEN BMI Score sheet</a:t>
            </a:r>
            <a:r>
              <a:rPr lang="en-GB" sz="1700" dirty="0">
                <a:latin typeface="Arial" panose="020B0604020202020204" pitchFamily="34" charset="0"/>
                <a:cs typeface="Arial" panose="020B0604020202020204" pitchFamily="34" charset="0"/>
              </a:rPr>
              <a:t> to obtain BMI. This can be done by: </a:t>
            </a:r>
          </a:p>
          <a:p>
            <a:pPr marL="285750" indent="-285750">
              <a:buFontTx/>
              <a:buChar char="-"/>
            </a:pPr>
            <a:r>
              <a:rPr lang="en-GB" sz="1700" dirty="0">
                <a:latin typeface="Arial" panose="020B0604020202020204" pitchFamily="34" charset="0"/>
                <a:cs typeface="Arial" panose="020B0604020202020204" pitchFamily="34" charset="0"/>
              </a:rPr>
              <a:t>Identify weight on vertical line (60kg)</a:t>
            </a:r>
          </a:p>
          <a:p>
            <a:pPr marL="285750" indent="-285750">
              <a:buFontTx/>
              <a:buChar char="-"/>
            </a:pPr>
            <a:r>
              <a:rPr lang="en-GB" sz="1700" dirty="0">
                <a:latin typeface="Arial" panose="020B0604020202020204" pitchFamily="34" charset="0"/>
                <a:cs typeface="Arial" panose="020B0604020202020204" pitchFamily="34" charset="0"/>
              </a:rPr>
              <a:t>Identify height on horizontal line (1.52m)</a:t>
            </a:r>
          </a:p>
          <a:p>
            <a:pPr marL="285750" indent="-285750">
              <a:buFontTx/>
              <a:buChar char="-"/>
            </a:pPr>
            <a:r>
              <a:rPr lang="en-GB" sz="1700" dirty="0">
                <a:latin typeface="Arial" panose="020B0604020202020204" pitchFamily="34" charset="0"/>
                <a:cs typeface="Arial" panose="020B0604020202020204" pitchFamily="34" charset="0"/>
              </a:rPr>
              <a:t>Follow the lines horizontally and vertically to identify where they meet ( . Icon) This is Ethel’s BMI</a:t>
            </a:r>
          </a:p>
        </p:txBody>
      </p:sp>
      <p:cxnSp>
        <p:nvCxnSpPr>
          <p:cNvPr id="4" name="Straight Arrow Connector 3">
            <a:extLst>
              <a:ext uri="{FF2B5EF4-FFF2-40B4-BE49-F238E27FC236}">
                <a16:creationId xmlns:a16="http://schemas.microsoft.com/office/drawing/2014/main" id="{BAFA1130-EABB-7B99-A467-F9DD6A9D9E7F}"/>
              </a:ext>
            </a:extLst>
          </p:cNvPr>
          <p:cNvCxnSpPr>
            <a:cxnSpLocks/>
          </p:cNvCxnSpPr>
          <p:nvPr/>
        </p:nvCxnSpPr>
        <p:spPr>
          <a:xfrm>
            <a:off x="3199907" y="4137932"/>
            <a:ext cx="3591505" cy="199774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0BF8D0A-4FCC-8555-5619-E1B5452FC6B7}"/>
              </a:ext>
            </a:extLst>
          </p:cNvPr>
          <p:cNvCxnSpPr>
            <a:cxnSpLocks/>
          </p:cNvCxnSpPr>
          <p:nvPr/>
        </p:nvCxnSpPr>
        <p:spPr>
          <a:xfrm>
            <a:off x="3788459" y="3415612"/>
            <a:ext cx="2383741" cy="49358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9949F67-8BBA-18FA-4600-BC839765C55F}"/>
              </a:ext>
            </a:extLst>
          </p:cNvPr>
          <p:cNvCxnSpPr>
            <a:cxnSpLocks/>
          </p:cNvCxnSpPr>
          <p:nvPr/>
        </p:nvCxnSpPr>
        <p:spPr>
          <a:xfrm flipV="1">
            <a:off x="6775509" y="4026710"/>
            <a:ext cx="0" cy="20887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8B753CD2-4FBA-0F3C-85B2-6A09D25175CC}"/>
              </a:ext>
            </a:extLst>
          </p:cNvPr>
          <p:cNvCxnSpPr>
            <a:cxnSpLocks/>
          </p:cNvCxnSpPr>
          <p:nvPr/>
        </p:nvCxnSpPr>
        <p:spPr>
          <a:xfrm>
            <a:off x="6241409" y="3931800"/>
            <a:ext cx="4499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Cross 11">
            <a:extLst>
              <a:ext uri="{FF2B5EF4-FFF2-40B4-BE49-F238E27FC236}">
                <a16:creationId xmlns:a16="http://schemas.microsoft.com/office/drawing/2014/main" id="{83E1B73B-4159-0078-7700-4876C54408AF}"/>
              </a:ext>
            </a:extLst>
          </p:cNvPr>
          <p:cNvSpPr/>
          <p:nvPr/>
        </p:nvSpPr>
        <p:spPr>
          <a:xfrm>
            <a:off x="6691344" y="3909196"/>
            <a:ext cx="100068" cy="117514"/>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ross 22">
            <a:extLst>
              <a:ext uri="{FF2B5EF4-FFF2-40B4-BE49-F238E27FC236}">
                <a16:creationId xmlns:a16="http://schemas.microsoft.com/office/drawing/2014/main" id="{D2D14226-58EA-614B-4E2F-214F713F754A}"/>
              </a:ext>
            </a:extLst>
          </p:cNvPr>
          <p:cNvSpPr/>
          <p:nvPr/>
        </p:nvSpPr>
        <p:spPr>
          <a:xfrm>
            <a:off x="2504495" y="5070480"/>
            <a:ext cx="100068" cy="117514"/>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2" name="Rectangle 2">
            <a:extLst>
              <a:ext uri="{FF2B5EF4-FFF2-40B4-BE49-F238E27FC236}">
                <a16:creationId xmlns:a16="http://schemas.microsoft.com/office/drawing/2014/main" id="{F2D182CE-0567-499B-9EA9-F6734213C83C}"/>
              </a:ext>
            </a:extLst>
          </p:cNvPr>
          <p:cNvSpPr>
            <a:spLocks noGrp="1" noChangeArrowheads="1"/>
          </p:cNvSpPr>
          <p:nvPr>
            <p:ph type="title"/>
          </p:nvPr>
        </p:nvSpPr>
        <p:spPr>
          <a:xfrm>
            <a:off x="20218" y="514352"/>
            <a:ext cx="3985758" cy="3882254"/>
          </a:xfrm>
        </p:spPr>
        <p:txBody>
          <a:bodyPr>
            <a:normAutofit/>
          </a:bodyPr>
          <a:lstStyle/>
          <a:p>
            <a:r>
              <a:rPr lang="en-GB" altLang="en-US" sz="3500" dirty="0">
                <a:solidFill>
                  <a:srgbClr val="FFFFFF"/>
                </a:solidFill>
                <a:latin typeface="Arial" panose="020B0604020202020204" pitchFamily="34" charset="0"/>
              </a:rPr>
              <a:t>How to interpret</a:t>
            </a:r>
            <a:br>
              <a:rPr lang="en-GB" altLang="en-US" sz="3500" dirty="0">
                <a:solidFill>
                  <a:srgbClr val="FFFFFF"/>
                </a:solidFill>
                <a:latin typeface="Arial" panose="020B0604020202020204" pitchFamily="34" charset="0"/>
              </a:rPr>
            </a:br>
            <a:r>
              <a:rPr lang="en-GB" altLang="en-US" sz="3500" dirty="0">
                <a:solidFill>
                  <a:srgbClr val="FFFFFF"/>
                </a:solidFill>
                <a:latin typeface="Arial" panose="020B0604020202020204" pitchFamily="34" charset="0"/>
              </a:rPr>
              <a:t>BMI Score</a:t>
            </a: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endParaRPr lang="en-GB" altLang="en-US" sz="3500" dirty="0">
              <a:solidFill>
                <a:srgbClr val="FFFFFF"/>
              </a:solidFill>
              <a:latin typeface="Arial" panose="020B0604020202020204" pitchFamily="34" charset="0"/>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23" name="Rectangle 3">
            <a:extLst>
              <a:ext uri="{FF2B5EF4-FFF2-40B4-BE49-F238E27FC236}">
                <a16:creationId xmlns:a16="http://schemas.microsoft.com/office/drawing/2014/main" id="{E8250766-CF9D-4522-9E3F-F64BD81332A4}"/>
              </a:ext>
            </a:extLst>
          </p:cNvPr>
          <p:cNvSpPr>
            <a:spLocks noGrp="1" noChangeArrowheads="1"/>
          </p:cNvSpPr>
          <p:nvPr>
            <p:ph type="body" idx="1"/>
          </p:nvPr>
        </p:nvSpPr>
        <p:spPr>
          <a:xfrm>
            <a:off x="4447308" y="591344"/>
            <a:ext cx="6906491" cy="5585619"/>
          </a:xfrm>
        </p:spPr>
        <p:txBody>
          <a:bodyPr anchor="ctr">
            <a:normAutofit/>
          </a:bodyPr>
          <a:lstStyle/>
          <a:p>
            <a:pPr>
              <a:buFontTx/>
              <a:buNone/>
            </a:pPr>
            <a:r>
              <a:rPr lang="en-GB" altLang="en-US" b="1" dirty="0">
                <a:latin typeface="Arial" panose="020B0604020202020204" pitchFamily="34" charset="0"/>
              </a:rPr>
              <a:t>BMI			         Score</a:t>
            </a:r>
          </a:p>
          <a:p>
            <a:pPr>
              <a:buFontTx/>
              <a:buNone/>
            </a:pPr>
            <a:r>
              <a:rPr lang="en-GB" altLang="en-US" dirty="0">
                <a:highlight>
                  <a:srgbClr val="00FF00"/>
                </a:highlight>
                <a:latin typeface="Arial" panose="020B0604020202020204" pitchFamily="34" charset="0"/>
              </a:rPr>
              <a:t>Above: 20 kg/m</a:t>
            </a:r>
            <a:r>
              <a:rPr lang="en-GB" altLang="en-US" baseline="30000" dirty="0">
                <a:highlight>
                  <a:srgbClr val="00FF00"/>
                </a:highlight>
                <a:latin typeface="Arial" panose="020B0604020202020204" pitchFamily="34" charset="0"/>
              </a:rPr>
              <a:t>2</a:t>
            </a:r>
            <a:r>
              <a:rPr lang="en-GB" altLang="en-US" dirty="0">
                <a:highlight>
                  <a:srgbClr val="00FF00"/>
                </a:highlight>
                <a:latin typeface="Arial" panose="020B0604020202020204" pitchFamily="34" charset="0"/>
              </a:rPr>
              <a:t>	             0</a:t>
            </a:r>
          </a:p>
          <a:p>
            <a:pPr>
              <a:buFontTx/>
              <a:buNone/>
            </a:pPr>
            <a:r>
              <a:rPr lang="en-GB" altLang="en-US" dirty="0">
                <a:latin typeface="Arial" panose="020B0604020202020204" pitchFamily="34" charset="0"/>
              </a:rPr>
              <a:t>Between:18.5-20 kg/m</a:t>
            </a:r>
            <a:r>
              <a:rPr lang="en-GB" altLang="en-US" baseline="30000" dirty="0">
                <a:latin typeface="Arial" panose="020B0604020202020204" pitchFamily="34" charset="0"/>
              </a:rPr>
              <a:t>2     </a:t>
            </a:r>
            <a:r>
              <a:rPr lang="en-GB" altLang="en-US" dirty="0">
                <a:latin typeface="Arial" panose="020B0604020202020204" pitchFamily="34" charset="0"/>
              </a:rPr>
              <a:t>1</a:t>
            </a:r>
          </a:p>
          <a:p>
            <a:pPr>
              <a:buFontTx/>
              <a:buNone/>
            </a:pPr>
            <a:r>
              <a:rPr lang="en-GB" altLang="en-US" dirty="0">
                <a:latin typeface="Arial" panose="020B0604020202020204" pitchFamily="34" charset="0"/>
              </a:rPr>
              <a:t>Below:18.5 kg/m</a:t>
            </a:r>
            <a:r>
              <a:rPr lang="en-GB" altLang="en-US" baseline="30000" dirty="0">
                <a:latin typeface="Arial" panose="020B0604020202020204" pitchFamily="34" charset="0"/>
              </a:rPr>
              <a:t>2</a:t>
            </a:r>
            <a:r>
              <a:rPr lang="en-GB" altLang="en-US" dirty="0">
                <a:latin typeface="Arial" panose="020B0604020202020204" pitchFamily="34" charset="0"/>
              </a:rPr>
              <a:t>	    2</a:t>
            </a:r>
          </a:p>
          <a:p>
            <a:pPr>
              <a:buFontTx/>
              <a:buNone/>
            </a:pPr>
            <a:endParaRPr lang="en-GB" altLang="en-US" dirty="0">
              <a:latin typeface="Arial" panose="020B0604020202020204" pitchFamily="34" charset="0"/>
            </a:endParaRPr>
          </a:p>
          <a:p>
            <a:endParaRPr lang="en-GB" altLang="en-US" dirty="0">
              <a:latin typeface="Arial" panose="020B0604020202020204" pitchFamily="34" charset="0"/>
            </a:endParaRPr>
          </a:p>
        </p:txBody>
      </p:sp>
      <p:pic>
        <p:nvPicPr>
          <p:cNvPr id="2" name="Picture 3" descr="8135_MUST_6ppAW A52">
            <a:hlinkClick r:id="rId2"/>
            <a:extLst>
              <a:ext uri="{FF2B5EF4-FFF2-40B4-BE49-F238E27FC236}">
                <a16:creationId xmlns:a16="http://schemas.microsoft.com/office/drawing/2014/main" id="{C312F46E-3C75-439A-9C85-D4958A0356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249" y="2714059"/>
            <a:ext cx="2729130" cy="349888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79014BFD-DA2D-3D45-26A1-DF746469D7C3}"/>
              </a:ext>
            </a:extLst>
          </p:cNvPr>
          <p:cNvSpPr/>
          <p:nvPr/>
        </p:nvSpPr>
        <p:spPr>
          <a:xfrm rot="7119564">
            <a:off x="591941" y="2139795"/>
            <a:ext cx="1174289" cy="135136"/>
          </a:xfrm>
          <a:prstGeom prst="rightArrow">
            <a:avLst>
              <a:gd name="adj1" fmla="val 52052"/>
              <a:gd name="adj2" fmla="val 121352"/>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E477720C-5D05-0299-6F99-E90A00C56F37}"/>
              </a:ext>
            </a:extLst>
          </p:cNvPr>
          <p:cNvSpPr txBox="1"/>
          <p:nvPr/>
        </p:nvSpPr>
        <p:spPr>
          <a:xfrm>
            <a:off x="4270248" y="4837176"/>
            <a:ext cx="5428556" cy="923330"/>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Keep a note of this score from Step 1 as you will refer to it later when adding up the total score for Step 4</a:t>
            </a:r>
          </a:p>
        </p:txBody>
      </p:sp>
      <p:sp>
        <p:nvSpPr>
          <p:cNvPr id="4" name="Teardrop 3">
            <a:extLst>
              <a:ext uri="{FF2B5EF4-FFF2-40B4-BE49-F238E27FC236}">
                <a16:creationId xmlns:a16="http://schemas.microsoft.com/office/drawing/2014/main" id="{42EFE52D-7760-39CD-39CE-B63C9A138C5C}"/>
              </a:ext>
            </a:extLst>
          </p:cNvPr>
          <p:cNvSpPr/>
          <p:nvPr/>
        </p:nvSpPr>
        <p:spPr>
          <a:xfrm>
            <a:off x="9411128" y="514352"/>
            <a:ext cx="2383605" cy="2393235"/>
          </a:xfrm>
          <a:prstGeom prst="teardrop">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Ethel’s BMI (slide 8) is 25.97kg/m² and will therefore give a score of </a:t>
            </a:r>
            <a:r>
              <a:rPr kumimoji="0" lang="en-GB" sz="1600" b="0" i="0" u="none" strike="noStrike" kern="1200" cap="none" spc="0" normalizeH="0" baseline="0" noProof="0" dirty="0">
                <a:ln>
                  <a:noFill/>
                </a:ln>
                <a:solidFill>
                  <a:prstClr val="white"/>
                </a:solidFill>
                <a:effectLst/>
                <a:highlight>
                  <a:srgbClr val="00FF00"/>
                </a:highlight>
                <a:uLnTx/>
                <a:uFillTx/>
                <a:latin typeface="Arial" panose="020B0604020202020204" pitchFamily="34" charset="0"/>
                <a:ea typeface="+mn-ea"/>
                <a:cs typeface="Arial" panose="020B0604020202020204" pitchFamily="34" charset="0"/>
              </a:rPr>
              <a:t>0</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as BMI is above 20kg/m²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1000"/>
                                        <p:tgtEl>
                                          <p:spTgt spid="30723">
                                            <p:txEl>
                                              <p:pRg st="1" end="1"/>
                                            </p:txEl>
                                          </p:spTgt>
                                        </p:tgtEl>
                                      </p:cBhvr>
                                    </p:animEffect>
                                    <p:anim calcmode="lin" valueType="num">
                                      <p:cBhvr>
                                        <p:cTn id="13"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7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anim calcmode="lin" valueType="num">
                                      <p:cBhvr>
                                        <p:cTn id="18"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7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1000"/>
                                        <p:tgtEl>
                                          <p:spTgt spid="30723">
                                            <p:txEl>
                                              <p:pRg st="3" end="3"/>
                                            </p:txEl>
                                          </p:spTgt>
                                        </p:tgtEl>
                                      </p:cBhvr>
                                    </p:animEffect>
                                    <p:anim calcmode="lin" valueType="num">
                                      <p:cBhvr>
                                        <p:cTn id="23"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2" name="Rectangle 2">
            <a:extLst>
              <a:ext uri="{FF2B5EF4-FFF2-40B4-BE49-F238E27FC236}">
                <a16:creationId xmlns:a16="http://schemas.microsoft.com/office/drawing/2014/main" id="{DBCD6C83-D069-4A88-9C5D-6043AEABA609}"/>
              </a:ext>
            </a:extLst>
          </p:cNvPr>
          <p:cNvSpPr>
            <a:spLocks noGrp="1" noChangeArrowheads="1"/>
          </p:cNvSpPr>
          <p:nvPr>
            <p:ph type="title"/>
          </p:nvPr>
        </p:nvSpPr>
        <p:spPr>
          <a:xfrm>
            <a:off x="643467" y="1480838"/>
            <a:ext cx="3962061" cy="3758982"/>
          </a:xfrm>
        </p:spPr>
        <p:txBody>
          <a:bodyPr anchor="t">
            <a:normAutofit/>
          </a:bodyPr>
          <a:lstStyle/>
          <a:p>
            <a:r>
              <a:rPr lang="en-GB" altLang="en-US" sz="3600" dirty="0">
                <a:latin typeface="Arial" panose="020B0604020202020204" pitchFamily="34" charset="0"/>
              </a:rPr>
              <a:t>FAQ: </a:t>
            </a:r>
            <a:br>
              <a:rPr lang="en-GB" altLang="en-US" sz="3600" b="1" dirty="0">
                <a:latin typeface="Arial" panose="020B0604020202020204" pitchFamily="34" charset="0"/>
              </a:rPr>
            </a:br>
            <a:br>
              <a:rPr lang="en-GB" altLang="en-US" sz="3600" b="1" dirty="0">
                <a:latin typeface="Arial" panose="020B0604020202020204" pitchFamily="34" charset="0"/>
              </a:rPr>
            </a:br>
            <a:r>
              <a:rPr lang="en-GB" altLang="en-US" sz="3600" i="1" dirty="0">
                <a:latin typeface="Arial" panose="020B0604020202020204" pitchFamily="34" charset="0"/>
              </a:rPr>
              <a:t>What to do if you are not able to weigh the patient?</a:t>
            </a:r>
          </a:p>
        </p:txBody>
      </p:sp>
      <p:sp>
        <p:nvSpPr>
          <p:cNvPr id="137" name="Rectangle 13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Rectangle 3">
            <a:extLst>
              <a:ext uri="{FF2B5EF4-FFF2-40B4-BE49-F238E27FC236}">
                <a16:creationId xmlns:a16="http://schemas.microsoft.com/office/drawing/2014/main" id="{CF80D5EC-9E60-445E-9978-55B800CD5DC9}"/>
              </a:ext>
            </a:extLst>
          </p:cNvPr>
          <p:cNvSpPr>
            <a:spLocks noGrp="1" noChangeArrowheads="1"/>
          </p:cNvSpPr>
          <p:nvPr>
            <p:ph type="body" idx="1"/>
          </p:nvPr>
        </p:nvSpPr>
        <p:spPr>
          <a:xfrm>
            <a:off x="5070020" y="1480838"/>
            <a:ext cx="6478513" cy="4253212"/>
          </a:xfrm>
        </p:spPr>
        <p:txBody>
          <a:bodyPr>
            <a:normAutofit/>
          </a:bodyPr>
          <a:lstStyle/>
          <a:p>
            <a:pPr>
              <a:defRPr/>
            </a:pPr>
            <a:r>
              <a:rPr lang="en-GB" altLang="en-US" sz="1900" dirty="0">
                <a:latin typeface="Arial" charset="0"/>
              </a:rPr>
              <a:t>Consider visual / subjective judgement i.e. looser fitting clothes / jewellery, poorly fitting dentures which my indicate weight loss. </a:t>
            </a:r>
          </a:p>
          <a:p>
            <a:pPr>
              <a:defRPr/>
            </a:pPr>
            <a:r>
              <a:rPr lang="en-GB" altLang="en-US" sz="1900" dirty="0">
                <a:latin typeface="Arial" charset="0"/>
              </a:rPr>
              <a:t>An alternative measurement is mid upper arm circumference (MUAC).</a:t>
            </a:r>
          </a:p>
          <a:p>
            <a:pPr>
              <a:defRPr/>
            </a:pPr>
            <a:r>
              <a:rPr lang="en-GB" altLang="en-US" sz="1900" dirty="0">
                <a:latin typeface="Arial" charset="0"/>
              </a:rPr>
              <a:t>The above technique involve measuring the mid-point of the upper arm with a tape measure. </a:t>
            </a:r>
            <a:r>
              <a:rPr lang="en-GB" sz="1900" dirty="0">
                <a:effectLst/>
                <a:latin typeface="Arial" panose="020B0604020202020204" pitchFamily="34" charset="0"/>
                <a:cs typeface="Arial" panose="020B0604020202020204" pitchFamily="34" charset="0"/>
              </a:rPr>
              <a:t>It is a useful measure when a person cannot be weighed or if their weight is not likely to be a true reflection of the persons’ actual weight, e.g. if the patient has oedema or ascites (fluid build up causing swelling).</a:t>
            </a:r>
          </a:p>
          <a:p>
            <a:pPr>
              <a:defRPr/>
            </a:pPr>
            <a:r>
              <a:rPr lang="en-GB" sz="1900" b="0" i="0" dirty="0">
                <a:effectLst/>
                <a:latin typeface="Arial" panose="020B0604020202020204" pitchFamily="34" charset="0"/>
                <a:cs typeface="Arial" panose="020B0604020202020204" pitchFamily="34" charset="0"/>
              </a:rPr>
              <a:t>The use of MUAC provides a general indication of BMI and is not designed to generate an actual score for use with ‘MUST’.</a:t>
            </a:r>
            <a:endParaRPr lang="en-GB" altLang="en-US" sz="1900" dirty="0">
              <a:latin typeface="Arial" panose="020B0604020202020204" pitchFamily="34" charset="0"/>
              <a:cs typeface="Arial" panose="020B0604020202020204" pitchFamily="34" charset="0"/>
            </a:endParaRPr>
          </a:p>
          <a:p>
            <a:pPr marL="0" lvl="1" indent="0">
              <a:buNone/>
              <a:defRPr/>
            </a:pPr>
            <a:endParaRPr lang="en-GB" altLang="en-US" sz="2000" dirty="0">
              <a:latin typeface="Arial" charset="0"/>
            </a:endParaRPr>
          </a:p>
        </p:txBody>
      </p:sp>
      <p:sp>
        <p:nvSpPr>
          <p:cNvPr id="145" name="Isosceles Triangle 14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Isosceles Triangle 14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60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06" name="Title 1">
            <a:extLst>
              <a:ext uri="{FF2B5EF4-FFF2-40B4-BE49-F238E27FC236}">
                <a16:creationId xmlns:a16="http://schemas.microsoft.com/office/drawing/2014/main" id="{E57215E5-71CF-4A24-934F-2FC90E4F781A}"/>
              </a:ext>
            </a:extLst>
          </p:cNvPr>
          <p:cNvSpPr>
            <a:spLocks noGrp="1" noChangeArrowheads="1"/>
          </p:cNvSpPr>
          <p:nvPr>
            <p:ph type="title"/>
          </p:nvPr>
        </p:nvSpPr>
        <p:spPr>
          <a:xfrm>
            <a:off x="177874" y="1153571"/>
            <a:ext cx="3887234" cy="4461163"/>
          </a:xfrm>
        </p:spPr>
        <p:txBody>
          <a:bodyPr>
            <a:normAutofit/>
          </a:bodyPr>
          <a:lstStyle/>
          <a:p>
            <a:br>
              <a:rPr lang="en-GB" altLang="en-US" dirty="0">
                <a:solidFill>
                  <a:srgbClr val="FFFFFF"/>
                </a:solidFill>
              </a:rPr>
            </a:br>
            <a:r>
              <a:rPr lang="en-GB" altLang="en-US" sz="4000" dirty="0">
                <a:solidFill>
                  <a:srgbClr val="FFFFFF"/>
                </a:solidFill>
                <a:latin typeface="Arial" panose="020B0604020202020204" pitchFamily="34" charset="0"/>
                <a:cs typeface="Arial" panose="020B0604020202020204" pitchFamily="34" charset="0"/>
              </a:rPr>
              <a:t>How to obtain a MUAC</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AADFC97-8E3B-4328-A506-73EB03857360}"/>
              </a:ext>
            </a:extLst>
          </p:cNvPr>
          <p:cNvSpPr txBox="1"/>
          <p:nvPr/>
        </p:nvSpPr>
        <p:spPr>
          <a:xfrm>
            <a:off x="4447309" y="5654418"/>
            <a:ext cx="690649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2"/>
              </a:rPr>
              <a:t>Please click for further written information on how to complete this measurement</a:t>
            </a:r>
            <a:r>
              <a:rPr lang="en-GB" dirty="0">
                <a:hlinkClick r:id="rId2"/>
              </a:rPr>
              <a:t> </a:t>
            </a:r>
            <a:endParaRPr lang="en-GB" dirty="0"/>
          </a:p>
        </p:txBody>
      </p:sp>
      <p:pic>
        <p:nvPicPr>
          <p:cNvPr id="8" name="Picture 7">
            <a:hlinkClick r:id="rId3"/>
            <a:extLst>
              <a:ext uri="{FF2B5EF4-FFF2-40B4-BE49-F238E27FC236}">
                <a16:creationId xmlns:a16="http://schemas.microsoft.com/office/drawing/2014/main" id="{38775EEF-7139-40CD-B83D-477ACACE0EB7}"/>
              </a:ext>
            </a:extLst>
          </p:cNvPr>
          <p:cNvPicPr>
            <a:picLocks noChangeAspect="1"/>
          </p:cNvPicPr>
          <p:nvPr/>
        </p:nvPicPr>
        <p:blipFill rotWithShape="1">
          <a:blip r:embed="rId4"/>
          <a:srcRect l="74405" t="38937" r="6875" b="16174"/>
          <a:stretch/>
        </p:blipFill>
        <p:spPr>
          <a:xfrm>
            <a:off x="6409216" y="1367975"/>
            <a:ext cx="2282371" cy="3077028"/>
          </a:xfrm>
          <a:prstGeom prst="rect">
            <a:avLst/>
          </a:prstGeom>
        </p:spPr>
      </p:pic>
      <p:sp>
        <p:nvSpPr>
          <p:cNvPr id="11" name="TextBox 10">
            <a:extLst>
              <a:ext uri="{FF2B5EF4-FFF2-40B4-BE49-F238E27FC236}">
                <a16:creationId xmlns:a16="http://schemas.microsoft.com/office/drawing/2014/main" id="{5D4D1957-1396-4FD6-BC57-75D180E97874}"/>
              </a:ext>
            </a:extLst>
          </p:cNvPr>
          <p:cNvSpPr txBox="1"/>
          <p:nvPr/>
        </p:nvSpPr>
        <p:spPr>
          <a:xfrm>
            <a:off x="4641599" y="266959"/>
            <a:ext cx="6331201"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click the picture below to take you to the video of how to obtain a MUAC. This video has been sourced from ‘Focus on undernutrition’ via YouTube. </a:t>
            </a:r>
          </a:p>
        </p:txBody>
      </p:sp>
      <p:pic>
        <p:nvPicPr>
          <p:cNvPr id="13" name="Picture 12">
            <a:extLst>
              <a:ext uri="{FF2B5EF4-FFF2-40B4-BE49-F238E27FC236}">
                <a16:creationId xmlns:a16="http://schemas.microsoft.com/office/drawing/2014/main" id="{9AB26361-A765-43DE-87CB-532DC774994B}"/>
              </a:ext>
            </a:extLst>
          </p:cNvPr>
          <p:cNvPicPr>
            <a:picLocks noChangeAspect="1"/>
          </p:cNvPicPr>
          <p:nvPr/>
        </p:nvPicPr>
        <p:blipFill rotWithShape="1">
          <a:blip r:embed="rId5"/>
          <a:srcRect l="5714" t="50000" r="45238" b="38195"/>
          <a:stretch/>
        </p:blipFill>
        <p:spPr>
          <a:xfrm>
            <a:off x="4492302" y="4704106"/>
            <a:ext cx="5979885" cy="809171"/>
          </a:xfrm>
          <a:prstGeom prst="rect">
            <a:avLst/>
          </a:prstGeom>
        </p:spPr>
      </p:pic>
    </p:spTree>
    <p:extLst>
      <p:ext uri="{BB962C8B-B14F-4D97-AF65-F5344CB8AC3E}">
        <p14:creationId xmlns:p14="http://schemas.microsoft.com/office/powerpoint/2010/main" val="127108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ight Triangle 7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4" name="Rectangle 2">
            <a:extLst>
              <a:ext uri="{FF2B5EF4-FFF2-40B4-BE49-F238E27FC236}">
                <a16:creationId xmlns:a16="http://schemas.microsoft.com/office/drawing/2014/main" id="{8D724C36-17FE-418A-9D14-E6C562C73167}"/>
              </a:ext>
            </a:extLst>
          </p:cNvPr>
          <p:cNvSpPr>
            <a:spLocks noGrp="1" noChangeArrowheads="1"/>
          </p:cNvSpPr>
          <p:nvPr>
            <p:ph type="title"/>
          </p:nvPr>
        </p:nvSpPr>
        <p:spPr>
          <a:xfrm>
            <a:off x="1123356" y="903825"/>
            <a:ext cx="9994587" cy="1520387"/>
          </a:xfrm>
        </p:spPr>
        <p:txBody>
          <a:bodyPr vert="horz" lIns="91440" tIns="45720" rIns="91440" bIns="45720" rtlCol="0" anchor="ctr">
            <a:noAutofit/>
          </a:bodyPr>
          <a:lstStyle/>
          <a:p>
            <a:r>
              <a:rPr lang="en-US" altLang="en-US" sz="3800" dirty="0">
                <a:latin typeface="Arial" panose="020B0604020202020204" pitchFamily="34" charset="0"/>
                <a:cs typeface="Arial" panose="020B0604020202020204" pitchFamily="34" charset="0"/>
              </a:rPr>
              <a:t>FAQ: What to do if you are unable to measure the patient's height?</a:t>
            </a:r>
          </a:p>
        </p:txBody>
      </p:sp>
      <p:sp>
        <p:nvSpPr>
          <p:cNvPr id="17411" name="Rectangle 3">
            <a:extLst>
              <a:ext uri="{FF2B5EF4-FFF2-40B4-BE49-F238E27FC236}">
                <a16:creationId xmlns:a16="http://schemas.microsoft.com/office/drawing/2014/main" id="{0602FC4D-DC48-470C-B826-8AB2D326B2CA}"/>
              </a:ext>
            </a:extLst>
          </p:cNvPr>
          <p:cNvSpPr>
            <a:spLocks noGrp="1" noChangeArrowheads="1"/>
          </p:cNvSpPr>
          <p:nvPr>
            <p:ph type="body" sz="half" idx="1"/>
          </p:nvPr>
        </p:nvSpPr>
        <p:spPr>
          <a:xfrm>
            <a:off x="1123356" y="2524358"/>
            <a:ext cx="4866478" cy="3040463"/>
          </a:xfrm>
        </p:spPr>
        <p:txBody>
          <a:bodyPr vert="horz" lIns="91440" tIns="45720" rIns="91440" bIns="45720" rtlCol="0" anchor="t">
            <a:normAutofit/>
          </a:bodyPr>
          <a:lstStyle/>
          <a:p>
            <a:pPr>
              <a:defRPr/>
            </a:pPr>
            <a:r>
              <a:rPr lang="en-US" altLang="en-US" sz="1700" dirty="0">
                <a:latin typeface="Arial" panose="020B0604020202020204" pitchFamily="34" charset="0"/>
                <a:cs typeface="Arial" panose="020B0604020202020204" pitchFamily="34" charset="0"/>
              </a:rPr>
              <a:t>Measuring someone's height can sometimes be difficult in some cases i.e. unable stand, poor posture. </a:t>
            </a:r>
          </a:p>
          <a:p>
            <a:pPr>
              <a:defRPr/>
            </a:pPr>
            <a:r>
              <a:rPr lang="en-US" altLang="en-US" sz="1700" dirty="0">
                <a:latin typeface="Arial" panose="020B0604020202020204" pitchFamily="34" charset="0"/>
                <a:cs typeface="Arial" panose="020B0604020202020204" pitchFamily="34" charset="0"/>
              </a:rPr>
              <a:t>If height cannot be measured often people will know their height. It is useful to ask what their height is. If it is felt this may not be accurate, please consider using the following measurement. </a:t>
            </a:r>
          </a:p>
          <a:p>
            <a:pPr>
              <a:defRPr/>
            </a:pPr>
            <a:r>
              <a:rPr lang="en-US" altLang="en-US" sz="1700" dirty="0">
                <a:latin typeface="Arial" panose="020B0604020202020204" pitchFamily="34" charset="0"/>
                <a:cs typeface="Arial" panose="020B0604020202020204" pitchFamily="34" charset="0"/>
              </a:rPr>
              <a:t>Recommended alternative measurement e.g. </a:t>
            </a:r>
            <a:r>
              <a:rPr lang="en-US" altLang="en-US" sz="1700" b="1" u="sng" dirty="0">
                <a:latin typeface="Arial" panose="020B0604020202020204" pitchFamily="34" charset="0"/>
                <a:cs typeface="Arial" panose="020B0604020202020204" pitchFamily="34" charset="0"/>
              </a:rPr>
              <a:t>ulna length </a:t>
            </a:r>
            <a:r>
              <a:rPr lang="en-US" altLang="en-US" sz="1700" dirty="0">
                <a:latin typeface="Arial" panose="020B0604020202020204" pitchFamily="34" charset="0"/>
                <a:cs typeface="Arial" panose="020B0604020202020204" pitchFamily="34" charset="0"/>
              </a:rPr>
              <a:t>can be used.</a:t>
            </a:r>
          </a:p>
          <a:p>
            <a:pPr marL="0">
              <a:defRPr/>
            </a:pPr>
            <a:endParaRPr lang="en-US" altLang="en-US" sz="1700" dirty="0"/>
          </a:p>
          <a:p>
            <a:pPr>
              <a:defRPr/>
            </a:pPr>
            <a:endParaRPr lang="en-US" altLang="en-US" sz="1700" dirty="0"/>
          </a:p>
        </p:txBody>
      </p:sp>
      <p:pic>
        <p:nvPicPr>
          <p:cNvPr id="4" name="Picture 3">
            <a:hlinkClick r:id="rId2"/>
            <a:extLst>
              <a:ext uri="{FF2B5EF4-FFF2-40B4-BE49-F238E27FC236}">
                <a16:creationId xmlns:a16="http://schemas.microsoft.com/office/drawing/2014/main" id="{9CBA6F04-3F26-4E5A-A1E3-D4CF35AD758A}"/>
              </a:ext>
            </a:extLst>
          </p:cNvPr>
          <p:cNvPicPr>
            <a:picLocks noChangeAspect="1"/>
          </p:cNvPicPr>
          <p:nvPr/>
        </p:nvPicPr>
        <p:blipFill rotWithShape="1">
          <a:blip r:embed="rId3"/>
          <a:srcRect l="5264" t="12256" r="72143" b="57117"/>
          <a:stretch/>
        </p:blipFill>
        <p:spPr>
          <a:xfrm>
            <a:off x="7069958" y="3700685"/>
            <a:ext cx="2754569" cy="2099336"/>
          </a:xfrm>
          <a:prstGeom prst="rect">
            <a:avLst/>
          </a:prstGeom>
        </p:spPr>
      </p:pic>
      <p:sp>
        <p:nvSpPr>
          <p:cNvPr id="5" name="TextBox 4">
            <a:extLst>
              <a:ext uri="{FF2B5EF4-FFF2-40B4-BE49-F238E27FC236}">
                <a16:creationId xmlns:a16="http://schemas.microsoft.com/office/drawing/2014/main" id="{A6D936F3-BCDD-4DB4-A9EF-9534CF55951C}"/>
              </a:ext>
            </a:extLst>
          </p:cNvPr>
          <p:cNvSpPr txBox="1"/>
          <p:nvPr/>
        </p:nvSpPr>
        <p:spPr>
          <a:xfrm>
            <a:off x="6120648" y="2524358"/>
            <a:ext cx="5426179"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click video link to view a short clip on how to obtain an ulna measurement. This video has been sourced from ‘Focus on undernutrition’ via YouTube. </a:t>
            </a:r>
          </a:p>
        </p:txBody>
      </p:sp>
    </p:spTree>
    <p:extLst>
      <p:ext uri="{BB962C8B-B14F-4D97-AF65-F5344CB8AC3E}">
        <p14:creationId xmlns:p14="http://schemas.microsoft.com/office/powerpoint/2010/main" val="281699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542" name="Rectangle 2254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4" name="Rectangle 2254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6" name="Rectangle 2254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8" name="Rectangle 2254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a:extLst>
              <a:ext uri="{FF2B5EF4-FFF2-40B4-BE49-F238E27FC236}">
                <a16:creationId xmlns:a16="http://schemas.microsoft.com/office/drawing/2014/main" id="{DB1DC58F-0916-4BFD-B37E-E83AB3AB8252}"/>
              </a:ext>
            </a:extLst>
          </p:cNvPr>
          <p:cNvSpPr>
            <a:spLocks noGrp="1" noChangeArrowheads="1"/>
          </p:cNvSpPr>
          <p:nvPr>
            <p:ph type="title"/>
          </p:nvPr>
        </p:nvSpPr>
        <p:spPr>
          <a:xfrm>
            <a:off x="699713" y="228988"/>
            <a:ext cx="8603944" cy="1159200"/>
          </a:xfrm>
        </p:spPr>
        <p:txBody>
          <a:bodyPr vert="horz" lIns="91440" tIns="45720" rIns="91440" bIns="45720" rtlCol="0" anchor="ctr">
            <a:normAutofit fontScale="90000"/>
          </a:bodyPr>
          <a:lstStyle/>
          <a:p>
            <a:r>
              <a:rPr lang="en-US" altLang="en-US" sz="3700" kern="1200" dirty="0">
                <a:solidFill>
                  <a:srgbClr val="FFFFFF"/>
                </a:solidFill>
                <a:latin typeface="Arial" panose="020B0604020202020204" pitchFamily="34" charset="0"/>
                <a:cs typeface="Arial" panose="020B0604020202020204" pitchFamily="34" charset="0"/>
              </a:rPr>
              <a:t>Please see the following table to convert your ulna length into an estimated height</a:t>
            </a:r>
            <a:r>
              <a:rPr lang="en-US" altLang="en-US" sz="3700" kern="1200" dirty="0">
                <a:solidFill>
                  <a:srgbClr val="FFFFFF"/>
                </a:solidFill>
                <a:latin typeface="+mj-lt"/>
                <a:ea typeface="+mj-ea"/>
                <a:cs typeface="+mj-cs"/>
              </a:rPr>
              <a:t>. </a:t>
            </a:r>
          </a:p>
        </p:txBody>
      </p:sp>
      <p:sp>
        <p:nvSpPr>
          <p:cNvPr id="4" name="TextBox 3">
            <a:extLst>
              <a:ext uri="{FF2B5EF4-FFF2-40B4-BE49-F238E27FC236}">
                <a16:creationId xmlns:a16="http://schemas.microsoft.com/office/drawing/2014/main" id="{BE78F564-15AD-45E3-9282-863F68EB2E17}"/>
              </a:ext>
            </a:extLst>
          </p:cNvPr>
          <p:cNvSpPr txBox="1"/>
          <p:nvPr/>
        </p:nvSpPr>
        <p:spPr>
          <a:xfrm>
            <a:off x="1465943" y="1904144"/>
            <a:ext cx="937350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E.g.: Ethel’s ulna length of 22cm for a women over 65 years old would equate to </a:t>
            </a:r>
            <a:r>
              <a:rPr lang="en-GB" b="1" dirty="0">
                <a:latin typeface="Arial" panose="020B0604020202020204" pitchFamily="34" charset="0"/>
                <a:cs typeface="Arial" panose="020B0604020202020204" pitchFamily="34" charset="0"/>
              </a:rPr>
              <a:t>1.52cm</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 larger version of this table can be viewed on the </a:t>
            </a:r>
            <a:r>
              <a:rPr lang="en-GB" dirty="0" err="1">
                <a:latin typeface="Arial" panose="020B0604020202020204" pitchFamily="34" charset="0"/>
                <a:cs typeface="Arial" panose="020B0604020202020204" pitchFamily="34" charset="0"/>
              </a:rPr>
              <a:t>Bapen</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2"/>
              </a:rPr>
              <a:t>website </a:t>
            </a:r>
            <a:endParaRPr lang="en-GB" dirty="0">
              <a:latin typeface="Arial" panose="020B0604020202020204" pitchFamily="34" charset="0"/>
              <a:cs typeface="Arial" panose="020B0604020202020204" pitchFamily="34" charset="0"/>
            </a:endParaRPr>
          </a:p>
        </p:txBody>
      </p:sp>
      <p:pic>
        <p:nvPicPr>
          <p:cNvPr id="8" name="Picture 7" descr="Table&#10;&#10;Description automatically generated">
            <a:extLst>
              <a:ext uri="{FF2B5EF4-FFF2-40B4-BE49-F238E27FC236}">
                <a16:creationId xmlns:a16="http://schemas.microsoft.com/office/drawing/2014/main" id="{A4AD3061-3BB1-F3C9-B81A-3E4A0FE72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167" y="2811994"/>
            <a:ext cx="9115125" cy="3540679"/>
          </a:xfrm>
          <a:prstGeom prst="rect">
            <a:avLst/>
          </a:prstGeom>
        </p:spPr>
      </p:pic>
    </p:spTree>
    <p:extLst>
      <p:ext uri="{BB962C8B-B14F-4D97-AF65-F5344CB8AC3E}">
        <p14:creationId xmlns:p14="http://schemas.microsoft.com/office/powerpoint/2010/main" val="1711841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4" name="Freeform: Shape 7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7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655267-AE65-4B77-9A35-C1540E034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C9578DC-CCF7-4DBF-B12E-F04D23C9D2B1}"/>
              </a:ext>
            </a:extLst>
          </p:cNvPr>
          <p:cNvSpPr txBox="1"/>
          <p:nvPr/>
        </p:nvSpPr>
        <p:spPr>
          <a:xfrm>
            <a:off x="0" y="253169"/>
            <a:ext cx="3694550" cy="6309420"/>
          </a:xfrm>
          <a:prstGeom prst="rect">
            <a:avLst/>
          </a:prstGeom>
          <a:noFill/>
        </p:spPr>
        <p:txBody>
          <a:bodyPr wrap="square">
            <a:spAutoFit/>
          </a:bodyPr>
          <a:lstStyle/>
          <a:p>
            <a:r>
              <a:rPr kumimoji="0" lang="en-GB" alt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Step 2: </a:t>
            </a:r>
          </a:p>
          <a:p>
            <a:r>
              <a:rPr kumimoji="0" lang="en-GB" altLang="en-US" sz="3500"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How to calculate </a:t>
            </a:r>
            <a:r>
              <a:rPr lang="en-GB" altLang="en-US" sz="3500" dirty="0">
                <a:solidFill>
                  <a:schemeClr val="bg1"/>
                </a:solidFill>
                <a:latin typeface="Arial" panose="020B0604020202020204" pitchFamily="34" charset="0"/>
                <a:ea typeface="+mj-ea"/>
                <a:cs typeface="+mj-cs"/>
              </a:rPr>
              <a:t>Unintentional weight loss score</a:t>
            </a:r>
            <a:r>
              <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 </a:t>
            </a:r>
          </a:p>
          <a:p>
            <a:endPar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endParaRPr>
          </a:p>
          <a:p>
            <a:endParaRPr lang="en-GB" altLang="en-US" sz="3200" dirty="0">
              <a:solidFill>
                <a:schemeClr val="bg1"/>
              </a:solidFill>
              <a:latin typeface="Arial" panose="020B0604020202020204" pitchFamily="34" charset="0"/>
              <a:ea typeface="+mj-ea"/>
              <a:cs typeface="+mj-cs"/>
            </a:endParaRPr>
          </a:p>
          <a:p>
            <a:endPar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endParaRPr>
          </a:p>
          <a:p>
            <a:endParaRPr lang="en-GB" altLang="en-US" sz="3200" dirty="0">
              <a:solidFill>
                <a:schemeClr val="bg1"/>
              </a:solidFill>
              <a:latin typeface="Arial" panose="020B0604020202020204" pitchFamily="34" charset="0"/>
              <a:ea typeface="+mj-ea"/>
              <a:cs typeface="+mj-cs"/>
            </a:endParaRPr>
          </a:p>
          <a:p>
            <a:endPar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endParaRPr>
          </a:p>
          <a:p>
            <a:endParaRPr lang="en-GB" sz="3200" dirty="0">
              <a:solidFill>
                <a:schemeClr val="bg1"/>
              </a:solidFill>
              <a:latin typeface="Arial" panose="020B0604020202020204" pitchFamily="34" charset="0"/>
              <a:ea typeface="+mj-ea"/>
              <a:cs typeface="+mj-cs"/>
            </a:endParaRPr>
          </a:p>
          <a:p>
            <a:endParaRPr lang="en-GB" sz="3200" dirty="0">
              <a:solidFill>
                <a:schemeClr val="bg1"/>
              </a:solidFill>
            </a:endParaRPr>
          </a:p>
        </p:txBody>
      </p:sp>
      <p:pic>
        <p:nvPicPr>
          <p:cNvPr id="4" name="Picture 3" descr="8135_MUST_6ppAW A52">
            <a:hlinkClick r:id="rId2"/>
            <a:extLst>
              <a:ext uri="{FF2B5EF4-FFF2-40B4-BE49-F238E27FC236}">
                <a16:creationId xmlns:a16="http://schemas.microsoft.com/office/drawing/2014/main" id="{6F7C53BE-FAA5-F5FF-D29B-FE574FC5B7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152" y="3086355"/>
            <a:ext cx="2729130" cy="349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D0E002-3B65-E00B-DC3F-F75B81299A6C}"/>
              </a:ext>
            </a:extLst>
          </p:cNvPr>
          <p:cNvSpPr txBox="1"/>
          <p:nvPr/>
        </p:nvSpPr>
        <p:spPr>
          <a:xfrm>
            <a:off x="4532359" y="261521"/>
            <a:ext cx="6208776" cy="2215991"/>
          </a:xfrm>
          <a:prstGeom prst="rect">
            <a:avLst/>
          </a:prstGeom>
          <a:noFill/>
        </p:spPr>
        <p:txBody>
          <a:bodyPr wrap="square">
            <a:spAutoFit/>
          </a:bodyPr>
          <a:lstStyle/>
          <a:p>
            <a:pPr marL="0" indent="0">
              <a:buNone/>
              <a:defRPr/>
            </a:pPr>
            <a:r>
              <a:rPr lang="en-US" altLang="en-US" dirty="0">
                <a:latin typeface="Arial" charset="0"/>
              </a:rPr>
              <a:t>Unintentional weight loss is when you lose weight without intentionally changing your diet or exercise routine. </a:t>
            </a:r>
          </a:p>
          <a:p>
            <a:pPr marL="0" indent="0">
              <a:buNone/>
              <a:defRPr/>
            </a:pPr>
            <a:r>
              <a:rPr lang="en-US" altLang="en-US" dirty="0">
                <a:latin typeface="Arial" charset="0"/>
              </a:rPr>
              <a:t>This can be an early sign of malnutrition. Remember amputations will also cause weight loss. </a:t>
            </a:r>
            <a:endParaRPr lang="en-US" altLang="en-US" sz="1200" dirty="0">
              <a:latin typeface="Arial" charset="0"/>
            </a:endParaRPr>
          </a:p>
          <a:p>
            <a:pPr marL="0" indent="0">
              <a:buNone/>
              <a:defRPr/>
            </a:pPr>
            <a:endParaRPr lang="en-US" altLang="en-US" sz="1200" b="1" dirty="0">
              <a:latin typeface="Arial" charset="0"/>
            </a:endParaRPr>
          </a:p>
          <a:p>
            <a:pPr marL="0" indent="0">
              <a:buNone/>
              <a:defRPr/>
            </a:pPr>
            <a:r>
              <a:rPr lang="en-US" altLang="en-US" sz="1800" b="1" dirty="0">
                <a:latin typeface="Arial" charset="0"/>
              </a:rPr>
              <a:t>The following equation will explain how to calculate </a:t>
            </a:r>
            <a:r>
              <a:rPr lang="en-US" altLang="en-US" b="1" dirty="0">
                <a:latin typeface="Arial" charset="0"/>
              </a:rPr>
              <a:t>percentage of</a:t>
            </a:r>
            <a:r>
              <a:rPr lang="en-US" altLang="en-US" sz="1800" b="1" dirty="0">
                <a:latin typeface="Arial" charset="0"/>
              </a:rPr>
              <a:t> unplanned weight loss in order to obtain weight loss score for Step 2</a:t>
            </a:r>
            <a:endParaRPr lang="en-GB" altLang="en-US" dirty="0">
              <a:latin typeface="Arial" charset="0"/>
            </a:endParaRPr>
          </a:p>
        </p:txBody>
      </p:sp>
      <p:sp>
        <p:nvSpPr>
          <p:cNvPr id="14" name="Arrow: Right 13">
            <a:extLst>
              <a:ext uri="{FF2B5EF4-FFF2-40B4-BE49-F238E27FC236}">
                <a16:creationId xmlns:a16="http://schemas.microsoft.com/office/drawing/2014/main" id="{8D575717-63E3-4064-9699-F46D7EF440BB}"/>
              </a:ext>
            </a:extLst>
          </p:cNvPr>
          <p:cNvSpPr/>
          <p:nvPr/>
        </p:nvSpPr>
        <p:spPr>
          <a:xfrm rot="7687158">
            <a:off x="1459580" y="2763772"/>
            <a:ext cx="775391" cy="97996"/>
          </a:xfrm>
          <a:prstGeom prst="rightArrow">
            <a:avLst>
              <a:gd name="adj1" fmla="val 60013"/>
              <a:gd name="adj2" fmla="val 50000"/>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AF6C6B9F-07D8-0BB4-2872-9CE3D1C152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0992" y="2847678"/>
            <a:ext cx="5731510" cy="1017270"/>
          </a:xfrm>
          <a:prstGeom prst="rect">
            <a:avLst/>
          </a:prstGeom>
          <a:noFill/>
          <a:ln>
            <a:noFill/>
          </a:ln>
        </p:spPr>
      </p:pic>
      <p:pic>
        <p:nvPicPr>
          <p:cNvPr id="5" name="Picture 4">
            <a:extLst>
              <a:ext uri="{FF2B5EF4-FFF2-40B4-BE49-F238E27FC236}">
                <a16:creationId xmlns:a16="http://schemas.microsoft.com/office/drawing/2014/main" id="{E4552C65-68CF-7875-900C-7780E62CEC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4408" y="4071292"/>
            <a:ext cx="2028825" cy="1943100"/>
          </a:xfrm>
          <a:prstGeom prst="rect">
            <a:avLst/>
          </a:prstGeom>
          <a:noFill/>
          <a:ln>
            <a:noFill/>
          </a:ln>
        </p:spPr>
      </p:pic>
      <p:pic>
        <p:nvPicPr>
          <p:cNvPr id="8" name="Picture 7">
            <a:extLst>
              <a:ext uri="{FF2B5EF4-FFF2-40B4-BE49-F238E27FC236}">
                <a16:creationId xmlns:a16="http://schemas.microsoft.com/office/drawing/2014/main" id="{6EFD7F56-00E5-8A52-DE05-2E8DBA585DB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33233" y="4071292"/>
            <a:ext cx="3543300" cy="1209675"/>
          </a:xfrm>
          <a:prstGeom prst="rect">
            <a:avLst/>
          </a:prstGeom>
          <a:noFill/>
          <a:ln>
            <a:noFill/>
          </a:ln>
        </p:spPr>
      </p:pic>
      <p:sp>
        <p:nvSpPr>
          <p:cNvPr id="2" name="Rectangle: Diagonal Corners Rounded 1">
            <a:extLst>
              <a:ext uri="{FF2B5EF4-FFF2-40B4-BE49-F238E27FC236}">
                <a16:creationId xmlns:a16="http://schemas.microsoft.com/office/drawing/2014/main" id="{3638F964-D267-8D37-1240-2C26E83CE201}"/>
              </a:ext>
            </a:extLst>
          </p:cNvPr>
          <p:cNvSpPr/>
          <p:nvPr/>
        </p:nvSpPr>
        <p:spPr>
          <a:xfrm>
            <a:off x="9876533" y="4510355"/>
            <a:ext cx="2115270" cy="2074886"/>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calculation shows us that Ethel has lost 3kg (63kg – 60kg =3kg) over the last 3-6 months, therefore her unplanned weight loss is </a:t>
            </a:r>
            <a:r>
              <a:rPr kumimoji="0" lang="en-GB" sz="15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5ED2C-A8DA-4468-8746-B0A99469394E}"/>
              </a:ext>
            </a:extLst>
          </p:cNvPr>
          <p:cNvSpPr txBox="1"/>
          <p:nvPr/>
        </p:nvSpPr>
        <p:spPr>
          <a:xfrm>
            <a:off x="4725436" y="1973427"/>
            <a:ext cx="5633755" cy="2523768"/>
          </a:xfrm>
          <a:prstGeom prst="rect">
            <a:avLst/>
          </a:prstGeom>
          <a:noFill/>
        </p:spPr>
        <p:txBody>
          <a:bodyPr wrap="square">
            <a:spAutoFit/>
          </a:bodyPr>
          <a:lstStyle/>
          <a:p>
            <a:pPr marL="0" indent="0">
              <a:buNone/>
              <a:defRPr/>
            </a:pPr>
            <a:endParaRPr lang="en-US" altLang="en-US" dirty="0">
              <a:latin typeface="Arial" charset="0"/>
            </a:endParaRPr>
          </a:p>
          <a:p>
            <a:pPr lvl="4" algn="ctr">
              <a:buFontTx/>
              <a:buNone/>
              <a:defRPr/>
            </a:pPr>
            <a:r>
              <a:rPr lang="en-US" altLang="en-US" sz="2000" b="1" dirty="0">
                <a:latin typeface="Arial" charset="0"/>
              </a:rPr>
              <a:t>			              Score</a:t>
            </a:r>
          </a:p>
          <a:p>
            <a:pPr>
              <a:defRPr/>
            </a:pPr>
            <a:r>
              <a:rPr lang="en-US" altLang="en-US" sz="2000" dirty="0">
                <a:solidFill>
                  <a:srgbClr val="008000"/>
                </a:solidFill>
                <a:highlight>
                  <a:srgbClr val="00FF00"/>
                </a:highlight>
                <a:latin typeface="Arial" charset="0"/>
              </a:rPr>
              <a:t>&lt;5% body weight:</a:t>
            </a:r>
            <a:r>
              <a:rPr lang="en-US" altLang="en-US" sz="2000" dirty="0">
                <a:highlight>
                  <a:srgbClr val="00FF00"/>
                </a:highlight>
                <a:latin typeface="Arial" charset="0"/>
              </a:rPr>
              <a:t>	   0 (normal variation) </a:t>
            </a:r>
          </a:p>
          <a:p>
            <a:pPr marL="0" indent="0">
              <a:buNone/>
              <a:defRPr/>
            </a:pPr>
            <a:endParaRPr lang="en-US" altLang="en-US" sz="2000" dirty="0">
              <a:highlight>
                <a:srgbClr val="00FF00"/>
              </a:highlight>
              <a:latin typeface="Arial" charset="0"/>
            </a:endParaRPr>
          </a:p>
          <a:p>
            <a:pPr>
              <a:defRPr/>
            </a:pPr>
            <a:r>
              <a:rPr lang="en-US" altLang="en-US" sz="2000" dirty="0">
                <a:solidFill>
                  <a:srgbClr val="FF9933"/>
                </a:solidFill>
                <a:latin typeface="Arial" charset="0"/>
              </a:rPr>
              <a:t>5-10% body weight:</a:t>
            </a:r>
            <a:r>
              <a:rPr lang="en-US" altLang="en-US" sz="2000" dirty="0">
                <a:latin typeface="Arial" charset="0"/>
              </a:rPr>
              <a:t>          1 (concern) </a:t>
            </a:r>
          </a:p>
          <a:p>
            <a:pPr marL="0" indent="0">
              <a:buNone/>
              <a:defRPr/>
            </a:pPr>
            <a:endParaRPr lang="en-US" altLang="en-US" sz="2000" dirty="0">
              <a:latin typeface="Arial" charset="0"/>
            </a:endParaRPr>
          </a:p>
          <a:p>
            <a:pPr>
              <a:defRPr/>
            </a:pPr>
            <a:r>
              <a:rPr lang="en-US" altLang="en-US" sz="2000" dirty="0">
                <a:solidFill>
                  <a:srgbClr val="CC0000"/>
                </a:solidFill>
                <a:latin typeface="Arial" charset="0"/>
              </a:rPr>
              <a:t>&gt;10% body weight:</a:t>
            </a:r>
            <a:r>
              <a:rPr lang="en-US" altLang="en-US" sz="2000" dirty="0">
                <a:latin typeface="Arial" charset="0"/>
              </a:rPr>
              <a:t>            2 (significant) </a:t>
            </a:r>
          </a:p>
        </p:txBody>
      </p:sp>
      <p:sp>
        <p:nvSpPr>
          <p:cNvPr id="3" name="Freeform: Shape 2">
            <a:extLst>
              <a:ext uri="{FF2B5EF4-FFF2-40B4-BE49-F238E27FC236}">
                <a16:creationId xmlns:a16="http://schemas.microsoft.com/office/drawing/2014/main" id="{CBDF2882-DBB9-4430-9674-06C64112E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c 3">
            <a:extLst>
              <a:ext uri="{FF2B5EF4-FFF2-40B4-BE49-F238E27FC236}">
                <a16:creationId xmlns:a16="http://schemas.microsoft.com/office/drawing/2014/main" id="{8B4546FC-A994-4F5D-9305-8E4805F1E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583DECC-1849-4D79-AB82-7BEB9662970F}"/>
              </a:ext>
            </a:extLst>
          </p:cNvPr>
          <p:cNvSpPr txBox="1"/>
          <p:nvPr/>
        </p:nvSpPr>
        <p:spPr>
          <a:xfrm>
            <a:off x="558165" y="1942650"/>
            <a:ext cx="2929598" cy="2785378"/>
          </a:xfrm>
          <a:prstGeom prst="rect">
            <a:avLst/>
          </a:prstGeom>
          <a:noFill/>
        </p:spPr>
        <p:txBody>
          <a:bodyPr wrap="square">
            <a:spAutoFit/>
          </a:bodyPr>
          <a:lstStyle/>
          <a:p>
            <a:r>
              <a:rPr lang="en-GB" altLang="en-US" sz="3500" dirty="0">
                <a:solidFill>
                  <a:srgbClr val="FFFFFF"/>
                </a:solidFill>
                <a:latin typeface="Arial" panose="020B0604020202020204" pitchFamily="34" charset="0"/>
              </a:rPr>
              <a:t>How to interpret percentage weight loss score</a:t>
            </a:r>
            <a:endParaRPr lang="en-GB" sz="3500" dirty="0"/>
          </a:p>
        </p:txBody>
      </p:sp>
      <p:sp>
        <p:nvSpPr>
          <p:cNvPr id="7" name="TextBox 6">
            <a:extLst>
              <a:ext uri="{FF2B5EF4-FFF2-40B4-BE49-F238E27FC236}">
                <a16:creationId xmlns:a16="http://schemas.microsoft.com/office/drawing/2014/main" id="{97DC0476-10C8-697D-BBA1-E6FBC766329F}"/>
              </a:ext>
            </a:extLst>
          </p:cNvPr>
          <p:cNvSpPr txBox="1"/>
          <p:nvPr/>
        </p:nvSpPr>
        <p:spPr>
          <a:xfrm>
            <a:off x="4725436" y="4893414"/>
            <a:ext cx="5452781" cy="923330"/>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Keep a note of this score from Step 2 as you will refer to it later when adding up the total score for Step 4</a:t>
            </a:r>
          </a:p>
        </p:txBody>
      </p:sp>
      <p:sp>
        <p:nvSpPr>
          <p:cNvPr id="8" name="Rectangle: Rounded Corners 7">
            <a:extLst>
              <a:ext uri="{FF2B5EF4-FFF2-40B4-BE49-F238E27FC236}">
                <a16:creationId xmlns:a16="http://schemas.microsoft.com/office/drawing/2014/main" id="{A4A48A04-4DDF-2DFA-10FC-C53EB0904FEF}"/>
              </a:ext>
            </a:extLst>
          </p:cNvPr>
          <p:cNvSpPr/>
          <p:nvPr/>
        </p:nvSpPr>
        <p:spPr>
          <a:xfrm>
            <a:off x="8722760" y="523982"/>
            <a:ext cx="2835667" cy="193149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Arial" panose="020B0604020202020204" pitchFamily="34" charset="0"/>
                <a:cs typeface="Arial" panose="020B0604020202020204" pitchFamily="34" charset="0"/>
              </a:rPr>
              <a:t>Ethel’s weight loss of 3kg (slide 15) equated to less than 5% and therefore the score for step 2 is </a:t>
            </a:r>
            <a:r>
              <a:rPr lang="en-GB" sz="1800" dirty="0">
                <a:highlight>
                  <a:srgbClr val="00FF00"/>
                </a:highlight>
                <a:latin typeface="Arial" panose="020B0604020202020204" pitchFamily="34" charset="0"/>
                <a:cs typeface="Arial" panose="020B0604020202020204" pitchFamily="34" charset="0"/>
              </a:rPr>
              <a:t>0 </a:t>
            </a:r>
          </a:p>
        </p:txBody>
      </p:sp>
    </p:spTree>
    <p:extLst>
      <p:ext uri="{BB962C8B-B14F-4D97-AF65-F5344CB8AC3E}">
        <p14:creationId xmlns:p14="http://schemas.microsoft.com/office/powerpoint/2010/main" val="84887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88AC5DA-C30B-4E59-985F-550DC6DEA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97" t="8310" r="33707" b="5209"/>
          <a:stretch>
            <a:fillRect/>
          </a:stretch>
        </p:blipFill>
        <p:spPr bwMode="auto">
          <a:xfrm>
            <a:off x="5115489" y="208814"/>
            <a:ext cx="4988223" cy="63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Shape 3">
            <a:extLst>
              <a:ext uri="{FF2B5EF4-FFF2-40B4-BE49-F238E27FC236}">
                <a16:creationId xmlns:a16="http://schemas.microsoft.com/office/drawing/2014/main" id="{CE870D4E-8065-4A16-A236-8BC3108CE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0686078-0CEC-4FFD-B8B9-818C1763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C496E77E-3C36-48D4-A408-3590C81BB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6D643C2-EA1D-49F1-8042-ED615A420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a:extLst>
              <a:ext uri="{FF2B5EF4-FFF2-40B4-BE49-F238E27FC236}">
                <a16:creationId xmlns:a16="http://schemas.microsoft.com/office/drawing/2014/main" id="{307F7310-3FA0-4EFC-8813-696B3D900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398815CD-3B85-4469-8BB5-D784AC95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1056C39-E16B-467B-84AA-35F2A4168E72}"/>
              </a:ext>
            </a:extLst>
          </p:cNvPr>
          <p:cNvSpPr txBox="1"/>
          <p:nvPr/>
        </p:nvSpPr>
        <p:spPr>
          <a:xfrm>
            <a:off x="928776" y="625324"/>
            <a:ext cx="3958920" cy="5509200"/>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Alternatively</a:t>
            </a:r>
            <a:r>
              <a:rPr lang="en-GB" sz="1600" dirty="0">
                <a:latin typeface="Arial" panose="020B0604020202020204" pitchFamily="34" charset="0"/>
                <a:cs typeface="Arial" panose="020B0604020202020204" pitchFamily="34" charset="0"/>
              </a:rPr>
              <a:t>, this </a:t>
            </a:r>
            <a:r>
              <a:rPr lang="en-GB" sz="1600" dirty="0">
                <a:latin typeface="Arial" panose="020B0604020202020204" pitchFamily="34" charset="0"/>
                <a:cs typeface="Arial" panose="020B0604020202020204" pitchFamily="34" charset="0"/>
                <a:hlinkClick r:id="rId3"/>
              </a:rPr>
              <a:t>BAPEN Weight loss score sheet</a:t>
            </a:r>
            <a:r>
              <a:rPr lang="en-GB" sz="1600" dirty="0">
                <a:latin typeface="Arial" panose="020B0604020202020204" pitchFamily="34" charset="0"/>
                <a:cs typeface="Arial" panose="020B0604020202020204" pitchFamily="34" charset="0"/>
              </a:rPr>
              <a:t> can be used to identify unintentional weight loss score. Please follow the steps below: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1. Identify current weight e.g. 60kg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2. Deduct current weight from the heaviest previous weight within the last 3-6 months. </a:t>
            </a:r>
          </a:p>
          <a:p>
            <a:r>
              <a:rPr lang="en-GB" sz="1600" dirty="0">
                <a:latin typeface="Arial" panose="020B0604020202020204" pitchFamily="34" charset="0"/>
                <a:cs typeface="Arial" panose="020B0604020202020204" pitchFamily="34" charset="0"/>
              </a:rPr>
              <a:t>E.g. Ethel’s previous weight was 63kg therefore 63-60=3kg . </a:t>
            </a:r>
          </a:p>
          <a:p>
            <a:r>
              <a:rPr lang="en-GB" sz="1600" dirty="0">
                <a:latin typeface="Arial" panose="020B0604020202020204" pitchFamily="34" charset="0"/>
                <a:cs typeface="Arial" panose="020B0604020202020204" pitchFamily="34" charset="0"/>
              </a:rPr>
              <a:t>Find correlating weight loss column where this figure falls.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3. Unintentional weight loss score will be determined by the column that the weight loss in kg falls in. E.g. for Ethel, the score would be </a:t>
            </a:r>
            <a:r>
              <a:rPr lang="en-GB" sz="16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Score </a:t>
            </a:r>
            <a:r>
              <a:rPr lang="en-GB" sz="1600" b="1" dirty="0">
                <a:highlight>
                  <a:srgbClr val="00FF00"/>
                </a:highlight>
                <a:latin typeface="Arial" panose="020B0604020202020204" pitchFamily="34" charset="0"/>
                <a:ea typeface="Calibri" panose="020F0502020204030204" pitchFamily="34" charset="0"/>
                <a:cs typeface="Arial" panose="020B0604020202020204" pitchFamily="34" charset="0"/>
              </a:rPr>
              <a:t>0</a:t>
            </a:r>
            <a:r>
              <a:rPr lang="en-GB" sz="1600" b="1"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as weight loss of 3kg is in the green column which equates to &lt;5% total weight loss.</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E6D0879C-6C03-41D4-86CD-79049999EC69}"/>
              </a:ext>
            </a:extLst>
          </p:cNvPr>
          <p:cNvCxnSpPr>
            <a:cxnSpLocks/>
          </p:cNvCxnSpPr>
          <p:nvPr/>
        </p:nvCxnSpPr>
        <p:spPr>
          <a:xfrm>
            <a:off x="2311685" y="3565133"/>
            <a:ext cx="3328827" cy="20137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25E3814-A3E8-12CD-E392-40E987AC11F0}"/>
              </a:ext>
            </a:extLst>
          </p:cNvPr>
          <p:cNvCxnSpPr>
            <a:cxnSpLocks/>
          </p:cNvCxnSpPr>
          <p:nvPr/>
        </p:nvCxnSpPr>
        <p:spPr>
          <a:xfrm flipV="1">
            <a:off x="2486346" y="1047964"/>
            <a:ext cx="3524036" cy="40480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96CB6871-16E5-44AE-8E5A-66DD5E34AAF3}"/>
              </a:ext>
            </a:extLst>
          </p:cNvPr>
          <p:cNvSpPr txBox="1"/>
          <p:nvPr/>
        </p:nvSpPr>
        <p:spPr>
          <a:xfrm>
            <a:off x="838200" y="1432561"/>
            <a:ext cx="10515600" cy="3190240"/>
          </a:xfrm>
          <a:prstGeom prst="rect">
            <a:avLst/>
          </a:prstGeom>
        </p:spPr>
        <p:txBody>
          <a:bodyPr vert="horz" lIns="91440" tIns="45720" rIns="91440" bIns="45720" rtlCol="0">
            <a:normAutofit/>
          </a:bodyPr>
          <a:lstStyle/>
          <a:p>
            <a:pPr>
              <a:lnSpc>
                <a:spcPct val="90000"/>
              </a:lnSpc>
              <a:spcAft>
                <a:spcPts val="600"/>
              </a:spcAft>
            </a:pPr>
            <a:r>
              <a:rPr lang="en-US" altLang="en-US" sz="2200" b="1" dirty="0">
                <a:latin typeface="Arial" panose="020B0604020202020204" pitchFamily="34" charset="0"/>
                <a:cs typeface="Arial" panose="020B0604020202020204" pitchFamily="34" charset="0"/>
              </a:rPr>
              <a:t>FAQ: </a:t>
            </a:r>
          </a:p>
          <a:p>
            <a:pPr indent="-228600">
              <a:lnSpc>
                <a:spcPct val="90000"/>
              </a:lnSpc>
              <a:spcAft>
                <a:spcPts val="6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a:lnSpc>
                <a:spcPct val="90000"/>
              </a:lnSpc>
              <a:spcAft>
                <a:spcPts val="600"/>
              </a:spcAft>
            </a:pPr>
            <a:r>
              <a:rPr lang="en-US" sz="2200" dirty="0">
                <a:latin typeface="Arial" panose="020B0604020202020204" pitchFamily="34" charset="0"/>
                <a:cs typeface="Arial" panose="020B0604020202020204" pitchFamily="34" charset="0"/>
              </a:rPr>
              <a:t>Please be mindful that there are some situations where a decrease in body weight would not be classified as unintentional weight loss i.e. patient actively trying to lose weight or improve their diet, a reduction in oedema, having an amputation and error in accurately recording or measuring weight e.g. swapping from standing to sitting scales. </a:t>
            </a:r>
          </a:p>
          <a:p>
            <a:pPr>
              <a:lnSpc>
                <a:spcPct val="90000"/>
              </a:lnSpc>
              <a:spcAft>
                <a:spcPts val="600"/>
              </a:spcAft>
            </a:pPr>
            <a:endParaRPr lang="en-US"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3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ing tests, more questions than answers! - IMTA">
            <a:extLst>
              <a:ext uri="{FF2B5EF4-FFF2-40B4-BE49-F238E27FC236}">
                <a16:creationId xmlns:a16="http://schemas.microsoft.com/office/drawing/2014/main" id="{891A559C-B8B9-413B-21FF-158324012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356" y="1865322"/>
            <a:ext cx="3982361" cy="163845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77F3309-B80E-6840-7B7A-13FB8DB781A9}"/>
              </a:ext>
            </a:extLst>
          </p:cNvPr>
          <p:cNvSpPr txBox="1">
            <a:spLocks/>
          </p:cNvSpPr>
          <p:nvPr/>
        </p:nvSpPr>
        <p:spPr>
          <a:xfrm>
            <a:off x="1869329" y="3592149"/>
            <a:ext cx="8278238" cy="1051835"/>
          </a:xfrm>
          <a:prstGeom prst="rect">
            <a:avLst/>
          </a:prstGeom>
          <a:noFill/>
        </p:spPr>
        <p:txBody>
          <a:bodyPr vert="horz" wrap="square" lIns="68580" tIns="34290" rIns="68580" bIns="34290" numCol="1" rtlCol="0" anchor="ctr" anchorCtr="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Arial" panose="020B0604020202020204" pitchFamily="34" charset="0"/>
                <a:cs typeface="Arial" panose="020B0604020202020204" pitchFamily="34" charset="0"/>
              </a:rPr>
              <a:t>I-CAN - </a:t>
            </a:r>
            <a:r>
              <a:rPr lang="en-US" sz="3600" dirty="0">
                <a:latin typeface="Arial" panose="020B0604020202020204" pitchFamily="34" charset="0"/>
                <a:cs typeface="Arial" panose="020B0604020202020204" pitchFamily="34" charset="0"/>
              </a:rPr>
              <a:t>How to screen for Malnutrition</a:t>
            </a:r>
          </a:p>
        </p:txBody>
      </p:sp>
      <p:sp>
        <p:nvSpPr>
          <p:cNvPr id="4" name="Footer Placeholder 2">
            <a:extLst>
              <a:ext uri="{FF2B5EF4-FFF2-40B4-BE49-F238E27FC236}">
                <a16:creationId xmlns:a16="http://schemas.microsoft.com/office/drawing/2014/main" id="{2A2C8C62-A977-6DE0-72CD-512B99DE2427}"/>
              </a:ext>
            </a:extLst>
          </p:cNvPr>
          <p:cNvSpPr>
            <a:spLocks noGrp="1"/>
          </p:cNvSpPr>
          <p:nvPr>
            <p:ph type="ftr" sz="quarter" idx="11"/>
          </p:nvPr>
        </p:nvSpPr>
        <p:spPr>
          <a:xfrm>
            <a:off x="1774585" y="4820723"/>
            <a:ext cx="8467725" cy="457200"/>
          </a:xfrm>
        </p:spPr>
        <p:txBody>
          <a:bodyPr/>
          <a:lstStyle/>
          <a:p>
            <a:r>
              <a:rPr lang="en-GB" sz="1600" dirty="0">
                <a:solidFill>
                  <a:schemeClr val="tx1"/>
                </a:solidFill>
                <a:latin typeface="Arial" panose="020B0604020202020204" pitchFamily="34" charset="0"/>
                <a:cs typeface="Arial" panose="020B0604020202020204" pitchFamily="34" charset="0"/>
              </a:rPr>
              <a:t>Please DO NOT save or share this PowerPoint to avoid circulation of out of date information</a:t>
            </a:r>
          </a:p>
          <a:p>
            <a:endParaRPr lang="en-GB" dirty="0"/>
          </a:p>
        </p:txBody>
      </p:sp>
    </p:spTree>
    <p:extLst>
      <p:ext uri="{BB962C8B-B14F-4D97-AF65-F5344CB8AC3E}">
        <p14:creationId xmlns:p14="http://schemas.microsoft.com/office/powerpoint/2010/main" val="271718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Rectangle 2">
            <a:extLst>
              <a:ext uri="{FF2B5EF4-FFF2-40B4-BE49-F238E27FC236}">
                <a16:creationId xmlns:a16="http://schemas.microsoft.com/office/drawing/2014/main" id="{942279F4-F243-48D0-92D8-B6016E45A4BB}"/>
              </a:ext>
            </a:extLst>
          </p:cNvPr>
          <p:cNvSpPr>
            <a:spLocks noGrp="1" noChangeArrowheads="1"/>
          </p:cNvSpPr>
          <p:nvPr>
            <p:ph type="title"/>
          </p:nvPr>
        </p:nvSpPr>
        <p:spPr>
          <a:xfrm>
            <a:off x="304926" y="224897"/>
            <a:ext cx="3200400" cy="2682771"/>
          </a:xfrm>
        </p:spPr>
        <p:txBody>
          <a:bodyPr>
            <a:normAutofit fontScale="90000"/>
          </a:bodyPr>
          <a:lstStyle/>
          <a:p>
            <a:r>
              <a:rPr lang="en-GB" altLang="en-US" sz="4000" b="1" dirty="0">
                <a:solidFill>
                  <a:srgbClr val="FFFFFF"/>
                </a:solidFill>
                <a:latin typeface="Arial" panose="020B0604020202020204" pitchFamily="34" charset="0"/>
              </a:rPr>
              <a:t>Step 3: </a:t>
            </a:r>
            <a:br>
              <a:rPr lang="en-GB" altLang="en-US" sz="4000" b="1" dirty="0">
                <a:solidFill>
                  <a:srgbClr val="FFFFFF"/>
                </a:solidFill>
                <a:latin typeface="Arial" panose="020B0604020202020204" pitchFamily="34" charset="0"/>
              </a:rPr>
            </a:br>
            <a:r>
              <a:rPr lang="en-GB" altLang="en-US" sz="3500" dirty="0">
                <a:solidFill>
                  <a:srgbClr val="FFFFFF"/>
                </a:solidFill>
                <a:latin typeface="Arial" panose="020B0604020202020204" pitchFamily="34" charset="0"/>
              </a:rPr>
              <a:t>Acute disease effect (ADE)</a:t>
            </a: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endParaRPr lang="en-GB" altLang="en-US" sz="3500" dirty="0">
              <a:solidFill>
                <a:srgbClr val="FFFFFF"/>
              </a:solidFill>
              <a:latin typeface="Arial" panose="020B0604020202020204" pitchFamily="34" charset="0"/>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795" name="Rectangle 3">
            <a:extLst>
              <a:ext uri="{FF2B5EF4-FFF2-40B4-BE49-F238E27FC236}">
                <a16:creationId xmlns:a16="http://schemas.microsoft.com/office/drawing/2014/main" id="{0101545C-0A1A-450A-868F-E10A89DC66DB}"/>
              </a:ext>
            </a:extLst>
          </p:cNvPr>
          <p:cNvSpPr>
            <a:spLocks noGrp="1" noChangeArrowheads="1"/>
          </p:cNvSpPr>
          <p:nvPr>
            <p:ph type="body" idx="1"/>
          </p:nvPr>
        </p:nvSpPr>
        <p:spPr>
          <a:xfrm>
            <a:off x="4167272" y="463692"/>
            <a:ext cx="6906491" cy="5044930"/>
          </a:xfrm>
        </p:spPr>
        <p:txBody>
          <a:bodyPr anchor="ctr">
            <a:normAutofit/>
          </a:bodyPr>
          <a:lstStyle/>
          <a:p>
            <a:r>
              <a:rPr lang="en-GB" altLang="en-US" sz="2000" dirty="0">
                <a:latin typeface="Arial" panose="020B0604020202020204" pitchFamily="34" charset="0"/>
              </a:rPr>
              <a:t>ADE is considered for patients who are acutely ill </a:t>
            </a:r>
            <a:r>
              <a:rPr lang="en-GB" altLang="en-US" sz="2000" b="1" dirty="0">
                <a:latin typeface="Arial" panose="020B0604020202020204" pitchFamily="34" charset="0"/>
              </a:rPr>
              <a:t>and</a:t>
            </a:r>
            <a:r>
              <a:rPr lang="en-GB" altLang="en-US" sz="2000" dirty="0">
                <a:latin typeface="Arial" panose="020B0604020202020204" pitchFamily="34" charset="0"/>
              </a:rPr>
              <a:t> have had or are likely to have no nutritional intake for more than 5 days </a:t>
            </a:r>
          </a:p>
          <a:p>
            <a:r>
              <a:rPr lang="en-GB" sz="2000" b="0" i="0" dirty="0">
                <a:effectLst/>
                <a:latin typeface="Arial" panose="020B0604020202020204" pitchFamily="34" charset="0"/>
                <a:cs typeface="Arial" panose="020B0604020202020204" pitchFamily="34" charset="0"/>
              </a:rPr>
              <a:t>An acutely ill patient can be defined as critically ill; having swallowing difficulties e.g. after stroke, head injuries, or undergoing gastrointestinal surgery</a:t>
            </a:r>
            <a:endParaRPr lang="en-GB" altLang="en-US" sz="2000" dirty="0">
              <a:latin typeface="Arial" panose="020B0604020202020204" pitchFamily="34" charset="0"/>
            </a:endParaRPr>
          </a:p>
          <a:p>
            <a:r>
              <a:rPr lang="en-GB" altLang="en-US" sz="2000" dirty="0">
                <a:latin typeface="Arial" panose="020B0604020202020204" pitchFamily="34" charset="0"/>
              </a:rPr>
              <a:t>ADE is most likely applicable to patients in hospital </a:t>
            </a:r>
          </a:p>
          <a:p>
            <a:r>
              <a:rPr lang="en-GB" altLang="en-US" sz="2000" dirty="0">
                <a:latin typeface="Arial" panose="020B0604020202020204" pitchFamily="34" charset="0"/>
              </a:rPr>
              <a:t>Add 2 to overall score if ADE is appropriate  </a:t>
            </a:r>
          </a:p>
          <a:p>
            <a:endParaRPr lang="en-GB" altLang="en-US" dirty="0">
              <a:latin typeface="Arial" panose="020B0604020202020204" pitchFamily="34" charset="0"/>
            </a:endParaRPr>
          </a:p>
          <a:p>
            <a:pPr marL="0" indent="0">
              <a:buNone/>
            </a:pPr>
            <a:endParaRPr lang="en-GB" altLang="en-US" dirty="0"/>
          </a:p>
        </p:txBody>
      </p:sp>
      <p:pic>
        <p:nvPicPr>
          <p:cNvPr id="2" name="Picture 3" descr="8135_MUST_6ppAW A52">
            <a:hlinkClick r:id="rId2"/>
            <a:extLst>
              <a:ext uri="{FF2B5EF4-FFF2-40B4-BE49-F238E27FC236}">
                <a16:creationId xmlns:a16="http://schemas.microsoft.com/office/drawing/2014/main" id="{1A4D5518-DF0F-519F-1B91-613D1FD19B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249" y="2371162"/>
            <a:ext cx="2729130" cy="3841783"/>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F201A82B-1F87-02FB-CE94-54F1D734C076}"/>
              </a:ext>
            </a:extLst>
          </p:cNvPr>
          <p:cNvSpPr/>
          <p:nvPr/>
        </p:nvSpPr>
        <p:spPr>
          <a:xfrm rot="5400000">
            <a:off x="1826361" y="1735991"/>
            <a:ext cx="990033" cy="280308"/>
          </a:xfrm>
          <a:prstGeom prst="rightArrow">
            <a:avLst>
              <a:gd name="adj1" fmla="val 32237"/>
              <a:gd name="adj2" fmla="val 50000"/>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peech Bubble: Oval 3">
            <a:extLst>
              <a:ext uri="{FF2B5EF4-FFF2-40B4-BE49-F238E27FC236}">
                <a16:creationId xmlns:a16="http://schemas.microsoft.com/office/drawing/2014/main" id="{599DA487-3055-6A85-F2B6-1B613B8642B0}"/>
              </a:ext>
            </a:extLst>
          </p:cNvPr>
          <p:cNvSpPr/>
          <p:nvPr/>
        </p:nvSpPr>
        <p:spPr>
          <a:xfrm>
            <a:off x="8624644" y="4124419"/>
            <a:ext cx="2560320" cy="18745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Ethel is not acutely ill and is not in hospital therefore our score for step 3 is  </a:t>
            </a:r>
            <a:r>
              <a:rPr lang="en-GB" sz="1600" dirty="0">
                <a:highlight>
                  <a:srgbClr val="00FF00"/>
                </a:highlight>
                <a:latin typeface="Arial" panose="020B0604020202020204" pitchFamily="34" charset="0"/>
                <a:cs typeface="Arial" panose="020B0604020202020204" pitchFamily="34" charset="0"/>
              </a:rPr>
              <a:t>Score 0</a:t>
            </a:r>
          </a:p>
        </p:txBody>
      </p:sp>
      <p:sp>
        <p:nvSpPr>
          <p:cNvPr id="6" name="TextBox 5">
            <a:extLst>
              <a:ext uri="{FF2B5EF4-FFF2-40B4-BE49-F238E27FC236}">
                <a16:creationId xmlns:a16="http://schemas.microsoft.com/office/drawing/2014/main" id="{89BFE662-00C0-7A56-BE43-74F11F1F8056}"/>
              </a:ext>
            </a:extLst>
          </p:cNvPr>
          <p:cNvSpPr txBox="1"/>
          <p:nvPr/>
        </p:nvSpPr>
        <p:spPr>
          <a:xfrm>
            <a:off x="4167272" y="4497195"/>
            <a:ext cx="4358759" cy="923330"/>
          </a:xfrm>
          <a:prstGeom prst="rect">
            <a:avLst/>
          </a:prstGeom>
          <a:noFill/>
        </p:spPr>
        <p:txBody>
          <a:bodyPr wrap="square">
            <a:spAutoFit/>
          </a:bodyPr>
          <a:lstStyle/>
          <a:p>
            <a:r>
              <a:rPr lang="en-GB" i="1" dirty="0">
                <a:latin typeface="Arial" panose="020B0604020202020204" pitchFamily="34" charset="0"/>
                <a:cs typeface="Arial" panose="020B0604020202020204" pitchFamily="34" charset="0"/>
              </a:rPr>
              <a:t>Keep a note of this score from Step 3 as you will refer to it later when adding up the total score for Step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FE93-07F9-B546-5FF4-DD0D47F172B8}"/>
              </a:ext>
            </a:extLst>
          </p:cNvPr>
          <p:cNvSpPr>
            <a:spLocks noGrp="1"/>
          </p:cNvSpPr>
          <p:nvPr>
            <p:ph type="title"/>
          </p:nvPr>
        </p:nvSpPr>
        <p:spPr>
          <a:xfrm>
            <a:off x="838200" y="313754"/>
            <a:ext cx="10515600" cy="1325563"/>
          </a:xfrm>
        </p:spPr>
        <p:txBody>
          <a:bodyPr/>
          <a:lstStyle/>
          <a:p>
            <a:r>
              <a:rPr lang="en-GB" dirty="0"/>
              <a:t>Quick reminder:  </a:t>
            </a:r>
          </a:p>
        </p:txBody>
      </p:sp>
      <p:sp>
        <p:nvSpPr>
          <p:cNvPr id="3" name="Content Placeholder 2">
            <a:extLst>
              <a:ext uri="{FF2B5EF4-FFF2-40B4-BE49-F238E27FC236}">
                <a16:creationId xmlns:a16="http://schemas.microsoft.com/office/drawing/2014/main" id="{3E413833-D220-6B56-0A9F-AFA01615FE53}"/>
              </a:ext>
            </a:extLst>
          </p:cNvPr>
          <p:cNvSpPr>
            <a:spLocks noGrp="1"/>
          </p:cNvSpPr>
          <p:nvPr>
            <p:ph idx="1"/>
          </p:nvPr>
        </p:nvSpPr>
        <p:spPr/>
        <p:txBody>
          <a:bodyPr/>
          <a:lstStyle/>
          <a:p>
            <a:pPr marL="0" indent="0">
              <a:buNone/>
            </a:pPr>
            <a:r>
              <a:rPr lang="en-GB" dirty="0"/>
              <a:t>So far you have obtained the following scores: </a:t>
            </a:r>
          </a:p>
          <a:p>
            <a:pPr marL="0" indent="0">
              <a:buNone/>
            </a:pPr>
            <a:endParaRPr lang="en-GB" dirty="0"/>
          </a:p>
          <a:p>
            <a:r>
              <a:rPr lang="en-GB" u="sng" dirty="0"/>
              <a:t>Step 1 </a:t>
            </a:r>
            <a:r>
              <a:rPr lang="en-GB" dirty="0"/>
              <a:t>BMI Score as shown on slide 10 </a:t>
            </a:r>
            <a:r>
              <a:rPr lang="en-GB" dirty="0">
                <a:highlight>
                  <a:srgbClr val="00FF00"/>
                </a:highlight>
              </a:rPr>
              <a:t>( score 0 ) </a:t>
            </a:r>
          </a:p>
          <a:p>
            <a:r>
              <a:rPr lang="en-GB" u="sng" dirty="0"/>
              <a:t>Step 2 </a:t>
            </a:r>
            <a:r>
              <a:rPr lang="en-GB" dirty="0"/>
              <a:t>Unintentional weight loss score as shown in slide 16 </a:t>
            </a:r>
            <a:r>
              <a:rPr lang="en-GB" dirty="0">
                <a:highlight>
                  <a:srgbClr val="00FF00"/>
                </a:highlight>
              </a:rPr>
              <a:t>( score 0 )</a:t>
            </a:r>
          </a:p>
          <a:p>
            <a:r>
              <a:rPr lang="en-GB" u="sng" dirty="0"/>
              <a:t>Step 3 </a:t>
            </a:r>
            <a:r>
              <a:rPr lang="en-GB" dirty="0"/>
              <a:t>Acute disease effect score as shown on slide 19 </a:t>
            </a:r>
            <a:r>
              <a:rPr lang="en-GB" dirty="0">
                <a:highlight>
                  <a:srgbClr val="00FF00"/>
                </a:highlight>
              </a:rPr>
              <a:t>( score 0 ) </a:t>
            </a:r>
          </a:p>
          <a:p>
            <a:endParaRPr lang="en-GB" dirty="0"/>
          </a:p>
          <a:p>
            <a:pPr marL="0" indent="0">
              <a:buNone/>
            </a:pPr>
            <a:r>
              <a:rPr lang="en-GB" dirty="0"/>
              <a:t>You will now use these to calculate the overall score for </a:t>
            </a:r>
            <a:r>
              <a:rPr lang="en-GB" u="sng" dirty="0"/>
              <a:t>Step 4 </a:t>
            </a:r>
            <a:r>
              <a:rPr lang="en-GB" dirty="0"/>
              <a:t>Overall risk of malnutrition</a:t>
            </a:r>
          </a:p>
        </p:txBody>
      </p:sp>
    </p:spTree>
    <p:extLst>
      <p:ext uri="{BB962C8B-B14F-4D97-AF65-F5344CB8AC3E}">
        <p14:creationId xmlns:p14="http://schemas.microsoft.com/office/powerpoint/2010/main" val="66222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loud 37">
            <a:extLst>
              <a:ext uri="{FF2B5EF4-FFF2-40B4-BE49-F238E27FC236}">
                <a16:creationId xmlns:a16="http://schemas.microsoft.com/office/drawing/2014/main" id="{95416E4E-E684-AE5D-142B-EDEFD9ACC960}"/>
              </a:ext>
            </a:extLst>
          </p:cNvPr>
          <p:cNvSpPr/>
          <p:nvPr/>
        </p:nvSpPr>
        <p:spPr>
          <a:xfrm>
            <a:off x="9604375" y="1336254"/>
            <a:ext cx="2587625" cy="2588046"/>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a:latin typeface="Arial" panose="020B0604020202020204" pitchFamily="34" charset="0"/>
                <a:cs typeface="Arial" panose="020B0604020202020204" pitchFamily="34" charset="0"/>
              </a:rPr>
              <a:t>Taking into account the scores you have obtained for Ethel for Step 1 + Step 2 + Step 3, what do you think is the score for step 4 (overall risk for malnutrition)  for Ethel? </a:t>
            </a:r>
          </a:p>
        </p:txBody>
      </p:sp>
      <p:sp>
        <p:nvSpPr>
          <p:cNvPr id="18434" name="Rectangle 2">
            <a:extLst>
              <a:ext uri="{FF2B5EF4-FFF2-40B4-BE49-F238E27FC236}">
                <a16:creationId xmlns:a16="http://schemas.microsoft.com/office/drawing/2014/main" id="{856C9514-43E2-410D-A5A2-7C594CCCA10E}"/>
              </a:ext>
            </a:extLst>
          </p:cNvPr>
          <p:cNvSpPr>
            <a:spLocks noGrp="1" noChangeArrowheads="1"/>
          </p:cNvSpPr>
          <p:nvPr>
            <p:ph type="title" idx="4294967295"/>
          </p:nvPr>
        </p:nvSpPr>
        <p:spPr>
          <a:xfrm>
            <a:off x="-90449" y="593391"/>
            <a:ext cx="2628900" cy="2547257"/>
          </a:xfrm>
          <a:noFill/>
        </p:spPr>
        <p:txBody>
          <a:bodyPr vert="horz" lIns="91440" tIns="45720" rIns="91440" bIns="45720" rtlCol="0" anchor="ctr">
            <a:normAutofit/>
          </a:bodyPr>
          <a:lstStyle/>
          <a:p>
            <a:pPr algn="ctr"/>
            <a:r>
              <a:rPr lang="en-US" altLang="en-GB" sz="3300" b="1" kern="1200" dirty="0">
                <a:solidFill>
                  <a:srgbClr val="FFFFFF"/>
                </a:solidFill>
                <a:latin typeface="+mj-lt"/>
                <a:ea typeface="+mj-ea"/>
                <a:cs typeface="+mj-cs"/>
              </a:rPr>
              <a:t>    ‘</a:t>
            </a:r>
            <a:r>
              <a:rPr lang="en-US" altLang="en-GB" sz="3300" b="1" u="sng" kern="1200" dirty="0">
                <a:solidFill>
                  <a:srgbClr val="FFFFFF"/>
                </a:solidFill>
                <a:latin typeface="+mj-lt"/>
                <a:ea typeface="+mj-ea"/>
                <a:cs typeface="+mj-cs"/>
              </a:rPr>
              <a:t>M</a:t>
            </a:r>
            <a:r>
              <a:rPr lang="en-US" altLang="en-GB" sz="3300" b="1" kern="1200" dirty="0">
                <a:solidFill>
                  <a:srgbClr val="FFFFFF"/>
                </a:solidFill>
                <a:latin typeface="+mj-lt"/>
                <a:ea typeface="+mj-ea"/>
                <a:cs typeface="+mj-cs"/>
              </a:rPr>
              <a:t>alnutrition </a:t>
            </a:r>
            <a:r>
              <a:rPr lang="en-US" altLang="en-GB" sz="3300" b="1" u="sng" kern="1200" dirty="0">
                <a:solidFill>
                  <a:srgbClr val="FFFFFF"/>
                </a:solidFill>
                <a:latin typeface="+mj-lt"/>
                <a:ea typeface="+mj-ea"/>
                <a:cs typeface="+mj-cs"/>
              </a:rPr>
              <a:t>U</a:t>
            </a:r>
            <a:r>
              <a:rPr lang="en-US" altLang="en-GB" sz="3300" b="1" kern="1200" dirty="0">
                <a:solidFill>
                  <a:srgbClr val="FFFFFF"/>
                </a:solidFill>
                <a:latin typeface="+mj-lt"/>
                <a:ea typeface="+mj-ea"/>
                <a:cs typeface="+mj-cs"/>
              </a:rPr>
              <a:t>niversal </a:t>
            </a:r>
            <a:r>
              <a:rPr lang="en-US" altLang="en-GB" sz="3300" b="1" u="sng" kern="1200" dirty="0">
                <a:solidFill>
                  <a:srgbClr val="FFFFFF"/>
                </a:solidFill>
                <a:latin typeface="+mj-lt"/>
                <a:ea typeface="+mj-ea"/>
                <a:cs typeface="+mj-cs"/>
              </a:rPr>
              <a:t>S</a:t>
            </a:r>
            <a:r>
              <a:rPr lang="en-US" altLang="en-GB" sz="3300" b="1" kern="1200" dirty="0">
                <a:solidFill>
                  <a:srgbClr val="FFFFFF"/>
                </a:solidFill>
                <a:latin typeface="+mj-lt"/>
                <a:ea typeface="+mj-ea"/>
                <a:cs typeface="+mj-cs"/>
              </a:rPr>
              <a:t>creening </a:t>
            </a:r>
            <a:r>
              <a:rPr lang="en-US" altLang="en-GB" sz="3600" b="1" u="sng" kern="1200" dirty="0">
                <a:solidFill>
                  <a:srgbClr val="FFFFFF"/>
                </a:solidFill>
                <a:latin typeface="+mj-lt"/>
                <a:ea typeface="+mj-ea"/>
                <a:cs typeface="+mj-cs"/>
              </a:rPr>
              <a:t>T</a:t>
            </a:r>
            <a:r>
              <a:rPr lang="en-US" altLang="en-GB" sz="3600" b="1" kern="1200" dirty="0">
                <a:solidFill>
                  <a:srgbClr val="FFFFFF"/>
                </a:solidFill>
                <a:latin typeface="+mj-lt"/>
                <a:ea typeface="+mj-ea"/>
                <a:cs typeface="+mj-cs"/>
              </a:rPr>
              <a:t>ool</a:t>
            </a:r>
            <a:r>
              <a:rPr lang="en-US" altLang="en-GB" sz="3300" b="1" kern="1200" dirty="0">
                <a:solidFill>
                  <a:srgbClr val="FFFFFF"/>
                </a:solidFill>
                <a:latin typeface="+mj-lt"/>
                <a:ea typeface="+mj-ea"/>
                <a:cs typeface="+mj-cs"/>
              </a:rPr>
              <a:t>’ (‘MUST’)</a:t>
            </a:r>
          </a:p>
        </p:txBody>
      </p:sp>
      <p:pic>
        <p:nvPicPr>
          <p:cNvPr id="18435" name="Picture 3" descr="8135_MUST_6ppAW A52">
            <a:hlinkClick r:id="rId3"/>
            <a:extLst>
              <a:ext uri="{FF2B5EF4-FFF2-40B4-BE49-F238E27FC236}">
                <a16:creationId xmlns:a16="http://schemas.microsoft.com/office/drawing/2014/main" id="{9EAACC36-1A94-49A7-9C84-F1BB7609AA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7" b="8215"/>
          <a:stretch/>
        </p:blipFill>
        <p:spPr bwMode="auto">
          <a:xfrm>
            <a:off x="4192973" y="217852"/>
            <a:ext cx="5416461" cy="6422295"/>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a:extLst>
              <a:ext uri="{FF2B5EF4-FFF2-40B4-BE49-F238E27FC236}">
                <a16:creationId xmlns:a16="http://schemas.microsoft.com/office/drawing/2014/main" id="{103772A0-1A84-480A-B88D-DBCF267CD3BB}"/>
              </a:ext>
            </a:extLst>
          </p:cNvPr>
          <p:cNvSpPr txBox="1">
            <a:spLocks noChangeArrowheads="1"/>
          </p:cNvSpPr>
          <p:nvPr/>
        </p:nvSpPr>
        <p:spPr bwMode="auto">
          <a:xfrm>
            <a:off x="9604375" y="28003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70E3150-9C90-42C4-B741-5C37F4A62C53}"/>
              </a:ext>
            </a:extLst>
          </p:cNvPr>
          <p:cNvSpPr txBox="1"/>
          <p:nvPr/>
        </p:nvSpPr>
        <p:spPr>
          <a:xfrm>
            <a:off x="9604375" y="5993816"/>
            <a:ext cx="433312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click picture </a:t>
            </a:r>
          </a:p>
          <a:p>
            <a:r>
              <a:rPr lang="en-GB" dirty="0">
                <a:latin typeface="Arial" panose="020B0604020202020204" pitchFamily="34" charset="0"/>
                <a:cs typeface="Arial" panose="020B0604020202020204" pitchFamily="34" charset="0"/>
              </a:rPr>
              <a:t>for link to website</a:t>
            </a:r>
            <a:endParaRPr lang="en-GB" dirty="0"/>
          </a:p>
        </p:txBody>
      </p:sp>
      <p:sp>
        <p:nvSpPr>
          <p:cNvPr id="4" name="Freeform: Shape 3">
            <a:extLst>
              <a:ext uri="{FF2B5EF4-FFF2-40B4-BE49-F238E27FC236}">
                <a16:creationId xmlns:a16="http://schemas.microsoft.com/office/drawing/2014/main" id="{E36A09CA-47AD-FF8F-DE3E-2BA29A515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55E5D9CC-27A0-39C0-247E-E0765C14D999}"/>
              </a:ext>
            </a:extLst>
          </p:cNvPr>
          <p:cNvSpPr txBox="1">
            <a:spLocks noChangeArrowheads="1"/>
          </p:cNvSpPr>
          <p:nvPr/>
        </p:nvSpPr>
        <p:spPr>
          <a:xfrm>
            <a:off x="288602" y="397837"/>
            <a:ext cx="3480438" cy="28133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4000" b="1" dirty="0">
                <a:solidFill>
                  <a:srgbClr val="FFFFFF"/>
                </a:solidFill>
                <a:latin typeface="Arial" panose="020B0604020202020204" pitchFamily="34" charset="0"/>
              </a:rPr>
              <a:t>Step 4</a:t>
            </a:r>
            <a:r>
              <a:rPr lang="en-GB" altLang="en-US" sz="4100" b="1" dirty="0">
                <a:solidFill>
                  <a:srgbClr val="FFFFFF"/>
                </a:solidFill>
                <a:latin typeface="Arial" panose="020B0604020202020204" pitchFamily="34" charset="0"/>
              </a:rPr>
              <a:t>: </a:t>
            </a:r>
          </a:p>
          <a:p>
            <a:r>
              <a:rPr lang="en-GB" altLang="en-US" sz="3500" dirty="0">
                <a:solidFill>
                  <a:srgbClr val="FFFFFF"/>
                </a:solidFill>
                <a:latin typeface="Arial" panose="020B0604020202020204" pitchFamily="34" charset="0"/>
              </a:rPr>
              <a:t>Overall risk of </a:t>
            </a:r>
            <a:br>
              <a:rPr lang="en-GB" altLang="en-US" sz="3500" dirty="0">
                <a:solidFill>
                  <a:srgbClr val="FFFFFF"/>
                </a:solidFill>
                <a:latin typeface="Arial" panose="020B0604020202020204" pitchFamily="34" charset="0"/>
              </a:rPr>
            </a:br>
            <a:r>
              <a:rPr lang="en-GB" altLang="en-US" sz="3500" dirty="0">
                <a:solidFill>
                  <a:srgbClr val="FFFFFF"/>
                </a:solidFill>
                <a:latin typeface="Arial" panose="020B0604020202020204" pitchFamily="34" charset="0"/>
              </a:rPr>
              <a:t>malnutrition</a:t>
            </a:r>
          </a:p>
          <a:p>
            <a:endParaRPr lang="en-GB" altLang="en-US" sz="3500" dirty="0">
              <a:solidFill>
                <a:srgbClr val="FFFFFF"/>
              </a:solidFill>
              <a:latin typeface="Arial" panose="020B0604020202020204" pitchFamily="34" charset="0"/>
            </a:endParaRPr>
          </a:p>
          <a:p>
            <a:endParaRPr lang="en-GB" altLang="en-US" sz="3500" dirty="0">
              <a:solidFill>
                <a:srgbClr val="FFFFFF"/>
              </a:solidFill>
              <a:latin typeface="Arial" panose="020B0604020202020204" pitchFamily="34" charset="0"/>
            </a:endParaRPr>
          </a:p>
        </p:txBody>
      </p:sp>
      <p:sp>
        <p:nvSpPr>
          <p:cNvPr id="6" name="Arrow: Right 5">
            <a:extLst>
              <a:ext uri="{FF2B5EF4-FFF2-40B4-BE49-F238E27FC236}">
                <a16:creationId xmlns:a16="http://schemas.microsoft.com/office/drawing/2014/main" id="{4FED37B4-7E21-0A05-4DED-B8994B92DEE7}"/>
              </a:ext>
            </a:extLst>
          </p:cNvPr>
          <p:cNvSpPr/>
          <p:nvPr/>
        </p:nvSpPr>
        <p:spPr>
          <a:xfrm>
            <a:off x="2343150" y="2422142"/>
            <a:ext cx="4042325" cy="159133"/>
          </a:xfrm>
          <a:prstGeom prst="rightArrow">
            <a:avLst>
              <a:gd name="adj1" fmla="val 46822"/>
              <a:gd name="adj2" fmla="val 50000"/>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peech Bubble: Rectangle with Corners Rounded 2">
            <a:extLst>
              <a:ext uri="{FF2B5EF4-FFF2-40B4-BE49-F238E27FC236}">
                <a16:creationId xmlns:a16="http://schemas.microsoft.com/office/drawing/2014/main" id="{7E99F67B-87B0-4BA3-AB01-2C3EB73AC826}"/>
              </a:ext>
            </a:extLst>
          </p:cNvPr>
          <p:cNvSpPr/>
          <p:nvPr/>
        </p:nvSpPr>
        <p:spPr>
          <a:xfrm>
            <a:off x="10096500" y="4200525"/>
            <a:ext cx="1819275" cy="13212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4 Overall risk of Malnutrition MUST score is </a:t>
            </a:r>
            <a:r>
              <a:rPr lang="en-GB" dirty="0">
                <a:highlight>
                  <a:srgbClr val="00FF00"/>
                </a:highlight>
              </a:rPr>
              <a:t>0</a:t>
            </a:r>
          </a:p>
        </p:txBody>
      </p:sp>
    </p:spTree>
    <p:extLst>
      <p:ext uri="{BB962C8B-B14F-4D97-AF65-F5344CB8AC3E}">
        <p14:creationId xmlns:p14="http://schemas.microsoft.com/office/powerpoint/2010/main" val="2118416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8135_MUST_6ppAW A52">
            <a:hlinkClick r:id="rId2"/>
            <a:extLst>
              <a:ext uri="{FF2B5EF4-FFF2-40B4-BE49-F238E27FC236}">
                <a16:creationId xmlns:a16="http://schemas.microsoft.com/office/drawing/2014/main" id="{65124F75-9B11-F09F-9EF4-5673D38FD8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2209" y="847725"/>
            <a:ext cx="4360315" cy="5148404"/>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C57265BC-8046-2D44-37C0-65EC31FFD357}"/>
              </a:ext>
            </a:extLst>
          </p:cNvPr>
          <p:cNvSpPr/>
          <p:nvPr/>
        </p:nvSpPr>
        <p:spPr>
          <a:xfrm rot="10800000" flipV="1">
            <a:off x="3393531" y="3257550"/>
            <a:ext cx="1921417" cy="171450"/>
          </a:xfrm>
          <a:prstGeom prst="rightArrow">
            <a:avLst>
              <a:gd name="adj1" fmla="val 46822"/>
              <a:gd name="adj2" fmla="val 50000"/>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DB245FA1-A11C-413F-B7AB-C8EAE05BDA41}"/>
              </a:ext>
            </a:extLst>
          </p:cNvPr>
          <p:cNvSpPr txBox="1"/>
          <p:nvPr/>
        </p:nvSpPr>
        <p:spPr>
          <a:xfrm>
            <a:off x="5943600" y="2934384"/>
            <a:ext cx="4524375" cy="646331"/>
          </a:xfrm>
          <a:prstGeom prst="rect">
            <a:avLst/>
          </a:prstGeom>
          <a:noFill/>
        </p:spPr>
        <p:txBody>
          <a:bodyPr wrap="square" rtlCol="0">
            <a:spAutoFit/>
          </a:bodyPr>
          <a:lstStyle/>
          <a:p>
            <a:r>
              <a:rPr lang="en-GB" sz="1800" b="1" dirty="0">
                <a:latin typeface="Arial" panose="020B0604020202020204" pitchFamily="34" charset="0"/>
                <a:cs typeface="Arial" panose="020B0604020202020204" pitchFamily="34" charset="0"/>
              </a:rPr>
              <a:t>Step 5: Management guidelines will be covered in the next PowerPoint</a:t>
            </a:r>
          </a:p>
        </p:txBody>
      </p:sp>
    </p:spTree>
    <p:extLst>
      <p:ext uri="{BB962C8B-B14F-4D97-AF65-F5344CB8AC3E}">
        <p14:creationId xmlns:p14="http://schemas.microsoft.com/office/powerpoint/2010/main" val="172440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98CCE-6E31-C117-0056-F39DC85B90F3}"/>
              </a:ext>
            </a:extLst>
          </p:cNvPr>
          <p:cNvSpPr txBox="1"/>
          <p:nvPr/>
        </p:nvSpPr>
        <p:spPr>
          <a:xfrm>
            <a:off x="630314" y="319596"/>
            <a:ext cx="9809825" cy="830997"/>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SUMMARY: </a:t>
            </a:r>
          </a:p>
        </p:txBody>
      </p:sp>
      <p:sp>
        <p:nvSpPr>
          <p:cNvPr id="5" name="TextBox 4">
            <a:extLst>
              <a:ext uri="{FF2B5EF4-FFF2-40B4-BE49-F238E27FC236}">
                <a16:creationId xmlns:a16="http://schemas.microsoft.com/office/drawing/2014/main" id="{B1C194C5-D278-4387-4090-8A82F0118CDE}"/>
              </a:ext>
            </a:extLst>
          </p:cNvPr>
          <p:cNvSpPr txBox="1"/>
          <p:nvPr/>
        </p:nvSpPr>
        <p:spPr>
          <a:xfrm>
            <a:off x="630313" y="1095574"/>
            <a:ext cx="9809825"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You have now learnt how to </a:t>
            </a:r>
            <a:r>
              <a:rPr lang="en-US" sz="1800" dirty="0">
                <a:latin typeface="Arial" panose="020B0604020202020204" pitchFamily="34" charset="0"/>
                <a:cs typeface="Arial" panose="020B0604020202020204" pitchFamily="34" charset="0"/>
              </a:rPr>
              <a:t>to complete a Malnutrition Universal Screening Tool (MUST) and obtain overall MUST score. This includes </a:t>
            </a:r>
          </a:p>
          <a:p>
            <a:endParaRPr lang="en-US" sz="1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graphicFrame>
        <p:nvGraphicFramePr>
          <p:cNvPr id="6" name="Diagram 5">
            <a:extLst>
              <a:ext uri="{FF2B5EF4-FFF2-40B4-BE49-F238E27FC236}">
                <a16:creationId xmlns:a16="http://schemas.microsoft.com/office/drawing/2014/main" id="{4979E99C-CF5D-2101-CD40-FDA3E38E7DBE}"/>
              </a:ext>
            </a:extLst>
          </p:cNvPr>
          <p:cNvGraphicFramePr/>
          <p:nvPr>
            <p:extLst>
              <p:ext uri="{D42A27DB-BD31-4B8C-83A1-F6EECF244321}">
                <p14:modId xmlns:p14="http://schemas.microsoft.com/office/powerpoint/2010/main" val="4280345876"/>
              </p:ext>
            </p:extLst>
          </p:nvPr>
        </p:nvGraphicFramePr>
        <p:xfrm>
          <a:off x="2403382" y="1839075"/>
          <a:ext cx="7385236" cy="5018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42" name="Title 1">
            <a:extLst>
              <a:ext uri="{FF2B5EF4-FFF2-40B4-BE49-F238E27FC236}">
                <a16:creationId xmlns:a16="http://schemas.microsoft.com/office/drawing/2014/main" id="{ED4BF59C-DDC7-46F4-A796-2295D88C19BF}"/>
              </a:ext>
            </a:extLst>
          </p:cNvPr>
          <p:cNvSpPr>
            <a:spLocks noGrp="1" noChangeArrowheads="1"/>
          </p:cNvSpPr>
          <p:nvPr>
            <p:ph type="title"/>
          </p:nvPr>
        </p:nvSpPr>
        <p:spPr>
          <a:xfrm>
            <a:off x="686834" y="591344"/>
            <a:ext cx="3200400" cy="5585619"/>
          </a:xfrm>
        </p:spPr>
        <p:txBody>
          <a:bodyPr>
            <a:normAutofit/>
          </a:bodyPr>
          <a:lstStyle/>
          <a:p>
            <a:pPr algn="ctr"/>
            <a:r>
              <a:rPr lang="en-GB" altLang="en-US" dirty="0">
                <a:solidFill>
                  <a:srgbClr val="FFFFFF"/>
                </a:solidFill>
                <a:latin typeface="Arial" panose="020B0604020202020204" pitchFamily="34" charset="0"/>
                <a:cs typeface="Arial" panose="020B0604020202020204" pitchFamily="34" charset="0"/>
              </a:rPr>
              <a:t>Case study</a:t>
            </a:r>
            <a:br>
              <a:rPr lang="en-GB" altLang="en-US" b="1" dirty="0">
                <a:solidFill>
                  <a:srgbClr val="FFFFFF"/>
                </a:solidFill>
                <a:latin typeface="Arial" panose="020B0604020202020204" pitchFamily="34" charset="0"/>
                <a:cs typeface="Arial" panose="020B0604020202020204" pitchFamily="34" charset="0"/>
              </a:rPr>
            </a:br>
            <a:br>
              <a:rPr lang="en-GB" altLang="en-US" b="1" dirty="0">
                <a:solidFill>
                  <a:srgbClr val="FFFFFF"/>
                </a:solidFill>
                <a:latin typeface="Arial" panose="020B0604020202020204" pitchFamily="34" charset="0"/>
                <a:cs typeface="Arial" panose="020B0604020202020204" pitchFamily="34" charset="0"/>
              </a:rPr>
            </a:br>
            <a:r>
              <a:rPr lang="en-GB" altLang="en-US" sz="1800" b="1" dirty="0">
                <a:solidFill>
                  <a:srgbClr val="FFFFFF"/>
                </a:solidFill>
                <a:latin typeface="Arial" panose="020B0604020202020204" pitchFamily="34" charset="0"/>
                <a:cs typeface="Arial" panose="020B0604020202020204" pitchFamily="34" charset="0"/>
              </a:rPr>
              <a:t>(click answer boxes to reveal answers)</a:t>
            </a:r>
            <a:br>
              <a:rPr lang="en-GB" altLang="en-US" sz="1800" b="1" dirty="0">
                <a:solidFill>
                  <a:srgbClr val="FFFFFF"/>
                </a:solidFill>
                <a:latin typeface="Arial" panose="020B0604020202020204" pitchFamily="34" charset="0"/>
                <a:cs typeface="Arial" panose="020B0604020202020204" pitchFamily="34" charset="0"/>
              </a:rPr>
            </a:br>
            <a:br>
              <a:rPr lang="en-GB" altLang="en-US" sz="1800" b="1">
                <a:solidFill>
                  <a:srgbClr val="FFFFFF"/>
                </a:solidFill>
                <a:latin typeface="Arial" panose="020B0604020202020204" pitchFamily="34" charset="0"/>
                <a:cs typeface="Arial" panose="020B0604020202020204" pitchFamily="34" charset="0"/>
              </a:rPr>
            </a:br>
            <a:r>
              <a:rPr lang="en-GB" altLang="en-US" sz="1800" b="1">
                <a:solidFill>
                  <a:srgbClr val="FFFFFF"/>
                </a:solidFill>
                <a:latin typeface="Arial" panose="020B0604020202020204" pitchFamily="34" charset="0"/>
                <a:cs typeface="Arial" panose="020B0604020202020204" pitchFamily="34" charset="0"/>
              </a:rPr>
              <a:t>If </a:t>
            </a:r>
            <a:r>
              <a:rPr lang="en-GB" altLang="en-US" sz="1800" b="1" dirty="0">
                <a:solidFill>
                  <a:srgbClr val="FFFFFF"/>
                </a:solidFill>
                <a:latin typeface="Arial" panose="020B0604020202020204" pitchFamily="34" charset="0"/>
                <a:cs typeface="Arial" panose="020B0604020202020204" pitchFamily="34" charset="0"/>
              </a:rPr>
              <a:t>your answers are incorrect please refer back to previous slides for guidance on steps 1-4 of the </a:t>
            </a:r>
            <a:r>
              <a:rPr lang="en-GB" altLang="en-US" sz="1800" b="1">
                <a:solidFill>
                  <a:srgbClr val="FFFFFF"/>
                </a:solidFill>
                <a:latin typeface="Arial" panose="020B0604020202020204" pitchFamily="34" charset="0"/>
                <a:cs typeface="Arial" panose="020B0604020202020204" pitchFamily="34" charset="0"/>
              </a:rPr>
              <a:t>MUST screening tool</a:t>
            </a:r>
            <a:endParaRPr lang="en-GB" altLang="en-US" sz="1800" b="1" dirty="0">
              <a:solidFill>
                <a:srgbClr val="FFFFFF"/>
              </a:solidFill>
              <a:latin typeface="Arial" panose="020B0604020202020204" pitchFamily="34" charset="0"/>
              <a:cs typeface="Arial" panose="020B0604020202020204" pitchFamily="34" charset="0"/>
            </a:endParaRP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CCA2A4-BE86-42D2-B337-FAD70A4EA310}"/>
              </a:ext>
            </a:extLst>
          </p:cNvPr>
          <p:cNvSpPr>
            <a:spLocks noGrp="1"/>
          </p:cNvSpPr>
          <p:nvPr>
            <p:ph idx="1"/>
          </p:nvPr>
        </p:nvSpPr>
        <p:spPr>
          <a:xfrm>
            <a:off x="4447308" y="319088"/>
            <a:ext cx="6906492" cy="5857875"/>
          </a:xfrm>
        </p:spPr>
        <p:txBody>
          <a:bodyPr anchor="ctr">
            <a:normAutofit fontScale="70000" lnSpcReduction="20000"/>
          </a:bodyPr>
          <a:lstStyle/>
          <a:p>
            <a:pPr marL="0" indent="0" algn="ctr">
              <a:buNone/>
              <a:defRPr/>
            </a:pPr>
            <a:r>
              <a:rPr lang="en-GB" sz="2800" i="1" dirty="0">
                <a:latin typeface="Arial" panose="020B0604020202020204" pitchFamily="34" charset="0"/>
                <a:cs typeface="Arial" panose="020B0604020202020204" pitchFamily="34" charset="0"/>
              </a:rPr>
              <a:t>Knowledge Check:</a:t>
            </a:r>
            <a:endParaRPr lang="en-GB" i="1" dirty="0">
              <a:latin typeface="Arial" panose="020B0604020202020204" pitchFamily="34" charset="0"/>
              <a:cs typeface="Arial" pitchFamily="34" charset="0"/>
            </a:endParaRPr>
          </a:p>
          <a:p>
            <a:pPr>
              <a:defRPr/>
            </a:pPr>
            <a:r>
              <a:rPr lang="en-GB" dirty="0">
                <a:latin typeface="Arial" pitchFamily="34" charset="0"/>
                <a:cs typeface="Arial" pitchFamily="34" charset="0"/>
              </a:rPr>
              <a:t>Ethel is 79</a:t>
            </a:r>
          </a:p>
          <a:p>
            <a:pPr>
              <a:defRPr/>
            </a:pPr>
            <a:r>
              <a:rPr lang="en-GB" dirty="0">
                <a:latin typeface="Arial" pitchFamily="34" charset="0"/>
                <a:cs typeface="Arial" pitchFamily="34" charset="0"/>
              </a:rPr>
              <a:t>Her weight is 60kg</a:t>
            </a:r>
          </a:p>
          <a:p>
            <a:pPr>
              <a:defRPr/>
            </a:pPr>
            <a:r>
              <a:rPr lang="en-GB" dirty="0">
                <a:latin typeface="Arial" pitchFamily="34" charset="0"/>
                <a:cs typeface="Arial" pitchFamily="34" charset="0"/>
              </a:rPr>
              <a:t>Her height is 1.52m</a:t>
            </a:r>
          </a:p>
          <a:p>
            <a:pPr>
              <a:defRPr/>
            </a:pPr>
            <a:r>
              <a:rPr lang="en-GB" dirty="0">
                <a:latin typeface="Arial" pitchFamily="34" charset="0"/>
                <a:cs typeface="Arial" pitchFamily="34" charset="0"/>
              </a:rPr>
              <a:t>Four months ago her weight was 63kg</a:t>
            </a:r>
          </a:p>
          <a:p>
            <a:pPr>
              <a:defRPr/>
            </a:pPr>
            <a:r>
              <a:rPr lang="en-GB" dirty="0">
                <a:latin typeface="Arial" pitchFamily="34" charset="0"/>
                <a:cs typeface="Arial" pitchFamily="34" charset="0"/>
              </a:rPr>
              <a:t>Ethel has had a cold for the past week and has been eating half of her meals for the past 3 days</a:t>
            </a:r>
          </a:p>
          <a:p>
            <a:pPr marL="0" indent="0">
              <a:buNone/>
              <a:defRPr/>
            </a:pPr>
            <a:endParaRPr lang="en-GB" dirty="0">
              <a:latin typeface="Arial" pitchFamily="34" charset="0"/>
              <a:cs typeface="Arial" pitchFamily="34" charset="0"/>
            </a:endParaRPr>
          </a:p>
          <a:p>
            <a:pPr marL="0" indent="0">
              <a:buNone/>
              <a:defRPr/>
            </a:pPr>
            <a:r>
              <a:rPr lang="en-GB" dirty="0">
                <a:latin typeface="Arial" pitchFamily="34" charset="0"/>
                <a:cs typeface="Arial" pitchFamily="34" charset="0"/>
              </a:rPr>
              <a:t>Step 1 :What is her BMI?    25.97kg/m</a:t>
            </a:r>
            <a:r>
              <a:rPr lang="en-GB" baseline="30000" dirty="0">
                <a:latin typeface="Arial" pitchFamily="34" charset="0"/>
                <a:cs typeface="Arial" pitchFamily="34" charset="0"/>
              </a:rPr>
              <a:t>2</a:t>
            </a:r>
            <a:endParaRPr lang="en-GB" dirty="0">
              <a:latin typeface="Arial" pitchFamily="34" charset="0"/>
              <a:cs typeface="Arial" pitchFamily="34" charset="0"/>
            </a:endParaRPr>
          </a:p>
          <a:p>
            <a:pPr marL="0" indent="0">
              <a:buNone/>
              <a:defRPr/>
            </a:pPr>
            <a:endParaRPr lang="en-GB" dirty="0">
              <a:latin typeface="Arial" pitchFamily="34" charset="0"/>
              <a:cs typeface="Arial" pitchFamily="34" charset="0"/>
            </a:endParaRPr>
          </a:p>
          <a:p>
            <a:pPr marL="0" indent="0">
              <a:buNone/>
              <a:defRPr/>
            </a:pPr>
            <a:r>
              <a:rPr lang="en-GB" dirty="0">
                <a:latin typeface="Arial" pitchFamily="34" charset="0"/>
                <a:cs typeface="Arial" pitchFamily="34" charset="0"/>
              </a:rPr>
              <a:t>Step 2: How much weight has she lost in the last 4 months?    </a:t>
            </a:r>
          </a:p>
          <a:p>
            <a:pPr marL="0" indent="0">
              <a:buNone/>
              <a:defRPr/>
            </a:pPr>
            <a:r>
              <a:rPr lang="en-GB" dirty="0">
                <a:latin typeface="Arial" pitchFamily="34" charset="0"/>
                <a:cs typeface="Arial" pitchFamily="34" charset="0"/>
              </a:rPr>
              <a:t>                      3kg / 4.76%</a:t>
            </a:r>
          </a:p>
          <a:p>
            <a:pPr marL="0" indent="0">
              <a:buNone/>
              <a:defRPr/>
            </a:pPr>
            <a:endParaRPr lang="en-GB" dirty="0">
              <a:latin typeface="Arial" pitchFamily="34" charset="0"/>
              <a:cs typeface="Arial" pitchFamily="34" charset="0"/>
            </a:endParaRPr>
          </a:p>
          <a:p>
            <a:pPr marL="0" indent="0">
              <a:buNone/>
              <a:defRPr/>
            </a:pPr>
            <a:r>
              <a:rPr lang="en-GB" dirty="0">
                <a:latin typeface="Arial" pitchFamily="34" charset="0"/>
                <a:cs typeface="Arial" pitchFamily="34" charset="0"/>
              </a:rPr>
              <a:t>Step 3: Is Ethel acutely unwell and has been or likely to have little of no nutritional intake for 5 days? </a:t>
            </a:r>
          </a:p>
          <a:p>
            <a:pPr marL="0" indent="0">
              <a:buNone/>
              <a:defRPr/>
            </a:pPr>
            <a:r>
              <a:rPr lang="en-GB" dirty="0">
                <a:latin typeface="Arial" pitchFamily="34" charset="0"/>
                <a:cs typeface="Arial" pitchFamily="34" charset="0"/>
              </a:rPr>
              <a:t>			No</a:t>
            </a:r>
          </a:p>
          <a:p>
            <a:pPr marL="0" indent="0">
              <a:buNone/>
              <a:defRPr/>
            </a:pPr>
            <a:endParaRPr lang="en-GB" dirty="0">
              <a:latin typeface="Arial" pitchFamily="34" charset="0"/>
              <a:cs typeface="Arial" pitchFamily="34" charset="0"/>
            </a:endParaRPr>
          </a:p>
          <a:p>
            <a:pPr marL="0" indent="0">
              <a:buNone/>
              <a:defRPr/>
            </a:pPr>
            <a:r>
              <a:rPr lang="en-GB" dirty="0">
                <a:latin typeface="Arial" pitchFamily="34" charset="0"/>
                <a:cs typeface="Arial" pitchFamily="34" charset="0"/>
              </a:rPr>
              <a:t>Step 4 :What  is her overall MUST score?     0</a:t>
            </a:r>
          </a:p>
          <a:p>
            <a:pPr>
              <a:defRPr/>
            </a:pPr>
            <a:endParaRPr lang="en-GB" dirty="0">
              <a:latin typeface="Arial" pitchFamily="34" charset="0"/>
              <a:cs typeface="Arial" pitchFamily="34" charset="0"/>
            </a:endParaRPr>
          </a:p>
        </p:txBody>
      </p:sp>
      <p:sp>
        <p:nvSpPr>
          <p:cNvPr id="11" name="Rectangle 10">
            <a:extLst>
              <a:ext uri="{FF2B5EF4-FFF2-40B4-BE49-F238E27FC236}">
                <a16:creationId xmlns:a16="http://schemas.microsoft.com/office/drawing/2014/main" id="{91661A51-94E2-4C80-BD0C-D62615B831C8}"/>
              </a:ext>
            </a:extLst>
          </p:cNvPr>
          <p:cNvSpPr/>
          <p:nvPr/>
        </p:nvSpPr>
        <p:spPr>
          <a:xfrm>
            <a:off x="7550402" y="2612014"/>
            <a:ext cx="1491062"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
        <p:nvSpPr>
          <p:cNvPr id="12" name="Rectangle 11">
            <a:extLst>
              <a:ext uri="{FF2B5EF4-FFF2-40B4-BE49-F238E27FC236}">
                <a16:creationId xmlns:a16="http://schemas.microsoft.com/office/drawing/2014/main" id="{0FC76D20-C6E3-46BE-8F12-3FFF01412C5E}"/>
              </a:ext>
            </a:extLst>
          </p:cNvPr>
          <p:cNvSpPr/>
          <p:nvPr/>
        </p:nvSpPr>
        <p:spPr>
          <a:xfrm>
            <a:off x="6096000" y="3651975"/>
            <a:ext cx="1653841"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
        <p:nvSpPr>
          <p:cNvPr id="13" name="Rectangle 12">
            <a:extLst>
              <a:ext uri="{FF2B5EF4-FFF2-40B4-BE49-F238E27FC236}">
                <a16:creationId xmlns:a16="http://schemas.microsoft.com/office/drawing/2014/main" id="{88683038-26EB-451C-A696-8C56FB8A3094}"/>
              </a:ext>
            </a:extLst>
          </p:cNvPr>
          <p:cNvSpPr/>
          <p:nvPr/>
        </p:nvSpPr>
        <p:spPr>
          <a:xfrm>
            <a:off x="9257225" y="5456090"/>
            <a:ext cx="1491062"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
        <p:nvSpPr>
          <p:cNvPr id="2" name="Rectangle 1">
            <a:extLst>
              <a:ext uri="{FF2B5EF4-FFF2-40B4-BE49-F238E27FC236}">
                <a16:creationId xmlns:a16="http://schemas.microsoft.com/office/drawing/2014/main" id="{BCB225C7-8815-ECF9-74D9-1682972E6F64}"/>
              </a:ext>
            </a:extLst>
          </p:cNvPr>
          <p:cNvSpPr/>
          <p:nvPr/>
        </p:nvSpPr>
        <p:spPr>
          <a:xfrm>
            <a:off x="6770796" y="4916897"/>
            <a:ext cx="1491062"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1" grpId="0" animBg="1"/>
      <p:bldP spid="12" grpId="0" animBg="1"/>
      <p:bldP spid="1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30A0-9535-4FB4-AC14-C4A06818B9C2}"/>
              </a:ext>
            </a:extLst>
          </p:cNvPr>
          <p:cNvSpPr>
            <a:spLocks noGrp="1"/>
          </p:cNvSpPr>
          <p:nvPr>
            <p:ph type="title"/>
          </p:nvPr>
        </p:nvSpPr>
        <p:spPr>
          <a:xfrm>
            <a:off x="3386138" y="317096"/>
            <a:ext cx="6586491" cy="1676603"/>
          </a:xfrm>
        </p:spPr>
        <p:txBody>
          <a:bodyPr>
            <a:normAutofit/>
          </a:bodyPr>
          <a:lstStyle/>
          <a:p>
            <a:r>
              <a:rPr lang="en-GB" sz="5400" dirty="0">
                <a:latin typeface="Arial" panose="020B0604020202020204" pitchFamily="34" charset="0"/>
                <a:cs typeface="Arial" panose="020B0604020202020204" pitchFamily="34" charset="0"/>
              </a:rPr>
              <a:t>Aims:</a:t>
            </a:r>
          </a:p>
        </p:txBody>
      </p:sp>
      <p:sp>
        <p:nvSpPr>
          <p:cNvPr id="8" name="Content Placeholder 7">
            <a:extLst>
              <a:ext uri="{FF2B5EF4-FFF2-40B4-BE49-F238E27FC236}">
                <a16:creationId xmlns:a16="http://schemas.microsoft.com/office/drawing/2014/main" id="{43B8F65B-9F70-1F19-4F6A-DA9B190D345E}"/>
              </a:ext>
            </a:extLst>
          </p:cNvPr>
          <p:cNvSpPr>
            <a:spLocks noGrp="1"/>
          </p:cNvSpPr>
          <p:nvPr>
            <p:ph idx="1"/>
          </p:nvPr>
        </p:nvSpPr>
        <p:spPr>
          <a:xfrm>
            <a:off x="3386138" y="2310785"/>
            <a:ext cx="8285304" cy="4174936"/>
          </a:xfrm>
        </p:spPr>
        <p:txBody>
          <a:bodyPr>
            <a:normAutofit/>
          </a:bodyPr>
          <a:lstStyle/>
          <a:p>
            <a:r>
              <a:rPr lang="en-US" sz="2400" dirty="0">
                <a:latin typeface="Arial" panose="020B0604020202020204" pitchFamily="34" charset="0"/>
                <a:cs typeface="Arial" panose="020B0604020202020204" pitchFamily="34" charset="0"/>
              </a:rPr>
              <a:t>Learning how to calculate Body Mass Index (BMI)</a:t>
            </a:r>
          </a:p>
          <a:p>
            <a:r>
              <a:rPr lang="en-US" sz="2400" dirty="0">
                <a:latin typeface="Arial" panose="020B0604020202020204" pitchFamily="34" charset="0"/>
                <a:cs typeface="Arial" panose="020B0604020202020204" pitchFamily="34" charset="0"/>
              </a:rPr>
              <a:t>Learning how to calculate percentage unplanned weight loss score</a:t>
            </a:r>
          </a:p>
          <a:p>
            <a:r>
              <a:rPr lang="en-US" sz="2400" dirty="0">
                <a:latin typeface="Arial" panose="020B0604020202020204" pitchFamily="34" charset="0"/>
                <a:cs typeface="Arial" panose="020B0604020202020204" pitchFamily="34" charset="0"/>
              </a:rPr>
              <a:t>Being aware of alternative measurements including mid upper arm circumference (MUAC) and ulna length </a:t>
            </a:r>
          </a:p>
          <a:p>
            <a:r>
              <a:rPr lang="en-US" sz="2400" dirty="0">
                <a:latin typeface="Arial" panose="020B0604020202020204" pitchFamily="34" charset="0"/>
                <a:cs typeface="Arial" panose="020B0604020202020204" pitchFamily="34" charset="0"/>
              </a:rPr>
              <a:t>Learning how to complete a Malnutrition Universal Screening Tool (MUST) and obtain overall MUST score</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Content Placeholder 3" descr="Exclamation mark on a yellow background">
            <a:extLst>
              <a:ext uri="{FF2B5EF4-FFF2-40B4-BE49-F238E27FC236}">
                <a16:creationId xmlns:a16="http://schemas.microsoft.com/office/drawing/2014/main" id="{D79061CF-251D-4CA1-BD60-8275FEC5E4DC}"/>
              </a:ext>
            </a:extLst>
          </p:cNvPr>
          <p:cNvPicPr>
            <a:picLocks noChangeAspect="1"/>
          </p:cNvPicPr>
          <p:nvPr/>
        </p:nvPicPr>
        <p:blipFill rotWithShape="1">
          <a:blip r:embed="rId2"/>
          <a:srcRect l="30724" r="18580"/>
          <a:stretch/>
        </p:blipFill>
        <p:spPr>
          <a:xfrm>
            <a:off x="21" y="10"/>
            <a:ext cx="3386118" cy="6857990"/>
          </a:xfrm>
          <a:prstGeom prst="rect">
            <a:avLst/>
          </a:prstGeom>
          <a:effectLst/>
        </p:spPr>
      </p:pic>
    </p:spTree>
    <p:extLst>
      <p:ext uri="{BB962C8B-B14F-4D97-AF65-F5344CB8AC3E}">
        <p14:creationId xmlns:p14="http://schemas.microsoft.com/office/powerpoint/2010/main" val="53231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BEE6-CC32-487E-B39E-F5395C28932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Overview</a:t>
            </a:r>
          </a:p>
        </p:txBody>
      </p:sp>
      <p:graphicFrame>
        <p:nvGraphicFramePr>
          <p:cNvPr id="5" name="Content Placeholder 2">
            <a:extLst>
              <a:ext uri="{FF2B5EF4-FFF2-40B4-BE49-F238E27FC236}">
                <a16:creationId xmlns:a16="http://schemas.microsoft.com/office/drawing/2014/main" id="{7713A43A-482F-4154-92DA-A2B8F9F121C4}"/>
              </a:ext>
            </a:extLst>
          </p:cNvPr>
          <p:cNvGraphicFramePr>
            <a:graphicFrameLocks noGrp="1"/>
          </p:cNvGraphicFramePr>
          <p:nvPr>
            <p:ph idx="1"/>
            <p:extLst>
              <p:ext uri="{D42A27DB-BD31-4B8C-83A1-F6EECF244321}">
                <p14:modId xmlns:p14="http://schemas.microsoft.com/office/powerpoint/2010/main" val="1970679875"/>
              </p:ext>
            </p:extLst>
          </p:nvPr>
        </p:nvGraphicFramePr>
        <p:xfrm>
          <a:off x="838200" y="1458930"/>
          <a:ext cx="10515599" cy="4718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5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405" name="Rectangle 16404">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D7ACA926-84D1-42FB-97C9-344C8962E8C9}"/>
              </a:ext>
            </a:extLst>
          </p:cNvPr>
          <p:cNvSpPr>
            <a:spLocks noGrp="1" noChangeArrowheads="1"/>
          </p:cNvSpPr>
          <p:nvPr>
            <p:ph type="title"/>
          </p:nvPr>
        </p:nvSpPr>
        <p:spPr>
          <a:xfrm>
            <a:off x="668700" y="1156063"/>
            <a:ext cx="3796306" cy="2690949"/>
          </a:xfrm>
        </p:spPr>
        <p:txBody>
          <a:bodyPr anchor="t">
            <a:normAutofit/>
          </a:bodyPr>
          <a:lstStyle/>
          <a:p>
            <a:br>
              <a:rPr lang="en-GB" altLang="en-US" b="1" dirty="0">
                <a:latin typeface="Arial" panose="020B0604020202020204" pitchFamily="34" charset="0"/>
              </a:rPr>
            </a:br>
            <a:r>
              <a:rPr lang="en-GB" altLang="en-US" dirty="0">
                <a:latin typeface="Arial" panose="020B0604020202020204" pitchFamily="34" charset="0"/>
              </a:rPr>
              <a:t>Screening for Malnutrition</a:t>
            </a:r>
            <a:br>
              <a:rPr lang="en-GB" altLang="en-US" dirty="0">
                <a:latin typeface="Arial" panose="020B0604020202020204" pitchFamily="34" charset="0"/>
              </a:rPr>
            </a:br>
            <a:endParaRPr lang="en-GB" altLang="en-US" dirty="0">
              <a:latin typeface="Arial" panose="020B0604020202020204" pitchFamily="34" charset="0"/>
            </a:endParaRPr>
          </a:p>
        </p:txBody>
      </p:sp>
      <p:grpSp>
        <p:nvGrpSpPr>
          <p:cNvPr id="16407" name="Group 16406">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6408" name="Rectangle 1640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09" name="Straight Connector 16408">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411" name="Rectangle 1641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3">
            <a:extLst>
              <a:ext uri="{FF2B5EF4-FFF2-40B4-BE49-F238E27FC236}">
                <a16:creationId xmlns:a16="http://schemas.microsoft.com/office/drawing/2014/main" id="{5ADC25C7-4640-488C-AB43-A27C32AC9860}"/>
              </a:ext>
            </a:extLst>
          </p:cNvPr>
          <p:cNvSpPr>
            <a:spLocks noGrp="1" noChangeArrowheads="1"/>
          </p:cNvSpPr>
          <p:nvPr>
            <p:ph type="body" idx="1"/>
          </p:nvPr>
        </p:nvSpPr>
        <p:spPr>
          <a:xfrm>
            <a:off x="5615162" y="1221792"/>
            <a:ext cx="5542387" cy="4413779"/>
          </a:xfrm>
        </p:spPr>
        <p:txBody>
          <a:bodyPr anchor="t">
            <a:normAutofit/>
          </a:bodyPr>
          <a:lstStyle/>
          <a:p>
            <a:pPr>
              <a:defRPr/>
            </a:pPr>
            <a:r>
              <a:rPr lang="en-GB" altLang="en-US" sz="2000" dirty="0">
                <a:latin typeface="Arial" charset="0"/>
              </a:rPr>
              <a:t>Screening for malnutrition should be completed via a validated screen tool. An example of this is the ‘Malnutrition universal screen tool’. </a:t>
            </a:r>
            <a:r>
              <a:rPr lang="en-GB" altLang="en-US" sz="2000" dirty="0">
                <a:latin typeface="Arial" charset="0"/>
                <a:hlinkClick r:id="rId2"/>
              </a:rPr>
              <a:t>(MUST) </a:t>
            </a:r>
            <a:endParaRPr lang="en-GB" altLang="en-US" sz="2000" dirty="0">
              <a:latin typeface="Arial" charset="0"/>
            </a:endParaRPr>
          </a:p>
          <a:p>
            <a:pPr>
              <a:defRPr/>
            </a:pPr>
            <a:r>
              <a:rPr lang="en-GB" altLang="en-US" sz="2000" dirty="0">
                <a:latin typeface="Arial" charset="0"/>
              </a:rPr>
              <a:t>The following slides will explain how the MUST Tool should be completed. </a:t>
            </a:r>
          </a:p>
          <a:p>
            <a:pPr marL="0" indent="0">
              <a:buNone/>
              <a:defRPr/>
            </a:pPr>
            <a:endParaRPr lang="en-GB" altLang="en-US" sz="2000" b="1" dirty="0">
              <a:latin typeface="Arial" charset="0"/>
            </a:endParaRPr>
          </a:p>
          <a:p>
            <a:pPr marL="0" indent="0">
              <a:buNone/>
              <a:defRPr/>
            </a:pPr>
            <a:r>
              <a:rPr lang="en-GB" altLang="en-US" sz="2000" b="1" dirty="0">
                <a:latin typeface="Arial" charset="0"/>
              </a:rPr>
              <a:t>When should a MUST be used?</a:t>
            </a:r>
          </a:p>
          <a:p>
            <a:pPr>
              <a:defRPr/>
            </a:pPr>
            <a:r>
              <a:rPr lang="en-GB" altLang="en-US" sz="2000" dirty="0">
                <a:latin typeface="Arial" charset="0"/>
              </a:rPr>
              <a:t>All patients should be screened on admission to care setting i.e. hospital, care home. </a:t>
            </a:r>
          </a:p>
          <a:p>
            <a:pPr>
              <a:defRPr/>
            </a:pPr>
            <a:r>
              <a:rPr lang="en-GB" altLang="en-US" sz="2000" dirty="0">
                <a:latin typeface="Arial" charset="0"/>
              </a:rPr>
              <a:t>This should be repeated at monthly intervals.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10" name="Rectangle 2">
            <a:extLst>
              <a:ext uri="{FF2B5EF4-FFF2-40B4-BE49-F238E27FC236}">
                <a16:creationId xmlns:a16="http://schemas.microsoft.com/office/drawing/2014/main" id="{A4839FFC-1390-40D2-9526-D7440FA6276E}"/>
              </a:ext>
            </a:extLst>
          </p:cNvPr>
          <p:cNvSpPr>
            <a:spLocks noGrp="1" noChangeArrowheads="1"/>
          </p:cNvSpPr>
          <p:nvPr>
            <p:ph type="title"/>
          </p:nvPr>
        </p:nvSpPr>
        <p:spPr>
          <a:xfrm>
            <a:off x="228769" y="3449173"/>
            <a:ext cx="3962061" cy="4516360"/>
          </a:xfrm>
        </p:spPr>
        <p:txBody>
          <a:bodyPr anchor="t">
            <a:normAutofit/>
          </a:bodyPr>
          <a:lstStyle/>
          <a:p>
            <a:r>
              <a:rPr lang="en-GB" altLang="en-US" sz="3600" b="1" dirty="0">
                <a:latin typeface="Arial" panose="020B0604020202020204" pitchFamily="34" charset="0"/>
              </a:rPr>
              <a:t>‘MUST’</a:t>
            </a:r>
          </a:p>
        </p:txBody>
      </p:sp>
      <p:sp>
        <p:nvSpPr>
          <p:cNvPr id="137" name="Rectangle 13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5" name="Rectangle 3">
            <a:extLst>
              <a:ext uri="{FF2B5EF4-FFF2-40B4-BE49-F238E27FC236}">
                <a16:creationId xmlns:a16="http://schemas.microsoft.com/office/drawing/2014/main" id="{125B3FB6-429D-4FEB-8EE2-575D323F0D62}"/>
              </a:ext>
            </a:extLst>
          </p:cNvPr>
          <p:cNvSpPr>
            <a:spLocks noGrp="1" noChangeArrowheads="1"/>
          </p:cNvSpPr>
          <p:nvPr>
            <p:ph type="body" idx="1"/>
          </p:nvPr>
        </p:nvSpPr>
        <p:spPr>
          <a:xfrm>
            <a:off x="3232007" y="288485"/>
            <a:ext cx="6478513" cy="4516361"/>
          </a:xfrm>
        </p:spPr>
        <p:txBody>
          <a:bodyPr>
            <a:normAutofit/>
          </a:bodyPr>
          <a:lstStyle/>
          <a:p>
            <a:pPr marL="0">
              <a:buNone/>
              <a:defRPr/>
            </a:pPr>
            <a:r>
              <a:rPr lang="en-GB" altLang="en-US" sz="2000" b="1" dirty="0">
                <a:latin typeface="Arial" charset="0"/>
              </a:rPr>
              <a:t>MUST is a simple 5 step validated tool for use by all care workers in all care settings:</a:t>
            </a:r>
          </a:p>
        </p:txBody>
      </p:sp>
      <p:sp>
        <p:nvSpPr>
          <p:cNvPr id="145" name="Isosceles Triangle 14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Isosceles Triangle 14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5855805B-692C-41FA-991C-F0A8576B9656}"/>
              </a:ext>
            </a:extLst>
          </p:cNvPr>
          <p:cNvGraphicFramePr/>
          <p:nvPr>
            <p:extLst>
              <p:ext uri="{D42A27DB-BD31-4B8C-83A1-F6EECF244321}">
                <p14:modId xmlns:p14="http://schemas.microsoft.com/office/powerpoint/2010/main" val="3020283153"/>
              </p:ext>
            </p:extLst>
          </p:nvPr>
        </p:nvGraphicFramePr>
        <p:xfrm>
          <a:off x="2548447" y="125694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FF9933"/>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4" name="Rectangle 2">
            <a:extLst>
              <a:ext uri="{FF2B5EF4-FFF2-40B4-BE49-F238E27FC236}">
                <a16:creationId xmlns:a16="http://schemas.microsoft.com/office/drawing/2014/main" id="{856C9514-43E2-410D-A5A2-7C594CCCA10E}"/>
              </a:ext>
            </a:extLst>
          </p:cNvPr>
          <p:cNvSpPr>
            <a:spLocks noGrp="1" noChangeArrowheads="1"/>
          </p:cNvSpPr>
          <p:nvPr>
            <p:ph type="title" idx="4294967295"/>
          </p:nvPr>
        </p:nvSpPr>
        <p:spPr>
          <a:xfrm>
            <a:off x="1028700" y="1967266"/>
            <a:ext cx="2906302" cy="2547257"/>
          </a:xfrm>
          <a:noFill/>
        </p:spPr>
        <p:txBody>
          <a:bodyPr vert="horz" lIns="91440" tIns="45720" rIns="91440" bIns="45720" rtlCol="0" anchor="ctr">
            <a:normAutofit/>
          </a:bodyPr>
          <a:lstStyle/>
          <a:p>
            <a:r>
              <a:rPr lang="en-US" altLang="en-GB" sz="3300" b="1" u="sng" kern="1200" dirty="0">
                <a:solidFill>
                  <a:srgbClr val="FFFFFF"/>
                </a:solidFill>
                <a:latin typeface="+mj-lt"/>
                <a:ea typeface="+mj-ea"/>
                <a:cs typeface="+mj-cs"/>
              </a:rPr>
              <a:t>M</a:t>
            </a:r>
            <a:r>
              <a:rPr lang="en-US" altLang="en-GB" sz="2800" kern="1200" dirty="0">
                <a:solidFill>
                  <a:srgbClr val="FFFFFF"/>
                </a:solidFill>
                <a:latin typeface="Arial" panose="020B0604020202020204" pitchFamily="34" charset="0"/>
                <a:cs typeface="Arial" panose="020B0604020202020204" pitchFamily="34" charset="0"/>
              </a:rPr>
              <a:t>alnutrition </a:t>
            </a:r>
            <a:r>
              <a:rPr lang="en-US" altLang="en-GB" sz="2800" b="1" u="sng" kern="1200" dirty="0">
                <a:solidFill>
                  <a:srgbClr val="FFFFFF"/>
                </a:solidFill>
                <a:latin typeface="Arial" panose="020B0604020202020204" pitchFamily="34" charset="0"/>
                <a:cs typeface="Arial" panose="020B0604020202020204" pitchFamily="34" charset="0"/>
              </a:rPr>
              <a:t>U</a:t>
            </a:r>
            <a:r>
              <a:rPr lang="en-US" altLang="en-GB" sz="2800" kern="1200" dirty="0">
                <a:solidFill>
                  <a:srgbClr val="FFFFFF"/>
                </a:solidFill>
                <a:latin typeface="Arial" panose="020B0604020202020204" pitchFamily="34" charset="0"/>
                <a:cs typeface="Arial" panose="020B0604020202020204" pitchFamily="34" charset="0"/>
              </a:rPr>
              <a:t>niversal </a:t>
            </a:r>
            <a:r>
              <a:rPr lang="en-US" altLang="en-GB" sz="2800" b="1" u="sng" kern="1200" dirty="0">
                <a:solidFill>
                  <a:srgbClr val="FFFFFF"/>
                </a:solidFill>
                <a:latin typeface="Arial" panose="020B0604020202020204" pitchFamily="34" charset="0"/>
                <a:cs typeface="Arial" panose="020B0604020202020204" pitchFamily="34" charset="0"/>
              </a:rPr>
              <a:t>S</a:t>
            </a:r>
            <a:r>
              <a:rPr lang="en-US" altLang="en-GB" sz="2800" kern="1200" dirty="0">
                <a:solidFill>
                  <a:srgbClr val="FFFFFF"/>
                </a:solidFill>
                <a:latin typeface="Arial" panose="020B0604020202020204" pitchFamily="34" charset="0"/>
                <a:cs typeface="Arial" panose="020B0604020202020204" pitchFamily="34" charset="0"/>
              </a:rPr>
              <a:t>creening</a:t>
            </a:r>
            <a:br>
              <a:rPr lang="en-US" altLang="en-GB" sz="2800" kern="1200" dirty="0">
                <a:solidFill>
                  <a:srgbClr val="FFFFFF"/>
                </a:solidFill>
                <a:latin typeface="Arial" panose="020B0604020202020204" pitchFamily="34" charset="0"/>
                <a:cs typeface="Arial" panose="020B0604020202020204" pitchFamily="34" charset="0"/>
              </a:rPr>
            </a:br>
            <a:r>
              <a:rPr lang="en-US" altLang="en-GB" sz="2800" b="1" u="sng" kern="1200" dirty="0">
                <a:solidFill>
                  <a:srgbClr val="FFFFFF"/>
                </a:solidFill>
                <a:latin typeface="Arial" panose="020B0604020202020204" pitchFamily="34" charset="0"/>
                <a:cs typeface="Arial" panose="020B0604020202020204" pitchFamily="34" charset="0"/>
              </a:rPr>
              <a:t>T</a:t>
            </a:r>
            <a:r>
              <a:rPr lang="en-US" altLang="en-GB" sz="2800" kern="1200" dirty="0">
                <a:solidFill>
                  <a:srgbClr val="FFFFFF"/>
                </a:solidFill>
                <a:latin typeface="Arial" panose="020B0604020202020204" pitchFamily="34" charset="0"/>
                <a:cs typeface="Arial" panose="020B0604020202020204" pitchFamily="34" charset="0"/>
              </a:rPr>
              <a:t>ool</a:t>
            </a:r>
            <a:br>
              <a:rPr lang="en-US" altLang="en-GB" sz="2800" b="1" kern="1200" dirty="0">
                <a:solidFill>
                  <a:srgbClr val="FFFFFF"/>
                </a:solidFill>
                <a:latin typeface="Arial" panose="020B0604020202020204" pitchFamily="34" charset="0"/>
                <a:cs typeface="Arial" panose="020B0604020202020204" pitchFamily="34" charset="0"/>
              </a:rPr>
            </a:br>
            <a:r>
              <a:rPr lang="en-US" altLang="en-GB" sz="3100" b="1" kern="1200" dirty="0">
                <a:solidFill>
                  <a:srgbClr val="FFFFFF"/>
                </a:solidFill>
                <a:latin typeface="Arial" panose="020B0604020202020204" pitchFamily="34" charset="0"/>
                <a:cs typeface="Arial" panose="020B0604020202020204" pitchFamily="34" charset="0"/>
              </a:rPr>
              <a:t>(‘MUST’)</a:t>
            </a:r>
          </a:p>
        </p:txBody>
      </p:sp>
      <p:pic>
        <p:nvPicPr>
          <p:cNvPr id="18435" name="Picture 3" descr="8135_MUST_6ppAW A52">
            <a:hlinkClick r:id="rId3"/>
            <a:extLst>
              <a:ext uri="{FF2B5EF4-FFF2-40B4-BE49-F238E27FC236}">
                <a16:creationId xmlns:a16="http://schemas.microsoft.com/office/drawing/2014/main" id="{9EAACC36-1A94-49A7-9C84-F1BB7609AA0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45879" y="542249"/>
            <a:ext cx="4343616" cy="5568739"/>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a:extLst>
              <a:ext uri="{FF2B5EF4-FFF2-40B4-BE49-F238E27FC236}">
                <a16:creationId xmlns:a16="http://schemas.microsoft.com/office/drawing/2014/main" id="{103772A0-1A84-480A-B88D-DBCF267CD3BB}"/>
              </a:ext>
            </a:extLst>
          </p:cNvPr>
          <p:cNvSpPr txBox="1">
            <a:spLocks noChangeArrowheads="1"/>
          </p:cNvSpPr>
          <p:nvPr/>
        </p:nvSpPr>
        <p:spPr bwMode="auto">
          <a:xfrm>
            <a:off x="9604375" y="28003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70E3150-9C90-42C4-B741-5C37F4A62C53}"/>
              </a:ext>
            </a:extLst>
          </p:cNvPr>
          <p:cNvSpPr txBox="1"/>
          <p:nvPr/>
        </p:nvSpPr>
        <p:spPr>
          <a:xfrm>
            <a:off x="5695950" y="6112966"/>
            <a:ext cx="4243474" cy="646331"/>
          </a:xfrm>
          <a:prstGeom prst="rect">
            <a:avLst/>
          </a:prstGeom>
          <a:noFill/>
        </p:spPr>
        <p:txBody>
          <a:bodyPr wrap="square" rtlCol="0">
            <a:spAutoFit/>
          </a:bodyPr>
          <a:lstStyle/>
          <a:p>
            <a:pPr algn="ctr"/>
            <a:r>
              <a:rPr lang="en-GB" i="1" dirty="0">
                <a:latin typeface="Arial" panose="020B0604020202020204" pitchFamily="34" charset="0"/>
                <a:cs typeface="Arial" panose="020B0604020202020204" pitchFamily="34" charset="0"/>
              </a:rPr>
              <a:t>Please click picture to link to website for a larger image  </a:t>
            </a:r>
          </a:p>
        </p:txBody>
      </p:sp>
      <p:sp>
        <p:nvSpPr>
          <p:cNvPr id="3" name="TextBox 2">
            <a:extLst>
              <a:ext uri="{FF2B5EF4-FFF2-40B4-BE49-F238E27FC236}">
                <a16:creationId xmlns:a16="http://schemas.microsoft.com/office/drawing/2014/main" id="{27A003E7-6FD1-3CA9-9BA6-308D49594254}"/>
              </a:ext>
            </a:extLst>
          </p:cNvPr>
          <p:cNvSpPr txBox="1"/>
          <p:nvPr/>
        </p:nvSpPr>
        <p:spPr>
          <a:xfrm>
            <a:off x="557784" y="5257800"/>
            <a:ext cx="4498848" cy="877163"/>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Please familiarise yourself with the MUST flowchart which will be discussed in detail over the next slides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1FD7CAF1-8976-47FD-85B2-47FB9500D532}"/>
              </a:ext>
            </a:extLst>
          </p:cNvPr>
          <p:cNvSpPr txBox="1"/>
          <p:nvPr/>
        </p:nvSpPr>
        <p:spPr>
          <a:xfrm>
            <a:off x="1014060" y="926440"/>
            <a:ext cx="10025415" cy="1055674"/>
          </a:xfrm>
          <a:prstGeom prst="rect">
            <a:avLst/>
          </a:prstGeom>
          <a:noFill/>
        </p:spPr>
        <p:txBody>
          <a:bodyPr wrap="square" rtlCol="0">
            <a:spAutoFit/>
          </a:bodyPr>
          <a:lstStyle/>
          <a:p>
            <a:pPr>
              <a:lnSpc>
                <a:spcPct val="90000"/>
              </a:lnSpc>
              <a:spcAft>
                <a:spcPts val="600"/>
              </a:spcAft>
            </a:pPr>
            <a:endParaRPr lang="en-US" sz="1800" dirty="0">
              <a:latin typeface="Arial" panose="020B0604020202020204" pitchFamily="34" charset="0"/>
              <a:cs typeface="Arial" panose="020B0604020202020204" pitchFamily="34" charset="0"/>
            </a:endParaRPr>
          </a:p>
          <a:p>
            <a:pPr>
              <a:lnSpc>
                <a:spcPct val="90000"/>
              </a:lnSpc>
              <a:spcAft>
                <a:spcPts val="600"/>
              </a:spcAft>
            </a:pPr>
            <a:r>
              <a:rPr lang="en-US" sz="2300" dirty="0">
                <a:latin typeface="Arial" panose="020B0604020202020204" pitchFamily="34" charset="0"/>
                <a:cs typeface="Arial" panose="020B0604020202020204" pitchFamily="34" charset="0"/>
              </a:rPr>
              <a:t>Ethel our fictional patient will be used as an example throughout this presentation to help you work through the </a:t>
            </a:r>
            <a:r>
              <a:rPr lang="en-US" sz="2300" b="1" i="1" dirty="0">
                <a:latin typeface="Arial" panose="020B0604020202020204" pitchFamily="34" charset="0"/>
                <a:cs typeface="Arial" panose="020B0604020202020204" pitchFamily="34" charset="0"/>
              </a:rPr>
              <a:t>MUST</a:t>
            </a:r>
            <a:r>
              <a:rPr lang="en-US" sz="2300" dirty="0">
                <a:latin typeface="Arial" panose="020B0604020202020204" pitchFamily="34" charset="0"/>
                <a:cs typeface="Arial" panose="020B0604020202020204" pitchFamily="34" charset="0"/>
              </a:rPr>
              <a:t> calculations: </a:t>
            </a:r>
          </a:p>
        </p:txBody>
      </p:sp>
      <p:graphicFrame>
        <p:nvGraphicFramePr>
          <p:cNvPr id="30" name="TextBox 1">
            <a:extLst>
              <a:ext uri="{FF2B5EF4-FFF2-40B4-BE49-F238E27FC236}">
                <a16:creationId xmlns:a16="http://schemas.microsoft.com/office/drawing/2014/main" id="{B3B862B8-031D-B8FC-D757-121B59529E4F}"/>
              </a:ext>
            </a:extLst>
          </p:cNvPr>
          <p:cNvGraphicFramePr/>
          <p:nvPr>
            <p:extLst>
              <p:ext uri="{D42A27DB-BD31-4B8C-83A1-F6EECF244321}">
                <p14:modId xmlns:p14="http://schemas.microsoft.com/office/powerpoint/2010/main" val="2770458118"/>
              </p:ext>
            </p:extLst>
          </p:nvPr>
        </p:nvGraphicFramePr>
        <p:xfrm>
          <a:off x="470247" y="1878578"/>
          <a:ext cx="10905066" cy="327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73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0A3C4AE-21F2-4DA9-A305-5019DCD1A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50" name="Rectangle 2">
            <a:extLst>
              <a:ext uri="{FF2B5EF4-FFF2-40B4-BE49-F238E27FC236}">
                <a16:creationId xmlns:a16="http://schemas.microsoft.com/office/drawing/2014/main" id="{BB29CA80-7B62-4163-9074-D5B43EFE13EB}"/>
              </a:ext>
            </a:extLst>
          </p:cNvPr>
          <p:cNvSpPr>
            <a:spLocks noGrp="1" noChangeArrowheads="1"/>
          </p:cNvSpPr>
          <p:nvPr>
            <p:ph type="title"/>
          </p:nvPr>
        </p:nvSpPr>
        <p:spPr>
          <a:xfrm>
            <a:off x="-1" y="242778"/>
            <a:ext cx="4167271" cy="5567891"/>
          </a:xfrm>
        </p:spPr>
        <p:txBody>
          <a:bodyPr>
            <a:normAutofit fontScale="90000"/>
          </a:bodyPr>
          <a:lstStyle/>
          <a:p>
            <a:pPr>
              <a:lnSpc>
                <a:spcPct val="100000"/>
              </a:lnSpc>
            </a:pPr>
            <a:r>
              <a:rPr lang="en-GB" altLang="en-US" sz="2700" b="1" dirty="0">
                <a:solidFill>
                  <a:schemeClr val="bg1"/>
                </a:solidFill>
                <a:latin typeface="Arial" panose="020B0604020202020204" pitchFamily="34" charset="0"/>
              </a:rPr>
              <a:t>Step 1</a:t>
            </a:r>
            <a:r>
              <a:rPr lang="en-GB" altLang="en-US" sz="2700" dirty="0">
                <a:solidFill>
                  <a:schemeClr val="bg1"/>
                </a:solidFill>
                <a:latin typeface="Arial" panose="020B0604020202020204" pitchFamily="34" charset="0"/>
              </a:rPr>
              <a:t>: </a:t>
            </a:r>
            <a:br>
              <a:rPr lang="en-GB" altLang="en-US" sz="2700" dirty="0">
                <a:solidFill>
                  <a:schemeClr val="bg1"/>
                </a:solidFill>
                <a:latin typeface="Arial" panose="020B0604020202020204" pitchFamily="34" charset="0"/>
              </a:rPr>
            </a:br>
            <a:r>
              <a:rPr lang="en-GB" altLang="en-US" sz="2700" dirty="0">
                <a:solidFill>
                  <a:schemeClr val="bg1"/>
                </a:solidFill>
                <a:latin typeface="Arial" panose="020B0604020202020204" pitchFamily="34" charset="0"/>
              </a:rPr>
              <a:t>How to calculate </a:t>
            </a:r>
            <a:br>
              <a:rPr lang="en-GB" altLang="en-US" sz="2700" dirty="0">
                <a:solidFill>
                  <a:schemeClr val="bg1"/>
                </a:solidFill>
                <a:latin typeface="Arial" panose="020B0604020202020204" pitchFamily="34" charset="0"/>
              </a:rPr>
            </a:br>
            <a:r>
              <a:rPr lang="en-GB" altLang="en-US" sz="2700" dirty="0">
                <a:solidFill>
                  <a:schemeClr val="bg1"/>
                </a:solidFill>
                <a:latin typeface="Arial" panose="020B0604020202020204" pitchFamily="34" charset="0"/>
              </a:rPr>
              <a:t>Body Mass Index </a:t>
            </a:r>
            <a:br>
              <a:rPr lang="en-GB" altLang="en-US" sz="2700" dirty="0">
                <a:solidFill>
                  <a:schemeClr val="bg1"/>
                </a:solidFill>
                <a:latin typeface="Arial" panose="020B0604020202020204" pitchFamily="34" charset="0"/>
              </a:rPr>
            </a:br>
            <a:r>
              <a:rPr lang="en-GB" altLang="en-US" sz="2700" dirty="0">
                <a:solidFill>
                  <a:schemeClr val="bg1"/>
                </a:solidFill>
                <a:latin typeface="Arial" panose="020B0604020202020204" pitchFamily="34" charset="0"/>
              </a:rPr>
              <a:t>in order to work out           BMI score </a:t>
            </a:r>
            <a:r>
              <a:rPr lang="en-GB" altLang="en-US" sz="3500" dirty="0">
                <a:solidFill>
                  <a:schemeClr val="bg1"/>
                </a:solidFill>
                <a:latin typeface="Arial" panose="020B0604020202020204" pitchFamily="34" charset="0"/>
              </a:rPr>
              <a:t>:</a:t>
            </a: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r>
              <a:rPr lang="en-GB" altLang="en-US" sz="3500" dirty="0">
                <a:solidFill>
                  <a:schemeClr val="bg1"/>
                </a:solidFill>
                <a:latin typeface="Arial" panose="020B0604020202020204" pitchFamily="34" charset="0"/>
              </a:rPr>
              <a:t> </a:t>
            </a:r>
          </a:p>
        </p:txBody>
      </p:sp>
      <p:pic>
        <p:nvPicPr>
          <p:cNvPr id="2" name="Picture 3" descr="8135_MUST_6ppAW A52">
            <a:hlinkClick r:id="rId3"/>
            <a:extLst>
              <a:ext uri="{FF2B5EF4-FFF2-40B4-BE49-F238E27FC236}">
                <a16:creationId xmlns:a16="http://schemas.microsoft.com/office/drawing/2014/main" id="{4B63F010-C0F5-1E50-FA49-766E9A2B70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249" y="2714059"/>
            <a:ext cx="2729130" cy="349888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C0D4E55-7B88-5524-FE0B-D346183366CB}"/>
              </a:ext>
            </a:extLst>
          </p:cNvPr>
          <p:cNvSpPr/>
          <p:nvPr/>
        </p:nvSpPr>
        <p:spPr>
          <a:xfrm rot="9409714">
            <a:off x="678632" y="2456326"/>
            <a:ext cx="1174289" cy="139690"/>
          </a:xfrm>
          <a:prstGeom prst="rightArrow">
            <a:avLst>
              <a:gd name="adj1" fmla="val 60013"/>
              <a:gd name="adj2" fmla="val 50000"/>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252FBDBC-1EB7-D054-9FA1-A1CE05374E76}"/>
              </a:ext>
            </a:extLst>
          </p:cNvPr>
          <p:cNvSpPr txBox="1"/>
          <p:nvPr/>
        </p:nvSpPr>
        <p:spPr>
          <a:xfrm>
            <a:off x="4129661" y="819597"/>
            <a:ext cx="7882128"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see equation below which uses Ethel’s current weight and height information to calculate her </a:t>
            </a:r>
            <a:r>
              <a:rPr lang="en-GB" b="1" dirty="0">
                <a:latin typeface="Arial" panose="020B0604020202020204" pitchFamily="34" charset="0"/>
                <a:cs typeface="Arial" panose="020B0604020202020204" pitchFamily="34" charset="0"/>
              </a:rPr>
              <a:t>BMI</a:t>
            </a:r>
            <a:r>
              <a:rPr lang="en-GB" dirty="0">
                <a:latin typeface="Arial" panose="020B0604020202020204" pitchFamily="34" charset="0"/>
                <a:cs typeface="Arial" panose="020B0604020202020204" pitchFamily="34" charset="0"/>
              </a:rPr>
              <a:t>. This will then help to identify her BMI score for Step 1.</a:t>
            </a:r>
          </a:p>
        </p:txBody>
      </p:sp>
      <p:pic>
        <p:nvPicPr>
          <p:cNvPr id="9" name="Picture 8">
            <a:extLst>
              <a:ext uri="{FF2B5EF4-FFF2-40B4-BE49-F238E27FC236}">
                <a16:creationId xmlns:a16="http://schemas.microsoft.com/office/drawing/2014/main" id="{26C41134-FEC9-0B94-CB67-895175579761}"/>
              </a:ext>
            </a:extLst>
          </p:cNvPr>
          <p:cNvPicPr>
            <a:picLocks noChangeAspect="1"/>
          </p:cNvPicPr>
          <p:nvPr/>
        </p:nvPicPr>
        <p:blipFill>
          <a:blip r:embed="rId5"/>
          <a:stretch>
            <a:fillRect/>
          </a:stretch>
        </p:blipFill>
        <p:spPr>
          <a:xfrm>
            <a:off x="4751534" y="1742927"/>
            <a:ext cx="6401101" cy="4295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3290"/>
    </mc:Choice>
    <mc:Fallback xmlns="">
      <p:transition spd="slow" advTm="123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2825</TotalTime>
  <Words>2229</Words>
  <Application>Microsoft Office PowerPoint</Application>
  <PresentationFormat>Widescreen</PresentationFormat>
  <Paragraphs>203</Paragraphs>
  <Slides>25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Times New Roman</vt:lpstr>
      <vt:lpstr>Office Theme</vt:lpstr>
      <vt:lpstr>1_Office Theme</vt:lpstr>
      <vt:lpstr>Improving Community Adult Nutrition (I-CAN)  e-learning </vt:lpstr>
      <vt:lpstr>PowerPoint Presentation</vt:lpstr>
      <vt:lpstr>Aims:</vt:lpstr>
      <vt:lpstr>Overview</vt:lpstr>
      <vt:lpstr> Screening for Malnutrition </vt:lpstr>
      <vt:lpstr>‘MUST’</vt:lpstr>
      <vt:lpstr>Malnutrition Universal Screening Tool (‘MUST’)</vt:lpstr>
      <vt:lpstr>PowerPoint Presentation</vt:lpstr>
      <vt:lpstr>Step 1:  How to calculate  Body Mass Index  in order to work out           BMI score :         </vt:lpstr>
      <vt:lpstr>PowerPoint Presentation</vt:lpstr>
      <vt:lpstr>How to interpret BMI Score     </vt:lpstr>
      <vt:lpstr>FAQ:   What to do if you are not able to weigh the patient?</vt:lpstr>
      <vt:lpstr> How to obtain a MUAC</vt:lpstr>
      <vt:lpstr>FAQ: What to do if you are unable to measure the patient's height?</vt:lpstr>
      <vt:lpstr>Please see the following table to convert your ulna length into an estimated height. </vt:lpstr>
      <vt:lpstr>PowerPoint Presentation</vt:lpstr>
      <vt:lpstr>PowerPoint Presentation</vt:lpstr>
      <vt:lpstr>PowerPoint Presentation</vt:lpstr>
      <vt:lpstr>PowerPoint Presentation</vt:lpstr>
      <vt:lpstr>Step 3:  Acute disease effect (ADE)    </vt:lpstr>
      <vt:lpstr>Quick reminder:  </vt:lpstr>
      <vt:lpstr>    ‘Malnutrition Universal Screening Tool’ (‘MUST’)</vt:lpstr>
      <vt:lpstr>PowerPoint Presentation</vt:lpstr>
      <vt:lpstr>PowerPoint Presentation</vt:lpstr>
      <vt:lpstr>Case study  (click answer boxes to reveal answers)  If your answers are incorrect please refer back to previous slides for guidance on steps 1-4 of the MUST screening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screen for Malnutrition</dc:title>
  <dc:creator>Spillane Joseph</dc:creator>
  <cp:lastModifiedBy>TOPLEY, Bethan (LEICESTERSHIRE PARTNERSHIP NHS TRUST)</cp:lastModifiedBy>
  <cp:revision>127</cp:revision>
  <dcterms:created xsi:type="dcterms:W3CDTF">2022-05-10T14:38:09Z</dcterms:created>
  <dcterms:modified xsi:type="dcterms:W3CDTF">2024-06-10T11:41:36Z</dcterms:modified>
</cp:coreProperties>
</file>