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9"/>
  </p:notesMasterIdLst>
  <p:sldIdLst>
    <p:sldId id="419" r:id="rId3"/>
    <p:sldId id="420" r:id="rId4"/>
    <p:sldId id="414" r:id="rId5"/>
    <p:sldId id="415" r:id="rId6"/>
    <p:sldId id="262" r:id="rId7"/>
    <p:sldId id="485" r:id="rId8"/>
    <p:sldId id="329" r:id="rId9"/>
    <p:sldId id="347" r:id="rId10"/>
    <p:sldId id="412" r:id="rId11"/>
    <p:sldId id="266" r:id="rId12"/>
    <p:sldId id="346" r:id="rId13"/>
    <p:sldId id="331" r:id="rId14"/>
    <p:sldId id="401" r:id="rId15"/>
    <p:sldId id="402" r:id="rId16"/>
    <p:sldId id="404" r:id="rId17"/>
    <p:sldId id="403" r:id="rId18"/>
    <p:sldId id="348" r:id="rId19"/>
    <p:sldId id="408" r:id="rId20"/>
    <p:sldId id="407" r:id="rId21"/>
    <p:sldId id="409" r:id="rId22"/>
    <p:sldId id="335" r:id="rId23"/>
    <p:sldId id="417" r:id="rId24"/>
    <p:sldId id="410" r:id="rId25"/>
    <p:sldId id="413" r:id="rId26"/>
    <p:sldId id="416" r:id="rId27"/>
    <p:sldId id="3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97805B-37B5-5D80-CB3A-FEA7E3F1566F}" name="TOPLEY, Bethan (LEICESTERSHIRE PARTNERSHIP NHS TRUST)" initials="BT" userId="S::bethan.topley1@nhs.net::6d44a78e-3031-4943-afa7-63b079b882db" providerId="AD"/>
  <p188:author id="{36A9A4B2-0690-2161-3BBA-25F5DF9045F3}" name="ARMSTRONG-SMITH, Emily (LEICESTERSHIRE PARTNERSHIP NHS TRUST)" initials="EA" userId="S::emily.armstrong-smith1@nhs.net::e96a64bf-8f5b-4a9e-81ca-5c27ae2c43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pillane Joseph" initials="SJ" lastIdx="13" clrIdx="0"/>
  <p:cmAuthor id="2" name="QUARESHY, Nazrana (LEICESTERSHIRE PARTNERSHIP NHS TRUST)" initials="QN(PNT" lastIdx="5" clrIdx="1">
    <p:extLst>
      <p:ext uri="{19B8F6BF-5375-455C-9EA6-DF929625EA0E}">
        <p15:presenceInfo xmlns:p15="http://schemas.microsoft.com/office/powerpoint/2012/main" userId="S::nazrana.quareshy1@nhs.net::4d016c47-7ffb-4321-8e48-e4d7a4f395d0" providerId="AD"/>
      </p:ext>
    </p:extLst>
  </p:cmAuthor>
  <p:cmAuthor id="3" name="EDWARDS, Faye (LEICESTERSHIRE PARTNERSHIP NHS TRUST)" initials="EF(PNT" lastIdx="1" clrIdx="2">
    <p:extLst>
      <p:ext uri="{19B8F6BF-5375-455C-9EA6-DF929625EA0E}">
        <p15:presenceInfo xmlns:p15="http://schemas.microsoft.com/office/powerpoint/2012/main" userId="S::faye.edwards5@nhs.net::7182a6e8-db0f-4201-9382-185e90d5af8a" providerId="AD"/>
      </p:ext>
    </p:extLst>
  </p:cmAuthor>
  <p:cmAuthor id="4" name="PARMAR, Anjali (LEICESTERSHIRE PARTNERSHIP NHS TRUST)" initials="PA(PNT" lastIdx="1" clrIdx="3">
    <p:extLst>
      <p:ext uri="{19B8F6BF-5375-455C-9EA6-DF929625EA0E}">
        <p15:presenceInfo xmlns:p15="http://schemas.microsoft.com/office/powerpoint/2012/main" userId="S::anjali.parmar@nhs.net::a4c310ce-fef1-4d25-a71a-bb252c8b18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98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59" d="100"/>
          <a:sy n="59" d="100"/>
        </p:scale>
        <p:origin x="968"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31E00-D109-413A-94B8-34294273203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08CBDD8-6173-4385-B26C-A7581359EBD3}">
      <dgm:prSet/>
      <dgm:spPr/>
      <dgm:t>
        <a:bodyPr/>
        <a:lstStyle/>
        <a:p>
          <a:r>
            <a:rPr kumimoji="0" lang="en-GB" b="0" i="0" u="none" strike="noStrike" cap="none" spc="0" normalizeH="0" baseline="0" noProof="0" dirty="0">
              <a:ln>
                <a:noFill/>
              </a:ln>
              <a:solidFill>
                <a:schemeClr val="bg1"/>
              </a:solidFill>
              <a:effectLst/>
              <a:uLnTx/>
              <a:uFillTx/>
              <a:latin typeface="+mn-lt"/>
              <a:ea typeface="+mn-ea"/>
              <a:cs typeface="Arial" panose="020B0604020202020204" pitchFamily="34" charset="0"/>
            </a:rPr>
            <a:t>A general balanced and varied diet for adults is important for optimal health and wellbeing.</a:t>
          </a:r>
        </a:p>
      </dgm:t>
    </dgm:pt>
    <dgm:pt modelId="{F45261C1-673F-4056-9DB2-F0438E615BF9}" type="parTrans" cxnId="{F9CC5AAC-2197-4D3F-9B6E-3EF607093D8B}">
      <dgm:prSet/>
      <dgm:spPr/>
      <dgm:t>
        <a:bodyPr/>
        <a:lstStyle/>
        <a:p>
          <a:endParaRPr lang="en-GB">
            <a:solidFill>
              <a:schemeClr val="bg1"/>
            </a:solidFill>
            <a:latin typeface="+mn-lt"/>
          </a:endParaRPr>
        </a:p>
      </dgm:t>
    </dgm:pt>
    <dgm:pt modelId="{36ADD859-8B67-40D9-88D2-584AF053DD23}" type="sibTrans" cxnId="{F9CC5AAC-2197-4D3F-9B6E-3EF607093D8B}">
      <dgm:prSet/>
      <dgm:spPr/>
      <dgm:t>
        <a:bodyPr/>
        <a:lstStyle/>
        <a:p>
          <a:endParaRPr lang="en-GB">
            <a:solidFill>
              <a:schemeClr val="bg1"/>
            </a:solidFill>
            <a:latin typeface="+mn-lt"/>
          </a:endParaRPr>
        </a:p>
      </dgm:t>
    </dgm:pt>
    <dgm:pt modelId="{6674971B-BE97-4CFA-856E-F82D0EFB172F}">
      <dgm:prSet/>
      <dgm:spPr/>
      <dgm:t>
        <a:bodyPr/>
        <a:lstStyle/>
        <a:p>
          <a:r>
            <a:rPr kumimoji="0" lang="en-GB" b="0" i="0" u="none" strike="noStrike" cap="none" spc="0" normalizeH="0" baseline="0" noProof="0" dirty="0">
              <a:ln>
                <a:noFill/>
              </a:ln>
              <a:solidFill>
                <a:schemeClr val="bg1"/>
              </a:solidFill>
              <a:effectLst/>
              <a:uLnTx/>
              <a:uFillTx/>
              <a:latin typeface="+mn-lt"/>
              <a:ea typeface="+mn-ea"/>
              <a:cs typeface="Arial" panose="020B0604020202020204" pitchFamily="34" charset="0"/>
            </a:rPr>
            <a:t>Malnutrition is a serious condition that happens when your diet does not contain the right amount of nutrients.</a:t>
          </a:r>
        </a:p>
      </dgm:t>
    </dgm:pt>
    <dgm:pt modelId="{1C253167-6F95-4DBB-9DB8-92F0C35D0DA0}" type="parTrans" cxnId="{FBC5AA7F-9C91-4A73-A5CB-7CEA39741225}">
      <dgm:prSet/>
      <dgm:spPr/>
      <dgm:t>
        <a:bodyPr/>
        <a:lstStyle/>
        <a:p>
          <a:endParaRPr lang="en-GB">
            <a:solidFill>
              <a:schemeClr val="bg1"/>
            </a:solidFill>
            <a:latin typeface="+mn-lt"/>
          </a:endParaRPr>
        </a:p>
      </dgm:t>
    </dgm:pt>
    <dgm:pt modelId="{6D102A50-401D-482A-B6EB-77D7F0C11DDB}" type="sibTrans" cxnId="{FBC5AA7F-9C91-4A73-A5CB-7CEA39741225}">
      <dgm:prSet/>
      <dgm:spPr/>
      <dgm:t>
        <a:bodyPr/>
        <a:lstStyle/>
        <a:p>
          <a:endParaRPr lang="en-GB">
            <a:solidFill>
              <a:schemeClr val="bg1"/>
            </a:solidFill>
            <a:latin typeface="+mn-lt"/>
          </a:endParaRPr>
        </a:p>
      </dgm:t>
    </dgm:pt>
    <dgm:pt modelId="{20B5C716-3D9A-4278-85B6-0BAA08374A3E}">
      <dgm:prSet/>
      <dgm:spPr/>
      <dgm:t>
        <a:bodyPr/>
        <a:lstStyle/>
        <a:p>
          <a:r>
            <a:rPr kumimoji="0" lang="en-GB" b="0" i="0" u="none" strike="noStrike" cap="none" spc="0" normalizeH="0" baseline="0" noProof="0">
              <a:ln>
                <a:noFill/>
              </a:ln>
              <a:solidFill>
                <a:schemeClr val="bg1"/>
              </a:solidFill>
              <a:effectLst/>
              <a:uLnTx/>
              <a:uFillTx/>
              <a:latin typeface="+mn-lt"/>
              <a:ea typeface="+mn-ea"/>
              <a:cs typeface="Arial" panose="020B0604020202020204" pitchFamily="34" charset="0"/>
            </a:rPr>
            <a:t>We are bound by legislation and standards to help prevent / treat malnutrition.</a:t>
          </a:r>
          <a:endParaRPr kumimoji="0" lang="en-GB" b="0" i="0" u="none" strike="noStrike" cap="none" spc="0" normalizeH="0" baseline="0" noProof="0" dirty="0">
            <a:ln>
              <a:noFill/>
            </a:ln>
            <a:solidFill>
              <a:schemeClr val="bg1"/>
            </a:solidFill>
            <a:effectLst/>
            <a:uLnTx/>
            <a:uFillTx/>
            <a:latin typeface="+mn-lt"/>
            <a:ea typeface="+mn-ea"/>
            <a:cs typeface="Arial" panose="020B0604020202020204" pitchFamily="34" charset="0"/>
          </a:endParaRPr>
        </a:p>
      </dgm:t>
    </dgm:pt>
    <dgm:pt modelId="{0611F9FE-CD4A-42BE-BBEC-BBE05457793E}" type="parTrans" cxnId="{2C969772-6B85-4A0D-865F-ABB68081519E}">
      <dgm:prSet/>
      <dgm:spPr/>
      <dgm:t>
        <a:bodyPr/>
        <a:lstStyle/>
        <a:p>
          <a:endParaRPr lang="en-GB">
            <a:solidFill>
              <a:schemeClr val="bg1"/>
            </a:solidFill>
            <a:latin typeface="+mn-lt"/>
          </a:endParaRPr>
        </a:p>
      </dgm:t>
    </dgm:pt>
    <dgm:pt modelId="{E9C3E775-99B7-4B00-B2F1-205BD7E9671D}" type="sibTrans" cxnId="{2C969772-6B85-4A0D-865F-ABB68081519E}">
      <dgm:prSet/>
      <dgm:spPr/>
      <dgm:t>
        <a:bodyPr/>
        <a:lstStyle/>
        <a:p>
          <a:endParaRPr lang="en-GB">
            <a:solidFill>
              <a:schemeClr val="bg1"/>
            </a:solidFill>
            <a:latin typeface="+mn-lt"/>
          </a:endParaRPr>
        </a:p>
      </dgm:t>
    </dgm:pt>
    <dgm:pt modelId="{2612B131-D699-4AF6-AA8E-5D65B4B59708}">
      <dgm:prSet/>
      <dgm:spPr/>
      <dgm:t>
        <a:bodyPr/>
        <a:lstStyle/>
        <a:p>
          <a:r>
            <a:rPr kumimoji="0" lang="en-GB" b="0" i="0" u="none" strike="noStrike" cap="none" spc="0" normalizeH="0" baseline="0" noProof="0" dirty="0">
              <a:ln>
                <a:noFill/>
              </a:ln>
              <a:solidFill>
                <a:schemeClr val="bg1"/>
              </a:solidFill>
              <a:effectLst/>
              <a:uLnTx/>
              <a:uFillTx/>
              <a:latin typeface="+mn-lt"/>
              <a:ea typeface="+mn-ea"/>
              <a:cs typeface="Arial" panose="020B0604020202020204" pitchFamily="34" charset="0"/>
            </a:rPr>
            <a:t>Malnutrition can have a negative impact on patients’ health affecting both mental and physical function.</a:t>
          </a:r>
        </a:p>
      </dgm:t>
    </dgm:pt>
    <dgm:pt modelId="{697BED32-8D7F-4DC1-920A-619A90728080}" type="parTrans" cxnId="{A436F6B9-E543-4F38-A893-F10A6E8B86DF}">
      <dgm:prSet/>
      <dgm:spPr/>
      <dgm:t>
        <a:bodyPr/>
        <a:lstStyle/>
        <a:p>
          <a:endParaRPr lang="en-GB">
            <a:solidFill>
              <a:schemeClr val="bg1"/>
            </a:solidFill>
            <a:latin typeface="+mn-lt"/>
          </a:endParaRPr>
        </a:p>
      </dgm:t>
    </dgm:pt>
    <dgm:pt modelId="{BF9EADAC-8580-4182-9948-4B8260E61C5B}" type="sibTrans" cxnId="{A436F6B9-E543-4F38-A893-F10A6E8B86DF}">
      <dgm:prSet/>
      <dgm:spPr/>
      <dgm:t>
        <a:bodyPr/>
        <a:lstStyle/>
        <a:p>
          <a:endParaRPr lang="en-GB">
            <a:solidFill>
              <a:schemeClr val="bg1"/>
            </a:solidFill>
            <a:latin typeface="+mn-lt"/>
          </a:endParaRPr>
        </a:p>
      </dgm:t>
    </dgm:pt>
    <dgm:pt modelId="{B2881E32-78FF-4FFB-A576-88B0EE7E2A35}">
      <dgm:prSet/>
      <dgm:spPr/>
      <dgm:t>
        <a:bodyPr/>
        <a:lstStyle/>
        <a:p>
          <a:r>
            <a:rPr kumimoji="0" lang="en-GB" b="0" i="0" u="none" strike="noStrike" cap="none" spc="0" normalizeH="0" baseline="0" noProof="0" dirty="0">
              <a:ln>
                <a:noFill/>
              </a:ln>
              <a:solidFill>
                <a:schemeClr val="bg1"/>
              </a:solidFill>
              <a:effectLst/>
              <a:uLnTx/>
              <a:uFillTx/>
              <a:latin typeface="+mn-lt"/>
              <a:ea typeface="+mn-ea"/>
              <a:cs typeface="Arial" panose="020B0604020202020204" pitchFamily="34" charset="0"/>
            </a:rPr>
            <a:t>There are many signs of malnutrition that are important to be aware of. </a:t>
          </a:r>
        </a:p>
      </dgm:t>
    </dgm:pt>
    <dgm:pt modelId="{DA5704B3-EAD7-4AFE-A252-09A867BCBC82}" type="parTrans" cxnId="{BB07A491-7B94-4893-89D3-9BB2B4CA73F1}">
      <dgm:prSet/>
      <dgm:spPr/>
      <dgm:t>
        <a:bodyPr/>
        <a:lstStyle/>
        <a:p>
          <a:endParaRPr lang="en-GB">
            <a:solidFill>
              <a:schemeClr val="bg1"/>
            </a:solidFill>
            <a:latin typeface="+mn-lt"/>
          </a:endParaRPr>
        </a:p>
      </dgm:t>
    </dgm:pt>
    <dgm:pt modelId="{C52ABCFD-968D-4F0A-824A-37E315F94F56}" type="sibTrans" cxnId="{BB07A491-7B94-4893-89D3-9BB2B4CA73F1}">
      <dgm:prSet/>
      <dgm:spPr/>
      <dgm:t>
        <a:bodyPr/>
        <a:lstStyle/>
        <a:p>
          <a:endParaRPr lang="en-GB">
            <a:solidFill>
              <a:schemeClr val="bg1"/>
            </a:solidFill>
            <a:latin typeface="+mn-lt"/>
          </a:endParaRPr>
        </a:p>
      </dgm:t>
    </dgm:pt>
    <dgm:pt modelId="{C06DE517-ACE2-4F73-B345-067C10F73E45}" type="pres">
      <dgm:prSet presAssocID="{FC731E00-D109-413A-94B8-34294273203C}" presName="linear" presStyleCnt="0">
        <dgm:presLayoutVars>
          <dgm:animLvl val="lvl"/>
          <dgm:resizeHandles val="exact"/>
        </dgm:presLayoutVars>
      </dgm:prSet>
      <dgm:spPr/>
    </dgm:pt>
    <dgm:pt modelId="{76AA3CC3-446C-480B-85F2-4A7A07601382}" type="pres">
      <dgm:prSet presAssocID="{C08CBDD8-6173-4385-B26C-A7581359EBD3}" presName="parentText" presStyleLbl="node1" presStyleIdx="0" presStyleCnt="5" custLinFactNeighborX="505" custLinFactNeighborY="65137">
        <dgm:presLayoutVars>
          <dgm:chMax val="0"/>
          <dgm:bulletEnabled val="1"/>
        </dgm:presLayoutVars>
      </dgm:prSet>
      <dgm:spPr/>
    </dgm:pt>
    <dgm:pt modelId="{81BCD878-1543-4342-80DE-CABEDF913304}" type="pres">
      <dgm:prSet presAssocID="{36ADD859-8B67-40D9-88D2-584AF053DD23}" presName="spacer" presStyleCnt="0"/>
      <dgm:spPr/>
    </dgm:pt>
    <dgm:pt modelId="{12AFAECB-E54D-4171-8323-F742BB2291B2}" type="pres">
      <dgm:prSet presAssocID="{6674971B-BE97-4CFA-856E-F82D0EFB172F}" presName="parentText" presStyleLbl="node1" presStyleIdx="1" presStyleCnt="5">
        <dgm:presLayoutVars>
          <dgm:chMax val="0"/>
          <dgm:bulletEnabled val="1"/>
        </dgm:presLayoutVars>
      </dgm:prSet>
      <dgm:spPr/>
    </dgm:pt>
    <dgm:pt modelId="{8B6AB258-8B79-4E72-A3EC-B5350BE4B937}" type="pres">
      <dgm:prSet presAssocID="{6D102A50-401D-482A-B6EB-77D7F0C11DDB}" presName="spacer" presStyleCnt="0"/>
      <dgm:spPr/>
    </dgm:pt>
    <dgm:pt modelId="{0ADA478E-0503-40CE-BBD0-74B46AA6ABB1}" type="pres">
      <dgm:prSet presAssocID="{20B5C716-3D9A-4278-85B6-0BAA08374A3E}" presName="parentText" presStyleLbl="node1" presStyleIdx="2" presStyleCnt="5">
        <dgm:presLayoutVars>
          <dgm:chMax val="0"/>
          <dgm:bulletEnabled val="1"/>
        </dgm:presLayoutVars>
      </dgm:prSet>
      <dgm:spPr/>
    </dgm:pt>
    <dgm:pt modelId="{AF9A0A9C-A161-41AF-B54A-D3C36B1D185F}" type="pres">
      <dgm:prSet presAssocID="{E9C3E775-99B7-4B00-B2F1-205BD7E9671D}" presName="spacer" presStyleCnt="0"/>
      <dgm:spPr/>
    </dgm:pt>
    <dgm:pt modelId="{13B12908-D935-4C96-8AAD-5FC290938B1B}" type="pres">
      <dgm:prSet presAssocID="{2612B131-D699-4AF6-AA8E-5D65B4B59708}" presName="parentText" presStyleLbl="node1" presStyleIdx="3" presStyleCnt="5">
        <dgm:presLayoutVars>
          <dgm:chMax val="0"/>
          <dgm:bulletEnabled val="1"/>
        </dgm:presLayoutVars>
      </dgm:prSet>
      <dgm:spPr/>
    </dgm:pt>
    <dgm:pt modelId="{70044D3E-AD60-4D2D-8563-5A4A1B184E68}" type="pres">
      <dgm:prSet presAssocID="{BF9EADAC-8580-4182-9948-4B8260E61C5B}" presName="spacer" presStyleCnt="0"/>
      <dgm:spPr/>
    </dgm:pt>
    <dgm:pt modelId="{8FD2679F-9152-4AEC-8804-A37CEDBB3A93}" type="pres">
      <dgm:prSet presAssocID="{B2881E32-78FF-4FFB-A576-88B0EE7E2A35}" presName="parentText" presStyleLbl="node1" presStyleIdx="4" presStyleCnt="5" custLinFactNeighborX="-1264" custLinFactNeighborY="29776">
        <dgm:presLayoutVars>
          <dgm:chMax val="0"/>
          <dgm:bulletEnabled val="1"/>
        </dgm:presLayoutVars>
      </dgm:prSet>
      <dgm:spPr/>
    </dgm:pt>
  </dgm:ptLst>
  <dgm:cxnLst>
    <dgm:cxn modelId="{9C3EE923-7721-483C-A496-287AEECBECFD}" type="presOf" srcId="{B2881E32-78FF-4FFB-A576-88B0EE7E2A35}" destId="{8FD2679F-9152-4AEC-8804-A37CEDBB3A93}" srcOrd="0" destOrd="0" presId="urn:microsoft.com/office/officeart/2005/8/layout/vList2"/>
    <dgm:cxn modelId="{2F7EB53A-8FF5-4A56-B860-6CF15310D8A7}" type="presOf" srcId="{6674971B-BE97-4CFA-856E-F82D0EFB172F}" destId="{12AFAECB-E54D-4171-8323-F742BB2291B2}" srcOrd="0" destOrd="0" presId="urn:microsoft.com/office/officeart/2005/8/layout/vList2"/>
    <dgm:cxn modelId="{5C80A841-F3F4-489E-8E10-99E7D44C76FD}" type="presOf" srcId="{20B5C716-3D9A-4278-85B6-0BAA08374A3E}" destId="{0ADA478E-0503-40CE-BBD0-74B46AA6ABB1}" srcOrd="0" destOrd="0" presId="urn:microsoft.com/office/officeart/2005/8/layout/vList2"/>
    <dgm:cxn modelId="{68D7276E-3BB7-402A-9F38-D41D800EB397}" type="presOf" srcId="{FC731E00-D109-413A-94B8-34294273203C}" destId="{C06DE517-ACE2-4F73-B345-067C10F73E45}" srcOrd="0" destOrd="0" presId="urn:microsoft.com/office/officeart/2005/8/layout/vList2"/>
    <dgm:cxn modelId="{2C969772-6B85-4A0D-865F-ABB68081519E}" srcId="{FC731E00-D109-413A-94B8-34294273203C}" destId="{20B5C716-3D9A-4278-85B6-0BAA08374A3E}" srcOrd="2" destOrd="0" parTransId="{0611F9FE-CD4A-42BE-BBEC-BBE05457793E}" sibTransId="{E9C3E775-99B7-4B00-B2F1-205BD7E9671D}"/>
    <dgm:cxn modelId="{FBC5AA7F-9C91-4A73-A5CB-7CEA39741225}" srcId="{FC731E00-D109-413A-94B8-34294273203C}" destId="{6674971B-BE97-4CFA-856E-F82D0EFB172F}" srcOrd="1" destOrd="0" parTransId="{1C253167-6F95-4DBB-9DB8-92F0C35D0DA0}" sibTransId="{6D102A50-401D-482A-B6EB-77D7F0C11DDB}"/>
    <dgm:cxn modelId="{BB07A491-7B94-4893-89D3-9BB2B4CA73F1}" srcId="{FC731E00-D109-413A-94B8-34294273203C}" destId="{B2881E32-78FF-4FFB-A576-88B0EE7E2A35}" srcOrd="4" destOrd="0" parTransId="{DA5704B3-EAD7-4AFE-A252-09A867BCBC82}" sibTransId="{C52ABCFD-968D-4F0A-824A-37E315F94F56}"/>
    <dgm:cxn modelId="{72F6649F-8D27-450C-8614-05C6AE0BA141}" type="presOf" srcId="{C08CBDD8-6173-4385-B26C-A7581359EBD3}" destId="{76AA3CC3-446C-480B-85F2-4A7A07601382}" srcOrd="0" destOrd="0" presId="urn:microsoft.com/office/officeart/2005/8/layout/vList2"/>
    <dgm:cxn modelId="{F9CC5AAC-2197-4D3F-9B6E-3EF607093D8B}" srcId="{FC731E00-D109-413A-94B8-34294273203C}" destId="{C08CBDD8-6173-4385-B26C-A7581359EBD3}" srcOrd="0" destOrd="0" parTransId="{F45261C1-673F-4056-9DB2-F0438E615BF9}" sibTransId="{36ADD859-8B67-40D9-88D2-584AF053DD23}"/>
    <dgm:cxn modelId="{A436F6B9-E543-4F38-A893-F10A6E8B86DF}" srcId="{FC731E00-D109-413A-94B8-34294273203C}" destId="{2612B131-D699-4AF6-AA8E-5D65B4B59708}" srcOrd="3" destOrd="0" parTransId="{697BED32-8D7F-4DC1-920A-619A90728080}" sibTransId="{BF9EADAC-8580-4182-9948-4B8260E61C5B}"/>
    <dgm:cxn modelId="{1F4343ED-48B8-4BE1-8650-E727333E95B7}" type="presOf" srcId="{2612B131-D699-4AF6-AA8E-5D65B4B59708}" destId="{13B12908-D935-4C96-8AAD-5FC290938B1B}" srcOrd="0" destOrd="0" presId="urn:microsoft.com/office/officeart/2005/8/layout/vList2"/>
    <dgm:cxn modelId="{036552E7-002B-4281-9766-D88D9EBECCC9}" type="presParOf" srcId="{C06DE517-ACE2-4F73-B345-067C10F73E45}" destId="{76AA3CC3-446C-480B-85F2-4A7A07601382}" srcOrd="0" destOrd="0" presId="urn:microsoft.com/office/officeart/2005/8/layout/vList2"/>
    <dgm:cxn modelId="{87D4FFFA-0A4C-419B-BC03-BB3BD30CCA4C}" type="presParOf" srcId="{C06DE517-ACE2-4F73-B345-067C10F73E45}" destId="{81BCD878-1543-4342-80DE-CABEDF913304}" srcOrd="1" destOrd="0" presId="urn:microsoft.com/office/officeart/2005/8/layout/vList2"/>
    <dgm:cxn modelId="{637F4011-BF9F-44B9-B9D2-52210E7A1406}" type="presParOf" srcId="{C06DE517-ACE2-4F73-B345-067C10F73E45}" destId="{12AFAECB-E54D-4171-8323-F742BB2291B2}" srcOrd="2" destOrd="0" presId="urn:microsoft.com/office/officeart/2005/8/layout/vList2"/>
    <dgm:cxn modelId="{1AA8DFF8-BFC0-4E19-B54A-0526FEF76541}" type="presParOf" srcId="{C06DE517-ACE2-4F73-B345-067C10F73E45}" destId="{8B6AB258-8B79-4E72-A3EC-B5350BE4B937}" srcOrd="3" destOrd="0" presId="urn:microsoft.com/office/officeart/2005/8/layout/vList2"/>
    <dgm:cxn modelId="{56859DD8-255C-463C-A57F-07FD36C25E15}" type="presParOf" srcId="{C06DE517-ACE2-4F73-B345-067C10F73E45}" destId="{0ADA478E-0503-40CE-BBD0-74B46AA6ABB1}" srcOrd="4" destOrd="0" presId="urn:microsoft.com/office/officeart/2005/8/layout/vList2"/>
    <dgm:cxn modelId="{149106D0-0611-4C81-B6A2-0B0EAFB07513}" type="presParOf" srcId="{C06DE517-ACE2-4F73-B345-067C10F73E45}" destId="{AF9A0A9C-A161-41AF-B54A-D3C36B1D185F}" srcOrd="5" destOrd="0" presId="urn:microsoft.com/office/officeart/2005/8/layout/vList2"/>
    <dgm:cxn modelId="{089AF9F5-FAA2-419C-B789-E6799AB0944B}" type="presParOf" srcId="{C06DE517-ACE2-4F73-B345-067C10F73E45}" destId="{13B12908-D935-4C96-8AAD-5FC290938B1B}" srcOrd="6" destOrd="0" presId="urn:microsoft.com/office/officeart/2005/8/layout/vList2"/>
    <dgm:cxn modelId="{F00E736C-9AD3-49DD-BA4B-DAA60B1A8B25}" type="presParOf" srcId="{C06DE517-ACE2-4F73-B345-067C10F73E45}" destId="{70044D3E-AD60-4D2D-8563-5A4A1B184E68}" srcOrd="7" destOrd="0" presId="urn:microsoft.com/office/officeart/2005/8/layout/vList2"/>
    <dgm:cxn modelId="{A38E7A1F-84E1-4005-9F5E-B274D75171A4}" type="presParOf" srcId="{C06DE517-ACE2-4F73-B345-067C10F73E45}" destId="{8FD2679F-9152-4AEC-8804-A37CEDBB3A9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BB1405-733C-48B3-B124-8F8F1039EEB6}"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1F1037B3-B19A-4DF4-A3CA-EAF6C3D0CF51}">
      <dgm:prSet custT="1"/>
      <dgm:spPr>
        <a:solidFill>
          <a:srgbClr val="00B0F0"/>
        </a:solidFill>
      </dgm:spPr>
      <dgm:t>
        <a:bodyPr/>
        <a:lstStyle/>
        <a:p>
          <a:pPr algn="l"/>
          <a:r>
            <a:rPr lang="en-GB" sz="2000" dirty="0">
              <a:latin typeface="+mn-lt"/>
              <a:cs typeface="Arial" panose="020B0604020202020204" pitchFamily="34" charset="0"/>
            </a:rPr>
            <a:t>Now you have a good understanding of malnutrition, this power point will cover how to screen for malnutrition using the Malnutrition Universal Screening Tool (MUST) and identify a patients MUST score.</a:t>
          </a:r>
          <a:endParaRPr lang="en-US" sz="2000" dirty="0">
            <a:latin typeface="+mn-lt"/>
            <a:cs typeface="Arial" panose="020B0604020202020204" pitchFamily="34" charset="0"/>
          </a:endParaRPr>
        </a:p>
      </dgm:t>
    </dgm:pt>
    <dgm:pt modelId="{9CC53CD0-271C-4310-A723-F53382D592F4}" type="parTrans" cxnId="{792DCFAA-C0AB-4121-914B-4F50C0949F26}">
      <dgm:prSet/>
      <dgm:spPr/>
      <dgm:t>
        <a:bodyPr/>
        <a:lstStyle/>
        <a:p>
          <a:endParaRPr lang="en-US"/>
        </a:p>
      </dgm:t>
    </dgm:pt>
    <dgm:pt modelId="{8A6D3157-3CD3-481C-B722-35DD4CF16EF6}" type="sibTrans" cxnId="{792DCFAA-C0AB-4121-914B-4F50C0949F26}">
      <dgm:prSet/>
      <dgm:spPr>
        <a:solidFill>
          <a:schemeClr val="bg1">
            <a:alpha val="90000"/>
          </a:schemeClr>
        </a:solidFill>
        <a:ln>
          <a:solidFill>
            <a:schemeClr val="bg1">
              <a:alpha val="90000"/>
            </a:schemeClr>
          </a:solidFill>
        </a:ln>
      </dgm:spPr>
      <dgm:t>
        <a:bodyPr/>
        <a:lstStyle/>
        <a:p>
          <a:endParaRPr lang="en-US"/>
        </a:p>
      </dgm:t>
    </dgm:pt>
    <dgm:pt modelId="{C8E9A1EE-05AD-4BE7-B04A-7300C715282B}">
      <dgm:prSet custT="1"/>
      <dgm:spPr>
        <a:solidFill>
          <a:schemeClr val="accent6">
            <a:lumMod val="75000"/>
          </a:schemeClr>
        </a:solidFill>
      </dgm:spPr>
      <dgm:t>
        <a:bodyPr/>
        <a:lstStyle/>
        <a:p>
          <a:r>
            <a:rPr lang="en-GB" sz="2000" dirty="0">
              <a:latin typeface="+mn-lt"/>
              <a:cs typeface="Arial" panose="020B0604020202020204" pitchFamily="34" charset="0"/>
            </a:rPr>
            <a:t>It will take you through how to complete calculations needed for this type of screening including how to work out body mass index (BMI) and percentage weight loss.</a:t>
          </a:r>
          <a:endParaRPr lang="en-US" sz="2000" dirty="0">
            <a:latin typeface="+mn-lt"/>
            <a:cs typeface="Arial" panose="020B0604020202020204" pitchFamily="34" charset="0"/>
          </a:endParaRPr>
        </a:p>
      </dgm:t>
    </dgm:pt>
    <dgm:pt modelId="{95B6D561-D9D3-414C-AAB2-657272719E1D}" type="parTrans" cxnId="{AB65297A-6D79-4B04-AD57-24DF446C01D7}">
      <dgm:prSet/>
      <dgm:spPr/>
      <dgm:t>
        <a:bodyPr/>
        <a:lstStyle/>
        <a:p>
          <a:endParaRPr lang="en-US"/>
        </a:p>
      </dgm:t>
    </dgm:pt>
    <dgm:pt modelId="{8D9A1E45-1001-4BFE-9070-000DD87B7FFC}" type="sibTrans" cxnId="{AB65297A-6D79-4B04-AD57-24DF446C01D7}">
      <dgm:prSet/>
      <dgm:spPr>
        <a:solidFill>
          <a:schemeClr val="bg1">
            <a:alpha val="90000"/>
          </a:schemeClr>
        </a:solidFill>
        <a:ln>
          <a:solidFill>
            <a:schemeClr val="bg1">
              <a:alpha val="90000"/>
            </a:schemeClr>
          </a:solidFill>
        </a:ln>
      </dgm:spPr>
      <dgm:t>
        <a:bodyPr/>
        <a:lstStyle/>
        <a:p>
          <a:endParaRPr lang="en-US"/>
        </a:p>
      </dgm:t>
    </dgm:pt>
    <dgm:pt modelId="{7494B71D-DA91-4B21-87F0-678714974530}">
      <dgm:prSet custT="1"/>
      <dgm:spPr>
        <a:solidFill>
          <a:schemeClr val="accent6"/>
        </a:solidFill>
      </dgm:spPr>
      <dgm:t>
        <a:bodyPr/>
        <a:lstStyle/>
        <a:p>
          <a:r>
            <a:rPr lang="en-GB" sz="2000" dirty="0">
              <a:latin typeface="+mn-lt"/>
              <a:cs typeface="Arial" panose="020B0604020202020204" pitchFamily="34" charset="0"/>
            </a:rPr>
            <a:t>We have included explanations of how to use tools that are included in the MUST screening pack to aid these calculations</a:t>
          </a:r>
          <a:r>
            <a:rPr lang="en-GB"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dgm:t>
    </dgm:pt>
    <dgm:pt modelId="{FE03343C-2EB1-41DE-B5DB-6D317BF141A1}" type="parTrans" cxnId="{FBBD7641-93FC-4A54-85C5-4F96033474B0}">
      <dgm:prSet/>
      <dgm:spPr/>
      <dgm:t>
        <a:bodyPr/>
        <a:lstStyle/>
        <a:p>
          <a:endParaRPr lang="en-US"/>
        </a:p>
      </dgm:t>
    </dgm:pt>
    <dgm:pt modelId="{FEEB08E5-54FF-4C03-BA04-974AC5C68989}" type="sibTrans" cxnId="{FBBD7641-93FC-4A54-85C5-4F96033474B0}">
      <dgm:prSet/>
      <dgm:spPr>
        <a:noFill/>
        <a:ln>
          <a:solidFill>
            <a:schemeClr val="bg1">
              <a:alpha val="90000"/>
            </a:schemeClr>
          </a:solidFill>
        </a:ln>
      </dgm:spPr>
      <dgm:t>
        <a:bodyPr/>
        <a:lstStyle/>
        <a:p>
          <a:endParaRPr lang="en-US"/>
        </a:p>
      </dgm:t>
    </dgm:pt>
    <dgm:pt modelId="{1EB2121D-FCAC-42DC-81A3-8FF01DB41D18}">
      <dgm:prSet custT="1"/>
      <dgm:spPr>
        <a:solidFill>
          <a:srgbClr val="0070C0"/>
        </a:solidFill>
      </dgm:spPr>
      <dgm:t>
        <a:bodyPr/>
        <a:lstStyle/>
        <a:p>
          <a:r>
            <a:rPr lang="en-GB" sz="2000" dirty="0">
              <a:latin typeface="+mn-lt"/>
              <a:cs typeface="Arial" panose="020B0604020202020204" pitchFamily="34" charset="0"/>
            </a:rPr>
            <a:t>When it is not possible to obtain a weight or height there are alternative methods that can be used.</a:t>
          </a:r>
          <a:endParaRPr lang="en-US" sz="2000" dirty="0">
            <a:latin typeface="+mn-lt"/>
            <a:cs typeface="Arial" panose="020B0604020202020204" pitchFamily="34" charset="0"/>
          </a:endParaRPr>
        </a:p>
      </dgm:t>
    </dgm:pt>
    <dgm:pt modelId="{76D248AD-00FF-4F8A-891B-E9FA78274DA1}" type="parTrans" cxnId="{9CB7EDF7-02AE-4C31-A545-FA2866FBAEB3}">
      <dgm:prSet/>
      <dgm:spPr/>
      <dgm:t>
        <a:bodyPr/>
        <a:lstStyle/>
        <a:p>
          <a:endParaRPr lang="en-US"/>
        </a:p>
      </dgm:t>
    </dgm:pt>
    <dgm:pt modelId="{6921AAF4-BCA3-4361-8573-6760364CE11C}" type="sibTrans" cxnId="{9CB7EDF7-02AE-4C31-A545-FA2866FBAEB3}">
      <dgm:prSet/>
      <dgm:spPr/>
      <dgm:t>
        <a:bodyPr/>
        <a:lstStyle/>
        <a:p>
          <a:endParaRPr lang="en-US"/>
        </a:p>
      </dgm:t>
    </dgm:pt>
    <dgm:pt modelId="{5AC7C1A3-46B7-4D2E-90D5-ED08D512F6CD}" type="pres">
      <dgm:prSet presAssocID="{57BB1405-733C-48B3-B124-8F8F1039EEB6}" presName="outerComposite" presStyleCnt="0">
        <dgm:presLayoutVars>
          <dgm:chMax val="5"/>
          <dgm:dir/>
          <dgm:resizeHandles val="exact"/>
        </dgm:presLayoutVars>
      </dgm:prSet>
      <dgm:spPr/>
    </dgm:pt>
    <dgm:pt modelId="{F74B52EB-9C2C-4F67-91AD-C48A35C1EE54}" type="pres">
      <dgm:prSet presAssocID="{57BB1405-733C-48B3-B124-8F8F1039EEB6}" presName="dummyMaxCanvas" presStyleCnt="0">
        <dgm:presLayoutVars/>
      </dgm:prSet>
      <dgm:spPr/>
    </dgm:pt>
    <dgm:pt modelId="{D961044D-C67D-4847-9624-54CCC2DD7BC5}" type="pres">
      <dgm:prSet presAssocID="{57BB1405-733C-48B3-B124-8F8F1039EEB6}" presName="FourNodes_1" presStyleLbl="node1" presStyleIdx="0" presStyleCnt="4" custScaleX="102484" custScaleY="95044" custLinFactNeighborX="621" custLinFactNeighborY="-3195">
        <dgm:presLayoutVars>
          <dgm:bulletEnabled val="1"/>
        </dgm:presLayoutVars>
      </dgm:prSet>
      <dgm:spPr/>
    </dgm:pt>
    <dgm:pt modelId="{DB902673-E836-450F-AA09-9AFFB0E0E27E}" type="pres">
      <dgm:prSet presAssocID="{57BB1405-733C-48B3-B124-8F8F1039EEB6}" presName="FourNodes_2" presStyleLbl="node1" presStyleIdx="1" presStyleCnt="4">
        <dgm:presLayoutVars>
          <dgm:bulletEnabled val="1"/>
        </dgm:presLayoutVars>
      </dgm:prSet>
      <dgm:spPr/>
    </dgm:pt>
    <dgm:pt modelId="{F2E53C07-2D91-4D3D-9E80-60995A28012D}" type="pres">
      <dgm:prSet presAssocID="{57BB1405-733C-48B3-B124-8F8F1039EEB6}" presName="FourNodes_3" presStyleLbl="node1" presStyleIdx="2" presStyleCnt="4">
        <dgm:presLayoutVars>
          <dgm:bulletEnabled val="1"/>
        </dgm:presLayoutVars>
      </dgm:prSet>
      <dgm:spPr/>
    </dgm:pt>
    <dgm:pt modelId="{ABED6D53-6A8E-4445-95C0-594695051DE9}" type="pres">
      <dgm:prSet presAssocID="{57BB1405-733C-48B3-B124-8F8F1039EEB6}" presName="FourNodes_4" presStyleLbl="node1" presStyleIdx="3" presStyleCnt="4">
        <dgm:presLayoutVars>
          <dgm:bulletEnabled val="1"/>
        </dgm:presLayoutVars>
      </dgm:prSet>
      <dgm:spPr/>
    </dgm:pt>
    <dgm:pt modelId="{BC5357FE-A810-4A94-9D15-42E280789332}" type="pres">
      <dgm:prSet presAssocID="{57BB1405-733C-48B3-B124-8F8F1039EEB6}" presName="FourConn_1-2" presStyleLbl="fgAccFollowNode1" presStyleIdx="0" presStyleCnt="3" custLinFactX="35975" custLinFactNeighborX="100000" custLinFactNeighborY="-89031">
        <dgm:presLayoutVars>
          <dgm:bulletEnabled val="1"/>
        </dgm:presLayoutVars>
      </dgm:prSet>
      <dgm:spPr/>
    </dgm:pt>
    <dgm:pt modelId="{EA049A98-0385-4BEB-A918-23C20C47AEA2}" type="pres">
      <dgm:prSet presAssocID="{57BB1405-733C-48B3-B124-8F8F1039EEB6}" presName="FourConn_2-3" presStyleLbl="fgAccFollowNode1" presStyleIdx="1" presStyleCnt="3" custLinFactX="27881" custLinFactNeighborX="100000" custLinFactNeighborY="-85975">
        <dgm:presLayoutVars>
          <dgm:bulletEnabled val="1"/>
        </dgm:presLayoutVars>
      </dgm:prSet>
      <dgm:spPr/>
    </dgm:pt>
    <dgm:pt modelId="{C15B30F5-230B-4E2A-8BDE-E531B72BA569}" type="pres">
      <dgm:prSet presAssocID="{57BB1405-733C-48B3-B124-8F8F1039EEB6}" presName="FourConn_3-4" presStyleLbl="fgAccFollowNode1" presStyleIdx="2" presStyleCnt="3" custScaleY="91685" custLinFactX="8456" custLinFactNeighborX="100000" custLinFactNeighborY="-48563">
        <dgm:presLayoutVars>
          <dgm:bulletEnabled val="1"/>
        </dgm:presLayoutVars>
      </dgm:prSet>
      <dgm:spPr/>
    </dgm:pt>
    <dgm:pt modelId="{039CB316-0797-428C-A48F-B7AC59763E82}" type="pres">
      <dgm:prSet presAssocID="{57BB1405-733C-48B3-B124-8F8F1039EEB6}" presName="FourNodes_1_text" presStyleLbl="node1" presStyleIdx="3" presStyleCnt="4">
        <dgm:presLayoutVars>
          <dgm:bulletEnabled val="1"/>
        </dgm:presLayoutVars>
      </dgm:prSet>
      <dgm:spPr/>
    </dgm:pt>
    <dgm:pt modelId="{E26E2422-8AA1-4D57-93D0-87968A574AE9}" type="pres">
      <dgm:prSet presAssocID="{57BB1405-733C-48B3-B124-8F8F1039EEB6}" presName="FourNodes_2_text" presStyleLbl="node1" presStyleIdx="3" presStyleCnt="4">
        <dgm:presLayoutVars>
          <dgm:bulletEnabled val="1"/>
        </dgm:presLayoutVars>
      </dgm:prSet>
      <dgm:spPr/>
    </dgm:pt>
    <dgm:pt modelId="{8C794C56-C4BD-4BB0-96C7-A8F03A74309B}" type="pres">
      <dgm:prSet presAssocID="{57BB1405-733C-48B3-B124-8F8F1039EEB6}" presName="FourNodes_3_text" presStyleLbl="node1" presStyleIdx="3" presStyleCnt="4">
        <dgm:presLayoutVars>
          <dgm:bulletEnabled val="1"/>
        </dgm:presLayoutVars>
      </dgm:prSet>
      <dgm:spPr/>
    </dgm:pt>
    <dgm:pt modelId="{E8618A19-21A4-45EC-9F57-D5EEC524DD41}" type="pres">
      <dgm:prSet presAssocID="{57BB1405-733C-48B3-B124-8F8F1039EEB6}" presName="FourNodes_4_text" presStyleLbl="node1" presStyleIdx="3" presStyleCnt="4">
        <dgm:presLayoutVars>
          <dgm:bulletEnabled val="1"/>
        </dgm:presLayoutVars>
      </dgm:prSet>
      <dgm:spPr/>
    </dgm:pt>
  </dgm:ptLst>
  <dgm:cxnLst>
    <dgm:cxn modelId="{44151F14-B591-47FB-8BE1-10F057CBEC6B}" type="presOf" srcId="{C8E9A1EE-05AD-4BE7-B04A-7300C715282B}" destId="{E26E2422-8AA1-4D57-93D0-87968A574AE9}" srcOrd="1" destOrd="0" presId="urn:microsoft.com/office/officeart/2005/8/layout/vProcess5"/>
    <dgm:cxn modelId="{415D991F-656E-4EFB-9994-AC13DEF07092}" type="presOf" srcId="{8A6D3157-3CD3-481C-B722-35DD4CF16EF6}" destId="{BC5357FE-A810-4A94-9D15-42E280789332}" srcOrd="0" destOrd="0" presId="urn:microsoft.com/office/officeart/2005/8/layout/vProcess5"/>
    <dgm:cxn modelId="{D4501A21-750B-49E2-92C4-64DD257C455F}" type="presOf" srcId="{7494B71D-DA91-4B21-87F0-678714974530}" destId="{8C794C56-C4BD-4BB0-96C7-A8F03A74309B}" srcOrd="1" destOrd="0" presId="urn:microsoft.com/office/officeart/2005/8/layout/vProcess5"/>
    <dgm:cxn modelId="{FBBD7641-93FC-4A54-85C5-4F96033474B0}" srcId="{57BB1405-733C-48B3-B124-8F8F1039EEB6}" destId="{7494B71D-DA91-4B21-87F0-678714974530}" srcOrd="2" destOrd="0" parTransId="{FE03343C-2EB1-41DE-B5DB-6D317BF141A1}" sibTransId="{FEEB08E5-54FF-4C03-BA04-974AC5C68989}"/>
    <dgm:cxn modelId="{D53E176B-C300-47C1-BF9E-0EFD7DF2B8A8}" type="presOf" srcId="{C8E9A1EE-05AD-4BE7-B04A-7300C715282B}" destId="{DB902673-E836-450F-AA09-9AFFB0E0E27E}" srcOrd="0" destOrd="0" presId="urn:microsoft.com/office/officeart/2005/8/layout/vProcess5"/>
    <dgm:cxn modelId="{AB65297A-6D79-4B04-AD57-24DF446C01D7}" srcId="{57BB1405-733C-48B3-B124-8F8F1039EEB6}" destId="{C8E9A1EE-05AD-4BE7-B04A-7300C715282B}" srcOrd="1" destOrd="0" parTransId="{95B6D561-D9D3-414C-AAB2-657272719E1D}" sibTransId="{8D9A1E45-1001-4BFE-9070-000DD87B7FFC}"/>
    <dgm:cxn modelId="{03F0BC99-C8BF-4CA6-9F00-BA646762DB9B}" type="presOf" srcId="{1EB2121D-FCAC-42DC-81A3-8FF01DB41D18}" destId="{E8618A19-21A4-45EC-9F57-D5EEC524DD41}" srcOrd="1" destOrd="0" presId="urn:microsoft.com/office/officeart/2005/8/layout/vProcess5"/>
    <dgm:cxn modelId="{2EEAD5A1-859B-4DAB-99AA-E36FA6DF7AF1}" type="presOf" srcId="{1F1037B3-B19A-4DF4-A3CA-EAF6C3D0CF51}" destId="{D961044D-C67D-4847-9624-54CCC2DD7BC5}" srcOrd="0" destOrd="0" presId="urn:microsoft.com/office/officeart/2005/8/layout/vProcess5"/>
    <dgm:cxn modelId="{2555DEA1-0CE5-4A68-B09F-50B8FE058105}" type="presOf" srcId="{8D9A1E45-1001-4BFE-9070-000DD87B7FFC}" destId="{EA049A98-0385-4BEB-A918-23C20C47AEA2}" srcOrd="0" destOrd="0" presId="urn:microsoft.com/office/officeart/2005/8/layout/vProcess5"/>
    <dgm:cxn modelId="{94B8DCA5-6DDA-4094-9D93-504D93104BE3}" type="presOf" srcId="{1F1037B3-B19A-4DF4-A3CA-EAF6C3D0CF51}" destId="{039CB316-0797-428C-A48F-B7AC59763E82}" srcOrd="1" destOrd="0" presId="urn:microsoft.com/office/officeart/2005/8/layout/vProcess5"/>
    <dgm:cxn modelId="{792DCFAA-C0AB-4121-914B-4F50C0949F26}" srcId="{57BB1405-733C-48B3-B124-8F8F1039EEB6}" destId="{1F1037B3-B19A-4DF4-A3CA-EAF6C3D0CF51}" srcOrd="0" destOrd="0" parTransId="{9CC53CD0-271C-4310-A723-F53382D592F4}" sibTransId="{8A6D3157-3CD3-481C-B722-35DD4CF16EF6}"/>
    <dgm:cxn modelId="{9620F3AE-4B7E-4702-86E3-510C2266CC27}" type="presOf" srcId="{57BB1405-733C-48B3-B124-8F8F1039EEB6}" destId="{5AC7C1A3-46B7-4D2E-90D5-ED08D512F6CD}" srcOrd="0" destOrd="0" presId="urn:microsoft.com/office/officeart/2005/8/layout/vProcess5"/>
    <dgm:cxn modelId="{1F373AB5-6B9E-4543-9D00-20F9E5B473C2}" type="presOf" srcId="{1EB2121D-FCAC-42DC-81A3-8FF01DB41D18}" destId="{ABED6D53-6A8E-4445-95C0-594695051DE9}" srcOrd="0" destOrd="0" presId="urn:microsoft.com/office/officeart/2005/8/layout/vProcess5"/>
    <dgm:cxn modelId="{8F9810C0-365B-4A7A-9AB3-BED7DC72EFEF}" type="presOf" srcId="{7494B71D-DA91-4B21-87F0-678714974530}" destId="{F2E53C07-2D91-4D3D-9E80-60995A28012D}" srcOrd="0" destOrd="0" presId="urn:microsoft.com/office/officeart/2005/8/layout/vProcess5"/>
    <dgm:cxn modelId="{BDCD88E5-AF75-4486-A5D3-D466F068FB67}" type="presOf" srcId="{FEEB08E5-54FF-4C03-BA04-974AC5C68989}" destId="{C15B30F5-230B-4E2A-8BDE-E531B72BA569}" srcOrd="0" destOrd="0" presId="urn:microsoft.com/office/officeart/2005/8/layout/vProcess5"/>
    <dgm:cxn modelId="{9CB7EDF7-02AE-4C31-A545-FA2866FBAEB3}" srcId="{57BB1405-733C-48B3-B124-8F8F1039EEB6}" destId="{1EB2121D-FCAC-42DC-81A3-8FF01DB41D18}" srcOrd="3" destOrd="0" parTransId="{76D248AD-00FF-4F8A-891B-E9FA78274DA1}" sibTransId="{6921AAF4-BCA3-4361-8573-6760364CE11C}"/>
    <dgm:cxn modelId="{A4A7CB48-C673-447E-9A15-5E47A7AC6B0A}" type="presParOf" srcId="{5AC7C1A3-46B7-4D2E-90D5-ED08D512F6CD}" destId="{F74B52EB-9C2C-4F67-91AD-C48A35C1EE54}" srcOrd="0" destOrd="0" presId="urn:microsoft.com/office/officeart/2005/8/layout/vProcess5"/>
    <dgm:cxn modelId="{CADA3BC5-ABD3-4AF2-A266-15D2D82ED735}" type="presParOf" srcId="{5AC7C1A3-46B7-4D2E-90D5-ED08D512F6CD}" destId="{D961044D-C67D-4847-9624-54CCC2DD7BC5}" srcOrd="1" destOrd="0" presId="urn:microsoft.com/office/officeart/2005/8/layout/vProcess5"/>
    <dgm:cxn modelId="{E82F1AA5-6FCF-4400-982E-5471F5DDAD11}" type="presParOf" srcId="{5AC7C1A3-46B7-4D2E-90D5-ED08D512F6CD}" destId="{DB902673-E836-450F-AA09-9AFFB0E0E27E}" srcOrd="2" destOrd="0" presId="urn:microsoft.com/office/officeart/2005/8/layout/vProcess5"/>
    <dgm:cxn modelId="{6B6E9D2F-6C90-447F-B681-A226ADA9CE89}" type="presParOf" srcId="{5AC7C1A3-46B7-4D2E-90D5-ED08D512F6CD}" destId="{F2E53C07-2D91-4D3D-9E80-60995A28012D}" srcOrd="3" destOrd="0" presId="urn:microsoft.com/office/officeart/2005/8/layout/vProcess5"/>
    <dgm:cxn modelId="{52E67ECB-3C1C-4A55-987D-6F4445C4C7BE}" type="presParOf" srcId="{5AC7C1A3-46B7-4D2E-90D5-ED08D512F6CD}" destId="{ABED6D53-6A8E-4445-95C0-594695051DE9}" srcOrd="4" destOrd="0" presId="urn:microsoft.com/office/officeart/2005/8/layout/vProcess5"/>
    <dgm:cxn modelId="{3C825825-351D-4AA9-864B-04097DCF2499}" type="presParOf" srcId="{5AC7C1A3-46B7-4D2E-90D5-ED08D512F6CD}" destId="{BC5357FE-A810-4A94-9D15-42E280789332}" srcOrd="5" destOrd="0" presId="urn:microsoft.com/office/officeart/2005/8/layout/vProcess5"/>
    <dgm:cxn modelId="{7DC3F2BF-4FF5-40CC-BE5A-AC8120313D8C}" type="presParOf" srcId="{5AC7C1A3-46B7-4D2E-90D5-ED08D512F6CD}" destId="{EA049A98-0385-4BEB-A918-23C20C47AEA2}" srcOrd="6" destOrd="0" presId="urn:microsoft.com/office/officeart/2005/8/layout/vProcess5"/>
    <dgm:cxn modelId="{ADDF5B47-EB74-45E9-9D6B-98E52DD3A3DE}" type="presParOf" srcId="{5AC7C1A3-46B7-4D2E-90D5-ED08D512F6CD}" destId="{C15B30F5-230B-4E2A-8BDE-E531B72BA569}" srcOrd="7" destOrd="0" presId="urn:microsoft.com/office/officeart/2005/8/layout/vProcess5"/>
    <dgm:cxn modelId="{379A3DCC-2289-47BB-BBEA-6DDC68B0B2C7}" type="presParOf" srcId="{5AC7C1A3-46B7-4D2E-90D5-ED08D512F6CD}" destId="{039CB316-0797-428C-A48F-B7AC59763E82}" srcOrd="8" destOrd="0" presId="urn:microsoft.com/office/officeart/2005/8/layout/vProcess5"/>
    <dgm:cxn modelId="{CE4B1C0E-4F6F-40B4-9C14-B91DB601D292}" type="presParOf" srcId="{5AC7C1A3-46B7-4D2E-90D5-ED08D512F6CD}" destId="{E26E2422-8AA1-4D57-93D0-87968A574AE9}" srcOrd="9" destOrd="0" presId="urn:microsoft.com/office/officeart/2005/8/layout/vProcess5"/>
    <dgm:cxn modelId="{7F0E0C1E-752E-48B4-8D3F-BBAC682AB992}" type="presParOf" srcId="{5AC7C1A3-46B7-4D2E-90D5-ED08D512F6CD}" destId="{8C794C56-C4BD-4BB0-96C7-A8F03A74309B}" srcOrd="10" destOrd="0" presId="urn:microsoft.com/office/officeart/2005/8/layout/vProcess5"/>
    <dgm:cxn modelId="{5877102C-8ADD-461A-9154-8D905429D532}" type="presParOf" srcId="{5AC7C1A3-46B7-4D2E-90D5-ED08D512F6CD}" destId="{E8618A19-21A4-45EC-9F57-D5EEC524DD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D194D6-9B01-4FBC-8751-2B09301EDC6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C120D4C-71FF-4D33-9226-9E454A07A507}">
      <dgm:prSet/>
      <dgm:spPr/>
      <dgm:t>
        <a:bodyPr/>
        <a:lstStyle/>
        <a:p>
          <a:r>
            <a:rPr lang="en-GB" b="1" dirty="0"/>
            <a:t>Tips for accurate weight:</a:t>
          </a:r>
          <a:endParaRPr lang="en-US" dirty="0"/>
        </a:p>
      </dgm:t>
    </dgm:pt>
    <dgm:pt modelId="{B636CC38-BAFC-4DCC-9081-72002450A840}" type="parTrans" cxnId="{98E0A023-E378-40F1-855B-79348A462A1E}">
      <dgm:prSet/>
      <dgm:spPr/>
      <dgm:t>
        <a:bodyPr/>
        <a:lstStyle/>
        <a:p>
          <a:endParaRPr lang="en-US"/>
        </a:p>
      </dgm:t>
    </dgm:pt>
    <dgm:pt modelId="{F315C34A-F923-4573-BC23-5CB3CF7D34E7}" type="sibTrans" cxnId="{98E0A023-E378-40F1-855B-79348A462A1E}">
      <dgm:prSet/>
      <dgm:spPr/>
      <dgm:t>
        <a:bodyPr/>
        <a:lstStyle/>
        <a:p>
          <a:endParaRPr lang="en-US"/>
        </a:p>
      </dgm:t>
    </dgm:pt>
    <dgm:pt modelId="{BF88DE62-3B5E-413C-A2BE-EA322A0A273E}">
      <dgm:prSet/>
      <dgm:spPr/>
      <dgm:t>
        <a:bodyPr/>
        <a:lstStyle/>
        <a:p>
          <a:r>
            <a:rPr lang="en-GB"/>
            <a:t>Use an appropriate scale. If using hoist, ensure suitable sling size is used.</a:t>
          </a:r>
          <a:endParaRPr lang="en-US"/>
        </a:p>
      </dgm:t>
    </dgm:pt>
    <dgm:pt modelId="{F0AAE598-7EE7-49E3-8D8A-3BCB3AA9C273}" type="parTrans" cxnId="{6ABB1706-2197-490B-9EB2-CAA4CF3E829B}">
      <dgm:prSet/>
      <dgm:spPr/>
      <dgm:t>
        <a:bodyPr/>
        <a:lstStyle/>
        <a:p>
          <a:endParaRPr lang="en-US"/>
        </a:p>
      </dgm:t>
    </dgm:pt>
    <dgm:pt modelId="{482A4E20-B517-4796-9516-515BDC07D220}" type="sibTrans" cxnId="{6ABB1706-2197-490B-9EB2-CAA4CF3E829B}">
      <dgm:prSet/>
      <dgm:spPr/>
      <dgm:t>
        <a:bodyPr/>
        <a:lstStyle/>
        <a:p>
          <a:endParaRPr lang="en-US"/>
        </a:p>
      </dgm:t>
    </dgm:pt>
    <dgm:pt modelId="{E4D28436-BE87-4CAA-828C-33C0760AC01C}">
      <dgm:prSet/>
      <dgm:spPr/>
      <dgm:t>
        <a:bodyPr/>
        <a:lstStyle/>
        <a:p>
          <a:r>
            <a:rPr lang="en-GB" dirty="0"/>
            <a:t>Ensure body weight is not being supported by an object, e.g. walking stick, or touching a fixed object, e.g. wall.</a:t>
          </a:r>
          <a:endParaRPr lang="en-US" dirty="0"/>
        </a:p>
      </dgm:t>
    </dgm:pt>
    <dgm:pt modelId="{B84D5F3B-2FEA-47B0-B7F1-B1BA77F43356}" type="parTrans" cxnId="{9C49E58F-CDA0-4F4B-AF09-765E26D8E8C2}">
      <dgm:prSet/>
      <dgm:spPr/>
      <dgm:t>
        <a:bodyPr/>
        <a:lstStyle/>
        <a:p>
          <a:endParaRPr lang="en-US"/>
        </a:p>
      </dgm:t>
    </dgm:pt>
    <dgm:pt modelId="{ADBA8F1C-5196-4E9E-A744-9D42B94E0C8A}" type="sibTrans" cxnId="{9C49E58F-CDA0-4F4B-AF09-765E26D8E8C2}">
      <dgm:prSet/>
      <dgm:spPr/>
      <dgm:t>
        <a:bodyPr/>
        <a:lstStyle/>
        <a:p>
          <a:endParaRPr lang="en-US"/>
        </a:p>
      </dgm:t>
    </dgm:pt>
    <dgm:pt modelId="{CD435AA2-0D1F-46B7-9701-13999650A2E1}">
      <dgm:prSet/>
      <dgm:spPr/>
      <dgm:t>
        <a:bodyPr/>
        <a:lstStyle/>
        <a:p>
          <a:r>
            <a:rPr lang="en-GB"/>
            <a:t>Apply brakes (if required).</a:t>
          </a:r>
          <a:endParaRPr lang="en-US"/>
        </a:p>
      </dgm:t>
    </dgm:pt>
    <dgm:pt modelId="{8BF4F60C-5492-4E2F-B04A-05B3EE5EE6AB}" type="parTrans" cxnId="{5A80914D-5F3A-470D-B0DC-19C977B3CBD9}">
      <dgm:prSet/>
      <dgm:spPr/>
      <dgm:t>
        <a:bodyPr/>
        <a:lstStyle/>
        <a:p>
          <a:endParaRPr lang="en-US"/>
        </a:p>
      </dgm:t>
    </dgm:pt>
    <dgm:pt modelId="{B3EF7FE6-B421-41C6-815B-CFF774E440E7}" type="sibTrans" cxnId="{5A80914D-5F3A-470D-B0DC-19C977B3CBD9}">
      <dgm:prSet/>
      <dgm:spPr/>
      <dgm:t>
        <a:bodyPr/>
        <a:lstStyle/>
        <a:p>
          <a:endParaRPr lang="en-US"/>
        </a:p>
      </dgm:t>
    </dgm:pt>
    <dgm:pt modelId="{FECE5039-B902-4CB3-96C8-95D4AF0FB050}">
      <dgm:prSet/>
      <dgm:spPr/>
      <dgm:t>
        <a:bodyPr/>
        <a:lstStyle/>
        <a:p>
          <a:r>
            <a:rPr lang="en-GB" dirty="0"/>
            <a:t>Wheelchair scales- ensure feet are not touching the floor. Weight of wheelchair needs to be considered.</a:t>
          </a:r>
          <a:endParaRPr lang="en-US" dirty="0"/>
        </a:p>
      </dgm:t>
    </dgm:pt>
    <dgm:pt modelId="{F2523D08-328B-4277-AE0B-806A8A09E6C9}" type="parTrans" cxnId="{9678B7C8-5D2F-43E6-B582-A576D769C2AD}">
      <dgm:prSet/>
      <dgm:spPr/>
      <dgm:t>
        <a:bodyPr/>
        <a:lstStyle/>
        <a:p>
          <a:endParaRPr lang="en-US"/>
        </a:p>
      </dgm:t>
    </dgm:pt>
    <dgm:pt modelId="{8C84473F-930D-4A58-AECB-9B741FB8D5F5}" type="sibTrans" cxnId="{9678B7C8-5D2F-43E6-B582-A576D769C2AD}">
      <dgm:prSet/>
      <dgm:spPr/>
      <dgm:t>
        <a:bodyPr/>
        <a:lstStyle/>
        <a:p>
          <a:endParaRPr lang="en-US"/>
        </a:p>
      </dgm:t>
    </dgm:pt>
    <dgm:pt modelId="{3C1FEFE1-21FA-4855-A844-2B5E43CAB1CB}">
      <dgm:prSet/>
      <dgm:spPr/>
      <dgm:t>
        <a:bodyPr/>
        <a:lstStyle/>
        <a:p>
          <a:r>
            <a:rPr lang="en-GB" dirty="0"/>
            <a:t>Empty catheter or stoma bags.</a:t>
          </a:r>
          <a:endParaRPr lang="en-US" dirty="0"/>
        </a:p>
      </dgm:t>
    </dgm:pt>
    <dgm:pt modelId="{3434FBC0-5FA6-4C5D-85BB-37E5BBD56633}" type="parTrans" cxnId="{17FA6BFE-3B9C-44A3-BC14-DF6E9140D4EC}">
      <dgm:prSet/>
      <dgm:spPr/>
      <dgm:t>
        <a:bodyPr/>
        <a:lstStyle/>
        <a:p>
          <a:endParaRPr lang="en-US"/>
        </a:p>
      </dgm:t>
    </dgm:pt>
    <dgm:pt modelId="{E3CA6FC0-9BB8-49BD-877D-8B550A37AF3C}" type="sibTrans" cxnId="{17FA6BFE-3B9C-44A3-BC14-DF6E9140D4EC}">
      <dgm:prSet/>
      <dgm:spPr/>
      <dgm:t>
        <a:bodyPr/>
        <a:lstStyle/>
        <a:p>
          <a:endParaRPr lang="en-US"/>
        </a:p>
      </dgm:t>
    </dgm:pt>
    <dgm:pt modelId="{9082EECE-B2D7-4F30-AAFC-10B5F174B1C4}">
      <dgm:prSet/>
      <dgm:spPr/>
      <dgm:t>
        <a:bodyPr/>
        <a:lstStyle/>
        <a:p>
          <a:r>
            <a:rPr lang="en-GB" dirty="0"/>
            <a:t>If there is a significant change in weight, to re-weigh the resident.</a:t>
          </a:r>
          <a:endParaRPr lang="en-US" dirty="0"/>
        </a:p>
      </dgm:t>
    </dgm:pt>
    <dgm:pt modelId="{36A54287-5265-4179-B2C3-D53BA8383566}" type="parTrans" cxnId="{348D2EA2-1BA2-40C4-81F4-0DE322385EA6}">
      <dgm:prSet/>
      <dgm:spPr/>
      <dgm:t>
        <a:bodyPr/>
        <a:lstStyle/>
        <a:p>
          <a:endParaRPr lang="en-US"/>
        </a:p>
      </dgm:t>
    </dgm:pt>
    <dgm:pt modelId="{FEDBE848-8E37-4C4A-8C34-113ABF4D45AE}" type="sibTrans" cxnId="{348D2EA2-1BA2-40C4-81F4-0DE322385EA6}">
      <dgm:prSet/>
      <dgm:spPr/>
      <dgm:t>
        <a:bodyPr/>
        <a:lstStyle/>
        <a:p>
          <a:endParaRPr lang="en-US"/>
        </a:p>
      </dgm:t>
    </dgm:pt>
    <dgm:pt modelId="{238A64AE-8F68-4B0F-9AD0-D061F2696608}">
      <dgm:prSet/>
      <dgm:spPr/>
      <dgm:t>
        <a:bodyPr/>
        <a:lstStyle/>
        <a:p>
          <a:r>
            <a:rPr lang="en-GB" dirty="0"/>
            <a:t>Make a note of factors that could affect weight, e.g. oedema, ascites, amputation and plaster cast.</a:t>
          </a:r>
          <a:endParaRPr lang="en-US" dirty="0"/>
        </a:p>
      </dgm:t>
    </dgm:pt>
    <dgm:pt modelId="{8ED76109-4520-4BF5-BED9-68F565890FFD}" type="parTrans" cxnId="{FD104FB2-9682-40D3-8DCD-5871BCEC4BB1}">
      <dgm:prSet/>
      <dgm:spPr/>
      <dgm:t>
        <a:bodyPr/>
        <a:lstStyle/>
        <a:p>
          <a:endParaRPr lang="en-US"/>
        </a:p>
      </dgm:t>
    </dgm:pt>
    <dgm:pt modelId="{179CB97D-CA5C-4639-9A98-EEBE175B1345}" type="sibTrans" cxnId="{FD104FB2-9682-40D3-8DCD-5871BCEC4BB1}">
      <dgm:prSet/>
      <dgm:spPr/>
      <dgm:t>
        <a:bodyPr/>
        <a:lstStyle/>
        <a:p>
          <a:endParaRPr lang="en-US"/>
        </a:p>
      </dgm:t>
    </dgm:pt>
    <dgm:pt modelId="{3D97EFD9-A73E-422C-9937-27C5BC68045D}">
      <dgm:prSet/>
      <dgm:spPr>
        <a:solidFill>
          <a:srgbClr val="FFC000"/>
        </a:solidFill>
      </dgm:spPr>
      <dgm:t>
        <a:bodyPr/>
        <a:lstStyle/>
        <a:p>
          <a:r>
            <a:rPr lang="en-GB" b="1" dirty="0"/>
            <a:t>Accurate height: </a:t>
          </a:r>
        </a:p>
      </dgm:t>
    </dgm:pt>
    <dgm:pt modelId="{45BB38B3-18DE-43CF-B6CC-3D1B0A4792BF}" type="parTrans" cxnId="{B0CC568C-5CE2-49EE-AD65-36F9140D4C33}">
      <dgm:prSet/>
      <dgm:spPr/>
      <dgm:t>
        <a:bodyPr/>
        <a:lstStyle/>
        <a:p>
          <a:endParaRPr lang="en-US"/>
        </a:p>
      </dgm:t>
    </dgm:pt>
    <dgm:pt modelId="{C54D2C19-2ACC-4F17-80A5-BDB4FFF4F8FA}" type="sibTrans" cxnId="{B0CC568C-5CE2-49EE-AD65-36F9140D4C33}">
      <dgm:prSet/>
      <dgm:spPr/>
      <dgm:t>
        <a:bodyPr/>
        <a:lstStyle/>
        <a:p>
          <a:endParaRPr lang="en-US"/>
        </a:p>
      </dgm:t>
    </dgm:pt>
    <dgm:pt modelId="{A740845D-8CDA-42AE-8040-A060B55BBE30}">
      <dgm:prSet/>
      <dgm:spPr>
        <a:ln>
          <a:solidFill>
            <a:srgbClr val="FFC000"/>
          </a:solidFill>
        </a:ln>
      </dgm:spPr>
      <dgm:t>
        <a:bodyPr/>
        <a:lstStyle/>
        <a:p>
          <a:r>
            <a:rPr lang="en-GB" dirty="0"/>
            <a:t>Please check height on admission using stadiometer (if available).</a:t>
          </a:r>
        </a:p>
      </dgm:t>
    </dgm:pt>
    <dgm:pt modelId="{B8B99CE5-944E-4E77-8DE1-B3B8CD3AA569}" type="parTrans" cxnId="{9B216946-A047-443E-B0DA-A0736988BAEE}">
      <dgm:prSet/>
      <dgm:spPr/>
      <dgm:t>
        <a:bodyPr/>
        <a:lstStyle/>
        <a:p>
          <a:endParaRPr lang="en-GB"/>
        </a:p>
      </dgm:t>
    </dgm:pt>
    <dgm:pt modelId="{716FD32C-0C53-4CF3-9C4C-6D611A2F4FD0}" type="sibTrans" cxnId="{9B216946-A047-443E-B0DA-A0736988BAEE}">
      <dgm:prSet/>
      <dgm:spPr/>
      <dgm:t>
        <a:bodyPr/>
        <a:lstStyle/>
        <a:p>
          <a:endParaRPr lang="en-GB"/>
        </a:p>
      </dgm:t>
    </dgm:pt>
    <dgm:pt modelId="{7750A2CE-FF46-48A1-A4A2-85CF99F2997F}">
      <dgm:prSet/>
      <dgm:spPr>
        <a:ln>
          <a:solidFill>
            <a:srgbClr val="FFC000"/>
          </a:solidFill>
        </a:ln>
      </dgm:spPr>
      <dgm:t>
        <a:bodyPr/>
        <a:lstStyle/>
        <a:p>
          <a:r>
            <a:rPr lang="en-GB" dirty="0"/>
            <a:t>If no stadiometer available, please use ulna length (details to follow)</a:t>
          </a:r>
        </a:p>
      </dgm:t>
    </dgm:pt>
    <dgm:pt modelId="{69E40A0F-2106-4B0A-8809-0BAE37EA1912}" type="parTrans" cxnId="{DC640EE3-76C8-4372-B3EE-1CED6D3EF89F}">
      <dgm:prSet/>
      <dgm:spPr/>
      <dgm:t>
        <a:bodyPr/>
        <a:lstStyle/>
        <a:p>
          <a:endParaRPr lang="en-GB"/>
        </a:p>
      </dgm:t>
    </dgm:pt>
    <dgm:pt modelId="{23248D4C-150B-4435-A114-3FCBA44DF52D}" type="sibTrans" cxnId="{DC640EE3-76C8-4372-B3EE-1CED6D3EF89F}">
      <dgm:prSet/>
      <dgm:spPr/>
      <dgm:t>
        <a:bodyPr/>
        <a:lstStyle/>
        <a:p>
          <a:endParaRPr lang="en-GB"/>
        </a:p>
      </dgm:t>
    </dgm:pt>
    <dgm:pt modelId="{06A81584-CACF-4363-98C3-E867EA303824}">
      <dgm:prSet/>
      <dgm:spPr/>
      <dgm:t>
        <a:bodyPr/>
        <a:lstStyle/>
        <a:p>
          <a:r>
            <a:rPr lang="en-US" dirty="0"/>
            <a:t>If weighing a resident is not an option, </a:t>
          </a:r>
          <a:r>
            <a:rPr lang="en-GB" dirty="0"/>
            <a:t>mid-upper arm circumference (MUAC) can be used instead (details to follow)</a:t>
          </a:r>
          <a:endParaRPr lang="en-US" dirty="0"/>
        </a:p>
      </dgm:t>
    </dgm:pt>
    <dgm:pt modelId="{A43CDF72-8F04-4FBF-958B-BFE7AF745137}" type="parTrans" cxnId="{8B2B9B63-7BC4-401D-89A9-5673E3AD1EDB}">
      <dgm:prSet/>
      <dgm:spPr/>
      <dgm:t>
        <a:bodyPr/>
        <a:lstStyle/>
        <a:p>
          <a:endParaRPr lang="en-GB"/>
        </a:p>
      </dgm:t>
    </dgm:pt>
    <dgm:pt modelId="{258EFD48-83C9-437E-A8E9-0E45B5E564D6}" type="sibTrans" cxnId="{8B2B9B63-7BC4-401D-89A9-5673E3AD1EDB}">
      <dgm:prSet/>
      <dgm:spPr/>
      <dgm:t>
        <a:bodyPr/>
        <a:lstStyle/>
        <a:p>
          <a:endParaRPr lang="en-GB"/>
        </a:p>
      </dgm:t>
    </dgm:pt>
    <dgm:pt modelId="{C3ABC337-45E7-42D8-8ABA-F862C596D659}" type="pres">
      <dgm:prSet presAssocID="{85D194D6-9B01-4FBC-8751-2B09301EDC6D}" presName="linear" presStyleCnt="0">
        <dgm:presLayoutVars>
          <dgm:dir/>
          <dgm:animLvl val="lvl"/>
          <dgm:resizeHandles val="exact"/>
        </dgm:presLayoutVars>
      </dgm:prSet>
      <dgm:spPr/>
    </dgm:pt>
    <dgm:pt modelId="{5D612BFD-B452-412E-A6FA-3CF8F1C77416}" type="pres">
      <dgm:prSet presAssocID="{8C120D4C-71FF-4D33-9226-9E454A07A507}" presName="parentLin" presStyleCnt="0"/>
      <dgm:spPr/>
    </dgm:pt>
    <dgm:pt modelId="{C906BC37-3B1C-4734-8943-9951479EFA43}" type="pres">
      <dgm:prSet presAssocID="{8C120D4C-71FF-4D33-9226-9E454A07A507}" presName="parentLeftMargin" presStyleLbl="node1" presStyleIdx="0" presStyleCnt="2"/>
      <dgm:spPr/>
    </dgm:pt>
    <dgm:pt modelId="{6BAE6408-D944-4F5E-AD15-5871ABF7658D}" type="pres">
      <dgm:prSet presAssocID="{8C120D4C-71FF-4D33-9226-9E454A07A507}" presName="parentText" presStyleLbl="node1" presStyleIdx="0" presStyleCnt="2">
        <dgm:presLayoutVars>
          <dgm:chMax val="0"/>
          <dgm:bulletEnabled val="1"/>
        </dgm:presLayoutVars>
      </dgm:prSet>
      <dgm:spPr/>
    </dgm:pt>
    <dgm:pt modelId="{90A9F81F-6AFD-4BDC-94B1-2204FF48448C}" type="pres">
      <dgm:prSet presAssocID="{8C120D4C-71FF-4D33-9226-9E454A07A507}" presName="negativeSpace" presStyleCnt="0"/>
      <dgm:spPr/>
    </dgm:pt>
    <dgm:pt modelId="{0FBCDB9F-73C0-4DCF-BCCB-FF3DBD7B311A}" type="pres">
      <dgm:prSet presAssocID="{8C120D4C-71FF-4D33-9226-9E454A07A507}" presName="childText" presStyleLbl="conFgAcc1" presStyleIdx="0" presStyleCnt="2">
        <dgm:presLayoutVars>
          <dgm:bulletEnabled val="1"/>
        </dgm:presLayoutVars>
      </dgm:prSet>
      <dgm:spPr/>
    </dgm:pt>
    <dgm:pt modelId="{935C1464-7B5C-4341-BBCA-9F854A915B22}" type="pres">
      <dgm:prSet presAssocID="{F315C34A-F923-4573-BC23-5CB3CF7D34E7}" presName="spaceBetweenRectangles" presStyleCnt="0"/>
      <dgm:spPr/>
    </dgm:pt>
    <dgm:pt modelId="{C86D1192-78C6-47EC-B0EE-867DCC2E76AB}" type="pres">
      <dgm:prSet presAssocID="{3D97EFD9-A73E-422C-9937-27C5BC68045D}" presName="parentLin" presStyleCnt="0"/>
      <dgm:spPr/>
    </dgm:pt>
    <dgm:pt modelId="{984EB8E8-5D4F-4F85-99CE-FFD42F40B8C8}" type="pres">
      <dgm:prSet presAssocID="{3D97EFD9-A73E-422C-9937-27C5BC68045D}" presName="parentLeftMargin" presStyleLbl="node1" presStyleIdx="0" presStyleCnt="2"/>
      <dgm:spPr/>
    </dgm:pt>
    <dgm:pt modelId="{F445BEB3-1608-434F-B03C-986FA15C0D98}" type="pres">
      <dgm:prSet presAssocID="{3D97EFD9-A73E-422C-9937-27C5BC68045D}" presName="parentText" presStyleLbl="node1" presStyleIdx="1" presStyleCnt="2">
        <dgm:presLayoutVars>
          <dgm:chMax val="0"/>
          <dgm:bulletEnabled val="1"/>
        </dgm:presLayoutVars>
      </dgm:prSet>
      <dgm:spPr/>
    </dgm:pt>
    <dgm:pt modelId="{927981D1-2684-43E4-BD29-96861A3F256E}" type="pres">
      <dgm:prSet presAssocID="{3D97EFD9-A73E-422C-9937-27C5BC68045D}" presName="negativeSpace" presStyleCnt="0"/>
      <dgm:spPr/>
    </dgm:pt>
    <dgm:pt modelId="{3D35715D-723B-4D4A-AB6A-50CFF10B55FB}" type="pres">
      <dgm:prSet presAssocID="{3D97EFD9-A73E-422C-9937-27C5BC68045D}" presName="childText" presStyleLbl="conFgAcc1" presStyleIdx="1" presStyleCnt="2">
        <dgm:presLayoutVars>
          <dgm:bulletEnabled val="1"/>
        </dgm:presLayoutVars>
      </dgm:prSet>
      <dgm:spPr/>
    </dgm:pt>
  </dgm:ptLst>
  <dgm:cxnLst>
    <dgm:cxn modelId="{6ABB1706-2197-490B-9EB2-CAA4CF3E829B}" srcId="{8C120D4C-71FF-4D33-9226-9E454A07A507}" destId="{BF88DE62-3B5E-413C-A2BE-EA322A0A273E}" srcOrd="0" destOrd="0" parTransId="{F0AAE598-7EE7-49E3-8D8A-3BCB3AA9C273}" sibTransId="{482A4E20-B517-4796-9516-515BDC07D220}"/>
    <dgm:cxn modelId="{AA937510-9F6D-4382-8C37-2B7E6898EB1C}" type="presOf" srcId="{3D97EFD9-A73E-422C-9937-27C5BC68045D}" destId="{984EB8E8-5D4F-4F85-99CE-FFD42F40B8C8}" srcOrd="0" destOrd="0" presId="urn:microsoft.com/office/officeart/2005/8/layout/list1"/>
    <dgm:cxn modelId="{3CD1FD18-DC90-4295-A09C-407023479755}" type="presOf" srcId="{A740845D-8CDA-42AE-8040-A060B55BBE30}" destId="{3D35715D-723B-4D4A-AB6A-50CFF10B55FB}" srcOrd="0" destOrd="0" presId="urn:microsoft.com/office/officeart/2005/8/layout/list1"/>
    <dgm:cxn modelId="{E4905A21-4316-4817-AC68-CCFB1D68D896}" type="presOf" srcId="{FECE5039-B902-4CB3-96C8-95D4AF0FB050}" destId="{0FBCDB9F-73C0-4DCF-BCCB-FF3DBD7B311A}" srcOrd="0" destOrd="3" presId="urn:microsoft.com/office/officeart/2005/8/layout/list1"/>
    <dgm:cxn modelId="{98E0A023-E378-40F1-855B-79348A462A1E}" srcId="{85D194D6-9B01-4FBC-8751-2B09301EDC6D}" destId="{8C120D4C-71FF-4D33-9226-9E454A07A507}" srcOrd="0" destOrd="0" parTransId="{B636CC38-BAFC-4DCC-9081-72002450A840}" sibTransId="{F315C34A-F923-4573-BC23-5CB3CF7D34E7}"/>
    <dgm:cxn modelId="{F2E4DD2E-C5E3-4BA0-AABA-B50291A69F17}" type="presOf" srcId="{238A64AE-8F68-4B0F-9AD0-D061F2696608}" destId="{0FBCDB9F-73C0-4DCF-BCCB-FF3DBD7B311A}" srcOrd="0" destOrd="6" presId="urn:microsoft.com/office/officeart/2005/8/layout/list1"/>
    <dgm:cxn modelId="{8B2B9B63-7BC4-401D-89A9-5673E3AD1EDB}" srcId="{8C120D4C-71FF-4D33-9226-9E454A07A507}" destId="{06A81584-CACF-4363-98C3-E867EA303824}" srcOrd="7" destOrd="0" parTransId="{A43CDF72-8F04-4FBF-958B-BFE7AF745137}" sibTransId="{258EFD48-83C9-437E-A8E9-0E45B5E564D6}"/>
    <dgm:cxn modelId="{9B216946-A047-443E-B0DA-A0736988BAEE}" srcId="{3D97EFD9-A73E-422C-9937-27C5BC68045D}" destId="{A740845D-8CDA-42AE-8040-A060B55BBE30}" srcOrd="0" destOrd="0" parTransId="{B8B99CE5-944E-4E77-8DE1-B3B8CD3AA569}" sibTransId="{716FD32C-0C53-4CF3-9C4C-6D611A2F4FD0}"/>
    <dgm:cxn modelId="{F83B466D-68F2-418B-B1F3-0AAC53C81B88}" type="presOf" srcId="{7750A2CE-FF46-48A1-A4A2-85CF99F2997F}" destId="{3D35715D-723B-4D4A-AB6A-50CFF10B55FB}" srcOrd="0" destOrd="1" presId="urn:microsoft.com/office/officeart/2005/8/layout/list1"/>
    <dgm:cxn modelId="{5A80914D-5F3A-470D-B0DC-19C977B3CBD9}" srcId="{8C120D4C-71FF-4D33-9226-9E454A07A507}" destId="{CD435AA2-0D1F-46B7-9701-13999650A2E1}" srcOrd="2" destOrd="0" parTransId="{8BF4F60C-5492-4E2F-B04A-05B3EE5EE6AB}" sibTransId="{B3EF7FE6-B421-41C6-815B-CFF774E440E7}"/>
    <dgm:cxn modelId="{032EF36D-86FF-428A-95C6-AEF5B035BBFE}" type="presOf" srcId="{CD435AA2-0D1F-46B7-9701-13999650A2E1}" destId="{0FBCDB9F-73C0-4DCF-BCCB-FF3DBD7B311A}" srcOrd="0" destOrd="2" presId="urn:microsoft.com/office/officeart/2005/8/layout/list1"/>
    <dgm:cxn modelId="{BB48414E-9913-4714-8939-0BA3356D85A8}" type="presOf" srcId="{BF88DE62-3B5E-413C-A2BE-EA322A0A273E}" destId="{0FBCDB9F-73C0-4DCF-BCCB-FF3DBD7B311A}" srcOrd="0" destOrd="0" presId="urn:microsoft.com/office/officeart/2005/8/layout/list1"/>
    <dgm:cxn modelId="{37627E50-3590-484C-87D4-6775971D16BF}" type="presOf" srcId="{E4D28436-BE87-4CAA-828C-33C0760AC01C}" destId="{0FBCDB9F-73C0-4DCF-BCCB-FF3DBD7B311A}" srcOrd="0" destOrd="1" presId="urn:microsoft.com/office/officeart/2005/8/layout/list1"/>
    <dgm:cxn modelId="{31D88650-A184-42DD-9595-1AB4DB323582}" type="presOf" srcId="{3C1FEFE1-21FA-4855-A844-2B5E43CAB1CB}" destId="{0FBCDB9F-73C0-4DCF-BCCB-FF3DBD7B311A}" srcOrd="0" destOrd="4" presId="urn:microsoft.com/office/officeart/2005/8/layout/list1"/>
    <dgm:cxn modelId="{529B937A-664D-4D85-8917-13BA5C3C6D7D}" type="presOf" srcId="{9082EECE-B2D7-4F30-AAFC-10B5F174B1C4}" destId="{0FBCDB9F-73C0-4DCF-BCCB-FF3DBD7B311A}" srcOrd="0" destOrd="5" presId="urn:microsoft.com/office/officeart/2005/8/layout/list1"/>
    <dgm:cxn modelId="{B0CC568C-5CE2-49EE-AD65-36F9140D4C33}" srcId="{85D194D6-9B01-4FBC-8751-2B09301EDC6D}" destId="{3D97EFD9-A73E-422C-9937-27C5BC68045D}" srcOrd="1" destOrd="0" parTransId="{45BB38B3-18DE-43CF-B6CC-3D1B0A4792BF}" sibTransId="{C54D2C19-2ACC-4F17-80A5-BDB4FFF4F8FA}"/>
    <dgm:cxn modelId="{9C49E58F-CDA0-4F4B-AF09-765E26D8E8C2}" srcId="{8C120D4C-71FF-4D33-9226-9E454A07A507}" destId="{E4D28436-BE87-4CAA-828C-33C0760AC01C}" srcOrd="1" destOrd="0" parTransId="{B84D5F3B-2FEA-47B0-B7F1-B1BA77F43356}" sibTransId="{ADBA8F1C-5196-4E9E-A744-9D42B94E0C8A}"/>
    <dgm:cxn modelId="{348D2EA2-1BA2-40C4-81F4-0DE322385EA6}" srcId="{8C120D4C-71FF-4D33-9226-9E454A07A507}" destId="{9082EECE-B2D7-4F30-AAFC-10B5F174B1C4}" srcOrd="5" destOrd="0" parTransId="{36A54287-5265-4179-B2C3-D53BA8383566}" sibTransId="{FEDBE848-8E37-4C4A-8C34-113ABF4D45AE}"/>
    <dgm:cxn modelId="{FD104FB2-9682-40D3-8DCD-5871BCEC4BB1}" srcId="{8C120D4C-71FF-4D33-9226-9E454A07A507}" destId="{238A64AE-8F68-4B0F-9AD0-D061F2696608}" srcOrd="6" destOrd="0" parTransId="{8ED76109-4520-4BF5-BED9-68F565890FFD}" sibTransId="{179CB97D-CA5C-4639-9A98-EEBE175B1345}"/>
    <dgm:cxn modelId="{9678B7C8-5D2F-43E6-B582-A576D769C2AD}" srcId="{8C120D4C-71FF-4D33-9226-9E454A07A507}" destId="{FECE5039-B902-4CB3-96C8-95D4AF0FB050}" srcOrd="3" destOrd="0" parTransId="{F2523D08-328B-4277-AE0B-806A8A09E6C9}" sibTransId="{8C84473F-930D-4A58-AECB-9B741FB8D5F5}"/>
    <dgm:cxn modelId="{168CDBC9-EB82-40A0-9FB8-77C7E2058946}" type="presOf" srcId="{8C120D4C-71FF-4D33-9226-9E454A07A507}" destId="{C906BC37-3B1C-4734-8943-9951479EFA43}" srcOrd="0" destOrd="0" presId="urn:microsoft.com/office/officeart/2005/8/layout/list1"/>
    <dgm:cxn modelId="{F5F688DC-6FA0-4F2F-8FA0-73EEFD76F16F}" type="presOf" srcId="{06A81584-CACF-4363-98C3-E867EA303824}" destId="{0FBCDB9F-73C0-4DCF-BCCB-FF3DBD7B311A}" srcOrd="0" destOrd="7" presId="urn:microsoft.com/office/officeart/2005/8/layout/list1"/>
    <dgm:cxn modelId="{DC640EE3-76C8-4372-B3EE-1CED6D3EF89F}" srcId="{3D97EFD9-A73E-422C-9937-27C5BC68045D}" destId="{7750A2CE-FF46-48A1-A4A2-85CF99F2997F}" srcOrd="1" destOrd="0" parTransId="{69E40A0F-2106-4B0A-8809-0BAE37EA1912}" sibTransId="{23248D4C-150B-4435-A114-3FCBA44DF52D}"/>
    <dgm:cxn modelId="{5C0713F5-0C28-4ED2-B13C-4C69157FF2E9}" type="presOf" srcId="{3D97EFD9-A73E-422C-9937-27C5BC68045D}" destId="{F445BEB3-1608-434F-B03C-986FA15C0D98}" srcOrd="1" destOrd="0" presId="urn:microsoft.com/office/officeart/2005/8/layout/list1"/>
    <dgm:cxn modelId="{12C140F8-20AC-4A93-B5F6-5FCACBAC672D}" type="presOf" srcId="{8C120D4C-71FF-4D33-9226-9E454A07A507}" destId="{6BAE6408-D944-4F5E-AD15-5871ABF7658D}" srcOrd="1" destOrd="0" presId="urn:microsoft.com/office/officeart/2005/8/layout/list1"/>
    <dgm:cxn modelId="{17FA6BFE-3B9C-44A3-BC14-DF6E9140D4EC}" srcId="{8C120D4C-71FF-4D33-9226-9E454A07A507}" destId="{3C1FEFE1-21FA-4855-A844-2B5E43CAB1CB}" srcOrd="4" destOrd="0" parTransId="{3434FBC0-5FA6-4C5D-85BB-37E5BBD56633}" sibTransId="{E3CA6FC0-9BB8-49BD-877D-8B550A37AF3C}"/>
    <dgm:cxn modelId="{6DE8D8FF-51C8-4DDC-8121-79729C077BDC}" type="presOf" srcId="{85D194D6-9B01-4FBC-8751-2B09301EDC6D}" destId="{C3ABC337-45E7-42D8-8ABA-F862C596D659}" srcOrd="0" destOrd="0" presId="urn:microsoft.com/office/officeart/2005/8/layout/list1"/>
    <dgm:cxn modelId="{91FFB7BF-774F-4D4E-8DBD-A4AE9559979C}" type="presParOf" srcId="{C3ABC337-45E7-42D8-8ABA-F862C596D659}" destId="{5D612BFD-B452-412E-A6FA-3CF8F1C77416}" srcOrd="0" destOrd="0" presId="urn:microsoft.com/office/officeart/2005/8/layout/list1"/>
    <dgm:cxn modelId="{5A027E6A-6863-4D3E-9705-037B5A6790BD}" type="presParOf" srcId="{5D612BFD-B452-412E-A6FA-3CF8F1C77416}" destId="{C906BC37-3B1C-4734-8943-9951479EFA43}" srcOrd="0" destOrd="0" presId="urn:microsoft.com/office/officeart/2005/8/layout/list1"/>
    <dgm:cxn modelId="{343546EE-7F72-4D84-B5F3-7857548EA593}" type="presParOf" srcId="{5D612BFD-B452-412E-A6FA-3CF8F1C77416}" destId="{6BAE6408-D944-4F5E-AD15-5871ABF7658D}" srcOrd="1" destOrd="0" presId="urn:microsoft.com/office/officeart/2005/8/layout/list1"/>
    <dgm:cxn modelId="{B5ADB2C3-DB8F-46F2-BBD5-56BF8E648BD0}" type="presParOf" srcId="{C3ABC337-45E7-42D8-8ABA-F862C596D659}" destId="{90A9F81F-6AFD-4BDC-94B1-2204FF48448C}" srcOrd="1" destOrd="0" presId="urn:microsoft.com/office/officeart/2005/8/layout/list1"/>
    <dgm:cxn modelId="{A8449242-2719-43D8-8594-92171E312CAA}" type="presParOf" srcId="{C3ABC337-45E7-42D8-8ABA-F862C596D659}" destId="{0FBCDB9F-73C0-4DCF-BCCB-FF3DBD7B311A}" srcOrd="2" destOrd="0" presId="urn:microsoft.com/office/officeart/2005/8/layout/list1"/>
    <dgm:cxn modelId="{715C462D-0194-4F76-B248-D6793945B52C}" type="presParOf" srcId="{C3ABC337-45E7-42D8-8ABA-F862C596D659}" destId="{935C1464-7B5C-4341-BBCA-9F854A915B22}" srcOrd="3" destOrd="0" presId="urn:microsoft.com/office/officeart/2005/8/layout/list1"/>
    <dgm:cxn modelId="{AE43676D-2FB0-47D8-9526-A4163CEF7359}" type="presParOf" srcId="{C3ABC337-45E7-42D8-8ABA-F862C596D659}" destId="{C86D1192-78C6-47EC-B0EE-867DCC2E76AB}" srcOrd="4" destOrd="0" presId="urn:microsoft.com/office/officeart/2005/8/layout/list1"/>
    <dgm:cxn modelId="{D35D5BF9-ECDA-4084-A3B1-D09D5B8AD006}" type="presParOf" srcId="{C86D1192-78C6-47EC-B0EE-867DCC2E76AB}" destId="{984EB8E8-5D4F-4F85-99CE-FFD42F40B8C8}" srcOrd="0" destOrd="0" presId="urn:microsoft.com/office/officeart/2005/8/layout/list1"/>
    <dgm:cxn modelId="{DBA3DFCF-2133-49CB-AD98-D8C183E906CB}" type="presParOf" srcId="{C86D1192-78C6-47EC-B0EE-867DCC2E76AB}" destId="{F445BEB3-1608-434F-B03C-986FA15C0D98}" srcOrd="1" destOrd="0" presId="urn:microsoft.com/office/officeart/2005/8/layout/list1"/>
    <dgm:cxn modelId="{180C8339-3548-45B8-8E50-8AAB90892CB6}" type="presParOf" srcId="{C3ABC337-45E7-42D8-8ABA-F862C596D659}" destId="{927981D1-2684-43E4-BD29-96861A3F256E}" srcOrd="5" destOrd="0" presId="urn:microsoft.com/office/officeart/2005/8/layout/list1"/>
    <dgm:cxn modelId="{0E57AD0B-E929-4B65-BFAE-2092181A07FC}" type="presParOf" srcId="{C3ABC337-45E7-42D8-8ABA-F862C596D659}" destId="{3D35715D-723B-4D4A-AB6A-50CFF10B55F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8E6B7A-983A-47F2-8812-72C85B17B65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57C0245-9817-4E52-995C-FC69FE87A279}">
      <dgm:prSet phldrT="[Text]"/>
      <dgm:spPr>
        <a:solidFill>
          <a:schemeClr val="accent6">
            <a:lumMod val="60000"/>
            <a:lumOff val="40000"/>
          </a:schemeClr>
        </a:solidFill>
      </dgm:spPr>
      <dgm:t>
        <a:bodyPr/>
        <a:lstStyle/>
        <a:p>
          <a:r>
            <a:rPr lang="en-GB" dirty="0"/>
            <a:t>Step 2 </a:t>
          </a:r>
        </a:p>
      </dgm:t>
    </dgm:pt>
    <dgm:pt modelId="{3EEAEC99-C168-4A54-86DF-E45550231C03}" type="parTrans" cxnId="{35D23221-5C6C-472B-9DB1-91A092F72DDD}">
      <dgm:prSet/>
      <dgm:spPr/>
      <dgm:t>
        <a:bodyPr/>
        <a:lstStyle/>
        <a:p>
          <a:endParaRPr lang="en-GB"/>
        </a:p>
      </dgm:t>
    </dgm:pt>
    <dgm:pt modelId="{93EC4201-EB20-4821-A9C9-6A60B62435AA}" type="sibTrans" cxnId="{35D23221-5C6C-472B-9DB1-91A092F72DDD}">
      <dgm:prSet/>
      <dgm:spPr/>
      <dgm:t>
        <a:bodyPr/>
        <a:lstStyle/>
        <a:p>
          <a:endParaRPr lang="en-GB"/>
        </a:p>
      </dgm:t>
    </dgm:pt>
    <dgm:pt modelId="{F7E35E8F-B452-4D96-9362-0CB4CD4C4378}">
      <dgm:prSet phldrT="[Text]" custT="1"/>
      <dgm:spPr/>
      <dgm:t>
        <a:bodyPr/>
        <a:lstStyle/>
        <a:p>
          <a:r>
            <a:rPr lang="en-GB" altLang="en-US" sz="2400" dirty="0">
              <a:latin typeface="+mn-lt"/>
            </a:rPr>
            <a:t>Calculate unplanned weight loss in past 3-6 months to obtain weight loss score</a:t>
          </a:r>
          <a:endParaRPr lang="en-GB" sz="2400" dirty="0">
            <a:latin typeface="+mn-lt"/>
          </a:endParaRPr>
        </a:p>
      </dgm:t>
    </dgm:pt>
    <dgm:pt modelId="{83F3225C-C3AF-4C94-9FF8-DB4C8E693BA3}" type="parTrans" cxnId="{938EE350-CB9A-489F-9859-B404C5B02BE8}">
      <dgm:prSet/>
      <dgm:spPr/>
      <dgm:t>
        <a:bodyPr/>
        <a:lstStyle/>
        <a:p>
          <a:endParaRPr lang="en-GB"/>
        </a:p>
      </dgm:t>
    </dgm:pt>
    <dgm:pt modelId="{544BC75B-479D-4B00-A782-64F3F4401970}" type="sibTrans" cxnId="{938EE350-CB9A-489F-9859-B404C5B02BE8}">
      <dgm:prSet/>
      <dgm:spPr/>
      <dgm:t>
        <a:bodyPr/>
        <a:lstStyle/>
        <a:p>
          <a:endParaRPr lang="en-GB"/>
        </a:p>
      </dgm:t>
    </dgm:pt>
    <dgm:pt modelId="{EBC92C53-CCA0-41D1-822F-201AD3745169}">
      <dgm:prSet phldrT="[Text]"/>
      <dgm:spPr>
        <a:solidFill>
          <a:schemeClr val="accent6">
            <a:lumMod val="75000"/>
          </a:schemeClr>
        </a:solidFill>
      </dgm:spPr>
      <dgm:t>
        <a:bodyPr/>
        <a:lstStyle/>
        <a:p>
          <a:r>
            <a:rPr lang="en-GB" dirty="0"/>
            <a:t>Step 4 </a:t>
          </a:r>
        </a:p>
      </dgm:t>
    </dgm:pt>
    <dgm:pt modelId="{984F3E04-06F4-4026-8CA7-B7DF3403384A}" type="parTrans" cxnId="{C3CC72A1-2789-4EC7-9FD7-83CF980DF736}">
      <dgm:prSet/>
      <dgm:spPr/>
      <dgm:t>
        <a:bodyPr/>
        <a:lstStyle/>
        <a:p>
          <a:endParaRPr lang="en-GB"/>
        </a:p>
      </dgm:t>
    </dgm:pt>
    <dgm:pt modelId="{AB33BFDD-767C-4B8E-B7CC-3FB42E156D32}" type="sibTrans" cxnId="{C3CC72A1-2789-4EC7-9FD7-83CF980DF736}">
      <dgm:prSet/>
      <dgm:spPr/>
      <dgm:t>
        <a:bodyPr/>
        <a:lstStyle/>
        <a:p>
          <a:endParaRPr lang="en-GB"/>
        </a:p>
      </dgm:t>
    </dgm:pt>
    <dgm:pt modelId="{F068F71F-BB83-4704-8530-A6B147F64E70}">
      <dgm:prSet phldrT="[Text]" custT="1"/>
      <dgm:spPr/>
      <dgm:t>
        <a:bodyPr/>
        <a:lstStyle/>
        <a:p>
          <a:r>
            <a:rPr lang="en-GB" altLang="en-US" sz="2400" dirty="0">
              <a:latin typeface="+mn-lt"/>
            </a:rPr>
            <a:t>Obtain overall risk of malnutrition score (add step 1, 2 and 3 score together) </a:t>
          </a:r>
          <a:endParaRPr lang="en-GB" sz="2400" dirty="0">
            <a:latin typeface="+mn-lt"/>
          </a:endParaRPr>
        </a:p>
      </dgm:t>
    </dgm:pt>
    <dgm:pt modelId="{FFB9C655-BB4B-416F-BE96-5A99D5AE95C6}" type="parTrans" cxnId="{2775A1FA-3F1B-4A9D-97BE-D78095A21F8F}">
      <dgm:prSet/>
      <dgm:spPr/>
      <dgm:t>
        <a:bodyPr/>
        <a:lstStyle/>
        <a:p>
          <a:endParaRPr lang="en-GB"/>
        </a:p>
      </dgm:t>
    </dgm:pt>
    <dgm:pt modelId="{A6DC16CD-EC7E-4404-9F70-98BC02B867FD}" type="sibTrans" cxnId="{2775A1FA-3F1B-4A9D-97BE-D78095A21F8F}">
      <dgm:prSet/>
      <dgm:spPr/>
      <dgm:t>
        <a:bodyPr/>
        <a:lstStyle/>
        <a:p>
          <a:endParaRPr lang="en-GB"/>
        </a:p>
      </dgm:t>
    </dgm:pt>
    <dgm:pt modelId="{7523117E-CD41-48CD-B81C-AD11BBBDB704}">
      <dgm:prSet phldrT="[Text]"/>
      <dgm:spPr>
        <a:solidFill>
          <a:schemeClr val="accent6">
            <a:lumMod val="50000"/>
          </a:schemeClr>
        </a:solidFill>
      </dgm:spPr>
      <dgm:t>
        <a:bodyPr/>
        <a:lstStyle/>
        <a:p>
          <a:r>
            <a:rPr lang="en-GB" dirty="0"/>
            <a:t>Step 5 </a:t>
          </a:r>
        </a:p>
      </dgm:t>
    </dgm:pt>
    <dgm:pt modelId="{632C0660-C894-46D7-B4C3-9035A7E477C3}" type="parTrans" cxnId="{9DFB38A7-31F1-416D-8B05-FBDB036B2850}">
      <dgm:prSet/>
      <dgm:spPr/>
      <dgm:t>
        <a:bodyPr/>
        <a:lstStyle/>
        <a:p>
          <a:endParaRPr lang="en-GB"/>
        </a:p>
      </dgm:t>
    </dgm:pt>
    <dgm:pt modelId="{5E00A478-64C1-4FCB-AAB4-B47B9E5B4059}" type="sibTrans" cxnId="{9DFB38A7-31F1-416D-8B05-FBDB036B2850}">
      <dgm:prSet/>
      <dgm:spPr/>
      <dgm:t>
        <a:bodyPr/>
        <a:lstStyle/>
        <a:p>
          <a:endParaRPr lang="en-GB"/>
        </a:p>
      </dgm:t>
    </dgm:pt>
    <dgm:pt modelId="{55A95FED-D429-43F2-A58B-D8F3EBC37911}">
      <dgm:prSet phldrT="[Text]" custT="1"/>
      <dgm:spPr/>
      <dgm:t>
        <a:bodyPr/>
        <a:lstStyle/>
        <a:p>
          <a:r>
            <a:rPr lang="en-GB" altLang="en-US" sz="2400" dirty="0">
              <a:latin typeface="+mn-lt"/>
            </a:rPr>
            <a:t>This will determine management guidelines</a:t>
          </a:r>
          <a:endParaRPr lang="en-GB" sz="2400" dirty="0">
            <a:latin typeface="+mn-lt"/>
          </a:endParaRPr>
        </a:p>
      </dgm:t>
    </dgm:pt>
    <dgm:pt modelId="{D7D5828D-3680-4CD7-B3A2-668852EB3F86}" type="parTrans" cxnId="{7248C616-9417-4BA0-98DA-4D602C14C84A}">
      <dgm:prSet/>
      <dgm:spPr/>
      <dgm:t>
        <a:bodyPr/>
        <a:lstStyle/>
        <a:p>
          <a:endParaRPr lang="en-GB"/>
        </a:p>
      </dgm:t>
    </dgm:pt>
    <dgm:pt modelId="{4A957154-8AD3-4D5C-B5BD-69A8D4BEC0E0}" type="sibTrans" cxnId="{7248C616-9417-4BA0-98DA-4D602C14C84A}">
      <dgm:prSet/>
      <dgm:spPr/>
      <dgm:t>
        <a:bodyPr/>
        <a:lstStyle/>
        <a:p>
          <a:endParaRPr lang="en-GB"/>
        </a:p>
      </dgm:t>
    </dgm:pt>
    <dgm:pt modelId="{8056D84E-7B05-46DE-B765-2CBAF7CF98B8}">
      <dgm:prSet/>
      <dgm:spPr>
        <a:solidFill>
          <a:schemeClr val="accent6"/>
        </a:solidFill>
      </dgm:spPr>
      <dgm:t>
        <a:bodyPr/>
        <a:lstStyle/>
        <a:p>
          <a:r>
            <a:rPr lang="en-GB" dirty="0"/>
            <a:t>Step 3 </a:t>
          </a:r>
        </a:p>
      </dgm:t>
    </dgm:pt>
    <dgm:pt modelId="{DEE2392F-D7A8-46E0-941F-C5DD6A94E653}" type="parTrans" cxnId="{51CD3F4A-5F43-4A04-BFEA-1E3B45C15BA9}">
      <dgm:prSet/>
      <dgm:spPr/>
      <dgm:t>
        <a:bodyPr/>
        <a:lstStyle/>
        <a:p>
          <a:endParaRPr lang="en-GB"/>
        </a:p>
      </dgm:t>
    </dgm:pt>
    <dgm:pt modelId="{91BCEE04-69AE-4E59-B010-027C5C93FD0C}" type="sibTrans" cxnId="{51CD3F4A-5F43-4A04-BFEA-1E3B45C15BA9}">
      <dgm:prSet/>
      <dgm:spPr/>
      <dgm:t>
        <a:bodyPr/>
        <a:lstStyle/>
        <a:p>
          <a:endParaRPr lang="en-GB"/>
        </a:p>
      </dgm:t>
    </dgm:pt>
    <dgm:pt modelId="{025F7230-33BB-40A2-9373-434AE53DDD8F}">
      <dgm:prSet/>
      <dgm:spPr>
        <a:solidFill>
          <a:schemeClr val="accent6">
            <a:lumMod val="60000"/>
            <a:lumOff val="40000"/>
          </a:schemeClr>
        </a:solidFill>
      </dgm:spPr>
      <dgm:t>
        <a:bodyPr/>
        <a:lstStyle/>
        <a:p>
          <a:r>
            <a:rPr lang="en-GB" dirty="0"/>
            <a:t>Step 1 </a:t>
          </a:r>
        </a:p>
      </dgm:t>
    </dgm:pt>
    <dgm:pt modelId="{C178CC2A-4324-45B1-BDDA-B6A947EBC690}" type="parTrans" cxnId="{656B269C-394C-4560-9383-61F347305F0C}">
      <dgm:prSet/>
      <dgm:spPr/>
      <dgm:t>
        <a:bodyPr/>
        <a:lstStyle/>
        <a:p>
          <a:endParaRPr lang="en-GB"/>
        </a:p>
      </dgm:t>
    </dgm:pt>
    <dgm:pt modelId="{8E66F7D3-5E91-43E2-9FAC-20AD45831C4E}" type="sibTrans" cxnId="{656B269C-394C-4560-9383-61F347305F0C}">
      <dgm:prSet/>
      <dgm:spPr/>
      <dgm:t>
        <a:bodyPr/>
        <a:lstStyle/>
        <a:p>
          <a:endParaRPr lang="en-GB"/>
        </a:p>
      </dgm:t>
    </dgm:pt>
    <dgm:pt modelId="{4E9723F1-2C82-4F20-9CD4-A6B7DEAF8758}">
      <dgm:prSet custT="1"/>
      <dgm:spPr/>
      <dgm:t>
        <a:bodyPr/>
        <a:lstStyle/>
        <a:p>
          <a:r>
            <a:rPr lang="en-GB" altLang="en-US" sz="2400" dirty="0">
              <a:latin typeface="+mn-lt"/>
            </a:rPr>
            <a:t>Measure height and weight to calculate BMI to obtain BMI score</a:t>
          </a:r>
          <a:endParaRPr lang="en-GB" sz="2400" dirty="0">
            <a:latin typeface="+mn-lt"/>
          </a:endParaRPr>
        </a:p>
      </dgm:t>
    </dgm:pt>
    <dgm:pt modelId="{3D992933-FB72-45AE-A176-CBB9A8742D41}" type="parTrans" cxnId="{1E89418A-E3FF-43E5-A2E9-4CB65AEE6336}">
      <dgm:prSet/>
      <dgm:spPr/>
      <dgm:t>
        <a:bodyPr/>
        <a:lstStyle/>
        <a:p>
          <a:endParaRPr lang="en-GB"/>
        </a:p>
      </dgm:t>
    </dgm:pt>
    <dgm:pt modelId="{98CDFC36-BA83-497A-9E17-2EC10792AC20}" type="sibTrans" cxnId="{1E89418A-E3FF-43E5-A2E9-4CB65AEE6336}">
      <dgm:prSet/>
      <dgm:spPr/>
      <dgm:t>
        <a:bodyPr/>
        <a:lstStyle/>
        <a:p>
          <a:endParaRPr lang="en-GB"/>
        </a:p>
      </dgm:t>
    </dgm:pt>
    <dgm:pt modelId="{B1081C9A-CA41-44E2-9BD7-E3BDE67D8AFE}">
      <dgm:prSet custT="1"/>
      <dgm:spPr/>
      <dgm:t>
        <a:bodyPr/>
        <a:lstStyle/>
        <a:p>
          <a:r>
            <a:rPr lang="en-GB" altLang="en-US" sz="2400" dirty="0">
              <a:latin typeface="+mn-lt"/>
            </a:rPr>
            <a:t>Consider acute disease effect score</a:t>
          </a:r>
          <a:endParaRPr lang="en-GB" sz="2400" dirty="0">
            <a:latin typeface="+mn-lt"/>
          </a:endParaRPr>
        </a:p>
      </dgm:t>
    </dgm:pt>
    <dgm:pt modelId="{40E8F89B-714B-4A53-A685-58D4FEAC7A8E}" type="parTrans" cxnId="{FD8107CE-BAAB-4A35-A625-C3224A6C6E36}">
      <dgm:prSet/>
      <dgm:spPr/>
      <dgm:t>
        <a:bodyPr/>
        <a:lstStyle/>
        <a:p>
          <a:endParaRPr lang="en-GB"/>
        </a:p>
      </dgm:t>
    </dgm:pt>
    <dgm:pt modelId="{5BB9CCAB-F900-419C-85D4-031995E1D829}" type="sibTrans" cxnId="{FD8107CE-BAAB-4A35-A625-C3224A6C6E36}">
      <dgm:prSet/>
      <dgm:spPr/>
      <dgm:t>
        <a:bodyPr/>
        <a:lstStyle/>
        <a:p>
          <a:endParaRPr lang="en-GB"/>
        </a:p>
      </dgm:t>
    </dgm:pt>
    <dgm:pt modelId="{CC6B0D4A-4160-45D3-9FE8-2EA1C490869E}" type="pres">
      <dgm:prSet presAssocID="{858E6B7A-983A-47F2-8812-72C85B17B650}" presName="linearFlow" presStyleCnt="0">
        <dgm:presLayoutVars>
          <dgm:dir/>
          <dgm:animLvl val="lvl"/>
          <dgm:resizeHandles val="exact"/>
        </dgm:presLayoutVars>
      </dgm:prSet>
      <dgm:spPr/>
    </dgm:pt>
    <dgm:pt modelId="{7EC2307C-A3EB-487B-B143-DC84A2F5390B}" type="pres">
      <dgm:prSet presAssocID="{025F7230-33BB-40A2-9373-434AE53DDD8F}" presName="composite" presStyleCnt="0"/>
      <dgm:spPr/>
    </dgm:pt>
    <dgm:pt modelId="{C7EF8EE5-12AD-4B65-B94D-24E84195CE14}" type="pres">
      <dgm:prSet presAssocID="{025F7230-33BB-40A2-9373-434AE53DDD8F}" presName="parentText" presStyleLbl="alignNode1" presStyleIdx="0" presStyleCnt="5" custLinFactNeighborY="0">
        <dgm:presLayoutVars>
          <dgm:chMax val="1"/>
          <dgm:bulletEnabled val="1"/>
        </dgm:presLayoutVars>
      </dgm:prSet>
      <dgm:spPr/>
    </dgm:pt>
    <dgm:pt modelId="{BD66E7DC-6686-48C9-9660-7B78DC1FC5F7}" type="pres">
      <dgm:prSet presAssocID="{025F7230-33BB-40A2-9373-434AE53DDD8F}" presName="descendantText" presStyleLbl="alignAcc1" presStyleIdx="0" presStyleCnt="5" custLinFactNeighborX="-272" custLinFactNeighborY="2495">
        <dgm:presLayoutVars>
          <dgm:bulletEnabled val="1"/>
        </dgm:presLayoutVars>
      </dgm:prSet>
      <dgm:spPr/>
    </dgm:pt>
    <dgm:pt modelId="{18D4C29E-7DC5-4881-AE47-4D66FEEE8473}" type="pres">
      <dgm:prSet presAssocID="{8E66F7D3-5E91-43E2-9FAC-20AD45831C4E}" presName="sp" presStyleCnt="0"/>
      <dgm:spPr/>
    </dgm:pt>
    <dgm:pt modelId="{2A6FC470-8045-4C14-92C2-4A40EEFE56C6}" type="pres">
      <dgm:prSet presAssocID="{B57C0245-9817-4E52-995C-FC69FE87A279}" presName="composite" presStyleCnt="0"/>
      <dgm:spPr/>
    </dgm:pt>
    <dgm:pt modelId="{5037D9C8-FA19-4F30-8B25-0383D35EB5E6}" type="pres">
      <dgm:prSet presAssocID="{B57C0245-9817-4E52-995C-FC69FE87A279}" presName="parentText" presStyleLbl="alignNode1" presStyleIdx="1" presStyleCnt="5" custLinFactNeighborX="-7174" custLinFactNeighborY="-1833">
        <dgm:presLayoutVars>
          <dgm:chMax val="1"/>
          <dgm:bulletEnabled val="1"/>
        </dgm:presLayoutVars>
      </dgm:prSet>
      <dgm:spPr/>
    </dgm:pt>
    <dgm:pt modelId="{0DE9EF24-F31B-4E97-B27E-2A7491409EC4}" type="pres">
      <dgm:prSet presAssocID="{B57C0245-9817-4E52-995C-FC69FE87A279}" presName="descendantText" presStyleLbl="alignAcc1" presStyleIdx="1" presStyleCnt="5" custLinFactNeighborX="0" custLinFactNeighborY="0">
        <dgm:presLayoutVars>
          <dgm:bulletEnabled val="1"/>
        </dgm:presLayoutVars>
      </dgm:prSet>
      <dgm:spPr/>
    </dgm:pt>
    <dgm:pt modelId="{2D72C774-B311-493C-85AD-BDA45E868CB6}" type="pres">
      <dgm:prSet presAssocID="{93EC4201-EB20-4821-A9C9-6A60B62435AA}" presName="sp" presStyleCnt="0"/>
      <dgm:spPr/>
    </dgm:pt>
    <dgm:pt modelId="{88BDD54E-2997-42FF-B476-08A13314C1E8}" type="pres">
      <dgm:prSet presAssocID="{8056D84E-7B05-46DE-B765-2CBAF7CF98B8}" presName="composite" presStyleCnt="0"/>
      <dgm:spPr/>
    </dgm:pt>
    <dgm:pt modelId="{3A5F397C-A2E8-40F9-9DB5-EC2D1553643C}" type="pres">
      <dgm:prSet presAssocID="{8056D84E-7B05-46DE-B765-2CBAF7CF98B8}" presName="parentText" presStyleLbl="alignNode1" presStyleIdx="2" presStyleCnt="5">
        <dgm:presLayoutVars>
          <dgm:chMax val="1"/>
          <dgm:bulletEnabled val="1"/>
        </dgm:presLayoutVars>
      </dgm:prSet>
      <dgm:spPr/>
    </dgm:pt>
    <dgm:pt modelId="{BBAE9CD3-092D-4D8E-A48C-5084791B22CA}" type="pres">
      <dgm:prSet presAssocID="{8056D84E-7B05-46DE-B765-2CBAF7CF98B8}" presName="descendantText" presStyleLbl="alignAcc1" presStyleIdx="2" presStyleCnt="5">
        <dgm:presLayoutVars>
          <dgm:bulletEnabled val="1"/>
        </dgm:presLayoutVars>
      </dgm:prSet>
      <dgm:spPr/>
    </dgm:pt>
    <dgm:pt modelId="{03DFDAFA-9E65-4FB4-AAAC-949E8E18CA40}" type="pres">
      <dgm:prSet presAssocID="{91BCEE04-69AE-4E59-B010-027C5C93FD0C}" presName="sp" presStyleCnt="0"/>
      <dgm:spPr/>
    </dgm:pt>
    <dgm:pt modelId="{87205F34-F0D7-44F7-A8E2-28263E94320D}" type="pres">
      <dgm:prSet presAssocID="{EBC92C53-CCA0-41D1-822F-201AD3745169}" presName="composite" presStyleCnt="0"/>
      <dgm:spPr/>
    </dgm:pt>
    <dgm:pt modelId="{C862DAC3-6246-427E-B42A-4139E554761C}" type="pres">
      <dgm:prSet presAssocID="{EBC92C53-CCA0-41D1-822F-201AD3745169}" presName="parentText" presStyleLbl="alignNode1" presStyleIdx="3" presStyleCnt="5">
        <dgm:presLayoutVars>
          <dgm:chMax val="1"/>
          <dgm:bulletEnabled val="1"/>
        </dgm:presLayoutVars>
      </dgm:prSet>
      <dgm:spPr/>
    </dgm:pt>
    <dgm:pt modelId="{51FA4E2B-D2C1-4908-A946-C3B3D7304B94}" type="pres">
      <dgm:prSet presAssocID="{EBC92C53-CCA0-41D1-822F-201AD3745169}" presName="descendantText" presStyleLbl="alignAcc1" presStyleIdx="3" presStyleCnt="5">
        <dgm:presLayoutVars>
          <dgm:bulletEnabled val="1"/>
        </dgm:presLayoutVars>
      </dgm:prSet>
      <dgm:spPr/>
    </dgm:pt>
    <dgm:pt modelId="{B794E44D-45E0-4770-B968-49AFD9206B93}" type="pres">
      <dgm:prSet presAssocID="{AB33BFDD-767C-4B8E-B7CC-3FB42E156D32}" presName="sp" presStyleCnt="0"/>
      <dgm:spPr/>
    </dgm:pt>
    <dgm:pt modelId="{ABBB3FAE-352C-41F3-995C-562933890F37}" type="pres">
      <dgm:prSet presAssocID="{7523117E-CD41-48CD-B81C-AD11BBBDB704}" presName="composite" presStyleCnt="0"/>
      <dgm:spPr/>
    </dgm:pt>
    <dgm:pt modelId="{C95E1BFA-C98A-4FF9-AA14-185BED368979}" type="pres">
      <dgm:prSet presAssocID="{7523117E-CD41-48CD-B81C-AD11BBBDB704}" presName="parentText" presStyleLbl="alignNode1" presStyleIdx="4" presStyleCnt="5" custAng="0">
        <dgm:presLayoutVars>
          <dgm:chMax val="1"/>
          <dgm:bulletEnabled val="1"/>
        </dgm:presLayoutVars>
      </dgm:prSet>
      <dgm:spPr/>
    </dgm:pt>
    <dgm:pt modelId="{D6B38F29-E93C-45A7-99C7-9617DE58F05A}" type="pres">
      <dgm:prSet presAssocID="{7523117E-CD41-48CD-B81C-AD11BBBDB704}" presName="descendantText" presStyleLbl="alignAcc1" presStyleIdx="4" presStyleCnt="5">
        <dgm:presLayoutVars>
          <dgm:bulletEnabled val="1"/>
        </dgm:presLayoutVars>
      </dgm:prSet>
      <dgm:spPr/>
    </dgm:pt>
  </dgm:ptLst>
  <dgm:cxnLst>
    <dgm:cxn modelId="{7248C616-9417-4BA0-98DA-4D602C14C84A}" srcId="{7523117E-CD41-48CD-B81C-AD11BBBDB704}" destId="{55A95FED-D429-43F2-A58B-D8F3EBC37911}" srcOrd="0" destOrd="0" parTransId="{D7D5828D-3680-4CD7-B3A2-668852EB3F86}" sibTransId="{4A957154-8AD3-4D5C-B5BD-69A8D4BEC0E0}"/>
    <dgm:cxn modelId="{E8D0D018-A3F5-4AA7-A02E-A273EA62C9D6}" type="presOf" srcId="{025F7230-33BB-40A2-9373-434AE53DDD8F}" destId="{C7EF8EE5-12AD-4B65-B94D-24E84195CE14}" srcOrd="0" destOrd="0" presId="urn:microsoft.com/office/officeart/2005/8/layout/chevron2"/>
    <dgm:cxn modelId="{35D23221-5C6C-472B-9DB1-91A092F72DDD}" srcId="{858E6B7A-983A-47F2-8812-72C85B17B650}" destId="{B57C0245-9817-4E52-995C-FC69FE87A279}" srcOrd="1" destOrd="0" parTransId="{3EEAEC99-C168-4A54-86DF-E45550231C03}" sibTransId="{93EC4201-EB20-4821-A9C9-6A60B62435AA}"/>
    <dgm:cxn modelId="{B74EDB26-01A9-4C3A-B57A-E2637092EB9D}" type="presOf" srcId="{7523117E-CD41-48CD-B81C-AD11BBBDB704}" destId="{C95E1BFA-C98A-4FF9-AA14-185BED368979}" srcOrd="0" destOrd="0" presId="urn:microsoft.com/office/officeart/2005/8/layout/chevron2"/>
    <dgm:cxn modelId="{81320E30-1395-4513-B6AC-86E61F1FB404}" type="presOf" srcId="{F7E35E8F-B452-4D96-9362-0CB4CD4C4378}" destId="{0DE9EF24-F31B-4E97-B27E-2A7491409EC4}" srcOrd="0" destOrd="0" presId="urn:microsoft.com/office/officeart/2005/8/layout/chevron2"/>
    <dgm:cxn modelId="{EC7F2231-DE6C-4EF4-988A-30EA2497FC33}" type="presOf" srcId="{858E6B7A-983A-47F2-8812-72C85B17B650}" destId="{CC6B0D4A-4160-45D3-9FE8-2EA1C490869E}" srcOrd="0" destOrd="0" presId="urn:microsoft.com/office/officeart/2005/8/layout/chevron2"/>
    <dgm:cxn modelId="{79D77649-C2DF-4E88-B99A-30F85DC1C1FE}" type="presOf" srcId="{EBC92C53-CCA0-41D1-822F-201AD3745169}" destId="{C862DAC3-6246-427E-B42A-4139E554761C}" srcOrd="0" destOrd="0" presId="urn:microsoft.com/office/officeart/2005/8/layout/chevron2"/>
    <dgm:cxn modelId="{34C4A069-D69C-4151-8B5D-47D94A365258}" type="presOf" srcId="{B1081C9A-CA41-44E2-9BD7-E3BDE67D8AFE}" destId="{BBAE9CD3-092D-4D8E-A48C-5084791B22CA}" srcOrd="0" destOrd="0" presId="urn:microsoft.com/office/officeart/2005/8/layout/chevron2"/>
    <dgm:cxn modelId="{51CD3F4A-5F43-4A04-BFEA-1E3B45C15BA9}" srcId="{858E6B7A-983A-47F2-8812-72C85B17B650}" destId="{8056D84E-7B05-46DE-B765-2CBAF7CF98B8}" srcOrd="2" destOrd="0" parTransId="{DEE2392F-D7A8-46E0-941F-C5DD6A94E653}" sibTransId="{91BCEE04-69AE-4E59-B010-027C5C93FD0C}"/>
    <dgm:cxn modelId="{1F83114D-6501-47B8-8741-2D344AF1F50C}" type="presOf" srcId="{4E9723F1-2C82-4F20-9CD4-A6B7DEAF8758}" destId="{BD66E7DC-6686-48C9-9660-7B78DC1FC5F7}" srcOrd="0" destOrd="0" presId="urn:microsoft.com/office/officeart/2005/8/layout/chevron2"/>
    <dgm:cxn modelId="{8333894F-A879-4270-BE39-FAD4CA878083}" type="presOf" srcId="{8056D84E-7B05-46DE-B765-2CBAF7CF98B8}" destId="{3A5F397C-A2E8-40F9-9DB5-EC2D1553643C}" srcOrd="0" destOrd="0" presId="urn:microsoft.com/office/officeart/2005/8/layout/chevron2"/>
    <dgm:cxn modelId="{938EE350-CB9A-489F-9859-B404C5B02BE8}" srcId="{B57C0245-9817-4E52-995C-FC69FE87A279}" destId="{F7E35E8F-B452-4D96-9362-0CB4CD4C4378}" srcOrd="0" destOrd="0" parTransId="{83F3225C-C3AF-4C94-9FF8-DB4C8E693BA3}" sibTransId="{544BC75B-479D-4B00-A782-64F3F4401970}"/>
    <dgm:cxn modelId="{1E89418A-E3FF-43E5-A2E9-4CB65AEE6336}" srcId="{025F7230-33BB-40A2-9373-434AE53DDD8F}" destId="{4E9723F1-2C82-4F20-9CD4-A6B7DEAF8758}" srcOrd="0" destOrd="0" parTransId="{3D992933-FB72-45AE-A176-CBB9A8742D41}" sibTransId="{98CDFC36-BA83-497A-9E17-2EC10792AC20}"/>
    <dgm:cxn modelId="{656B269C-394C-4560-9383-61F347305F0C}" srcId="{858E6B7A-983A-47F2-8812-72C85B17B650}" destId="{025F7230-33BB-40A2-9373-434AE53DDD8F}" srcOrd="0" destOrd="0" parTransId="{C178CC2A-4324-45B1-BDDA-B6A947EBC690}" sibTransId="{8E66F7D3-5E91-43E2-9FAC-20AD45831C4E}"/>
    <dgm:cxn modelId="{C3CC72A1-2789-4EC7-9FD7-83CF980DF736}" srcId="{858E6B7A-983A-47F2-8812-72C85B17B650}" destId="{EBC92C53-CCA0-41D1-822F-201AD3745169}" srcOrd="3" destOrd="0" parTransId="{984F3E04-06F4-4026-8CA7-B7DF3403384A}" sibTransId="{AB33BFDD-767C-4B8E-B7CC-3FB42E156D32}"/>
    <dgm:cxn modelId="{9DFB38A7-31F1-416D-8B05-FBDB036B2850}" srcId="{858E6B7A-983A-47F2-8812-72C85B17B650}" destId="{7523117E-CD41-48CD-B81C-AD11BBBDB704}" srcOrd="4" destOrd="0" parTransId="{632C0660-C894-46D7-B4C3-9035A7E477C3}" sibTransId="{5E00A478-64C1-4FCB-AAB4-B47B9E5B4059}"/>
    <dgm:cxn modelId="{C48C3EB2-2D65-4902-83D9-646A32E45390}" type="presOf" srcId="{55A95FED-D429-43F2-A58B-D8F3EBC37911}" destId="{D6B38F29-E93C-45A7-99C7-9617DE58F05A}" srcOrd="0" destOrd="0" presId="urn:microsoft.com/office/officeart/2005/8/layout/chevron2"/>
    <dgm:cxn modelId="{FD8107CE-BAAB-4A35-A625-C3224A6C6E36}" srcId="{8056D84E-7B05-46DE-B765-2CBAF7CF98B8}" destId="{B1081C9A-CA41-44E2-9BD7-E3BDE67D8AFE}" srcOrd="0" destOrd="0" parTransId="{40E8F89B-714B-4A53-A685-58D4FEAC7A8E}" sibTransId="{5BB9CCAB-F900-419C-85D4-031995E1D829}"/>
    <dgm:cxn modelId="{2C0CE5F0-F39E-4050-8CBF-996BD89474F4}" type="presOf" srcId="{B57C0245-9817-4E52-995C-FC69FE87A279}" destId="{5037D9C8-FA19-4F30-8B25-0383D35EB5E6}" srcOrd="0" destOrd="0" presId="urn:microsoft.com/office/officeart/2005/8/layout/chevron2"/>
    <dgm:cxn modelId="{2775A1FA-3F1B-4A9D-97BE-D78095A21F8F}" srcId="{EBC92C53-CCA0-41D1-822F-201AD3745169}" destId="{F068F71F-BB83-4704-8530-A6B147F64E70}" srcOrd="0" destOrd="0" parTransId="{FFB9C655-BB4B-416F-BE96-5A99D5AE95C6}" sibTransId="{A6DC16CD-EC7E-4404-9F70-98BC02B867FD}"/>
    <dgm:cxn modelId="{9240A7FB-24F5-4CB1-8273-27CE9A46CB08}" type="presOf" srcId="{F068F71F-BB83-4704-8530-A6B147F64E70}" destId="{51FA4E2B-D2C1-4908-A946-C3B3D7304B94}" srcOrd="0" destOrd="0" presId="urn:microsoft.com/office/officeart/2005/8/layout/chevron2"/>
    <dgm:cxn modelId="{CE816484-411B-44AB-B396-B0469B0C980F}" type="presParOf" srcId="{CC6B0D4A-4160-45D3-9FE8-2EA1C490869E}" destId="{7EC2307C-A3EB-487B-B143-DC84A2F5390B}" srcOrd="0" destOrd="0" presId="urn:microsoft.com/office/officeart/2005/8/layout/chevron2"/>
    <dgm:cxn modelId="{BCAD4E41-1DC1-4A97-866F-E1364EAF7F0C}" type="presParOf" srcId="{7EC2307C-A3EB-487B-B143-DC84A2F5390B}" destId="{C7EF8EE5-12AD-4B65-B94D-24E84195CE14}" srcOrd="0" destOrd="0" presId="urn:microsoft.com/office/officeart/2005/8/layout/chevron2"/>
    <dgm:cxn modelId="{C06DD29B-F281-43FC-99EE-C037562654D4}" type="presParOf" srcId="{7EC2307C-A3EB-487B-B143-DC84A2F5390B}" destId="{BD66E7DC-6686-48C9-9660-7B78DC1FC5F7}" srcOrd="1" destOrd="0" presId="urn:microsoft.com/office/officeart/2005/8/layout/chevron2"/>
    <dgm:cxn modelId="{92129ED1-8AF8-43FF-B27B-ED579509E464}" type="presParOf" srcId="{CC6B0D4A-4160-45D3-9FE8-2EA1C490869E}" destId="{18D4C29E-7DC5-4881-AE47-4D66FEEE8473}" srcOrd="1" destOrd="0" presId="urn:microsoft.com/office/officeart/2005/8/layout/chevron2"/>
    <dgm:cxn modelId="{CCF1C5C9-93FF-40FF-9035-8BB5D747C1AC}" type="presParOf" srcId="{CC6B0D4A-4160-45D3-9FE8-2EA1C490869E}" destId="{2A6FC470-8045-4C14-92C2-4A40EEFE56C6}" srcOrd="2" destOrd="0" presId="urn:microsoft.com/office/officeart/2005/8/layout/chevron2"/>
    <dgm:cxn modelId="{4D9C1EB7-8510-46AE-B712-FD0C13C56F83}" type="presParOf" srcId="{2A6FC470-8045-4C14-92C2-4A40EEFE56C6}" destId="{5037D9C8-FA19-4F30-8B25-0383D35EB5E6}" srcOrd="0" destOrd="0" presId="urn:microsoft.com/office/officeart/2005/8/layout/chevron2"/>
    <dgm:cxn modelId="{EF8A4A91-387A-42D8-9D59-8FBCD1EFC34B}" type="presParOf" srcId="{2A6FC470-8045-4C14-92C2-4A40EEFE56C6}" destId="{0DE9EF24-F31B-4E97-B27E-2A7491409EC4}" srcOrd="1" destOrd="0" presId="urn:microsoft.com/office/officeart/2005/8/layout/chevron2"/>
    <dgm:cxn modelId="{4DADEF0E-FD0E-426A-AAB6-DF830B238FFF}" type="presParOf" srcId="{CC6B0D4A-4160-45D3-9FE8-2EA1C490869E}" destId="{2D72C774-B311-493C-85AD-BDA45E868CB6}" srcOrd="3" destOrd="0" presId="urn:microsoft.com/office/officeart/2005/8/layout/chevron2"/>
    <dgm:cxn modelId="{79DF2FD1-781C-4B22-A8A5-84D65E72767E}" type="presParOf" srcId="{CC6B0D4A-4160-45D3-9FE8-2EA1C490869E}" destId="{88BDD54E-2997-42FF-B476-08A13314C1E8}" srcOrd="4" destOrd="0" presId="urn:microsoft.com/office/officeart/2005/8/layout/chevron2"/>
    <dgm:cxn modelId="{E441D516-5E8C-4113-BF15-AE84335D16E2}" type="presParOf" srcId="{88BDD54E-2997-42FF-B476-08A13314C1E8}" destId="{3A5F397C-A2E8-40F9-9DB5-EC2D1553643C}" srcOrd="0" destOrd="0" presId="urn:microsoft.com/office/officeart/2005/8/layout/chevron2"/>
    <dgm:cxn modelId="{DB08B735-EA21-4B97-AA24-2B88124D54F1}" type="presParOf" srcId="{88BDD54E-2997-42FF-B476-08A13314C1E8}" destId="{BBAE9CD3-092D-4D8E-A48C-5084791B22CA}" srcOrd="1" destOrd="0" presId="urn:microsoft.com/office/officeart/2005/8/layout/chevron2"/>
    <dgm:cxn modelId="{059274BF-19B6-467F-A03D-B5B5897B9D0B}" type="presParOf" srcId="{CC6B0D4A-4160-45D3-9FE8-2EA1C490869E}" destId="{03DFDAFA-9E65-4FB4-AAAC-949E8E18CA40}" srcOrd="5" destOrd="0" presId="urn:microsoft.com/office/officeart/2005/8/layout/chevron2"/>
    <dgm:cxn modelId="{F0FB03E9-0050-4015-ADA8-2D0E3D8CB33B}" type="presParOf" srcId="{CC6B0D4A-4160-45D3-9FE8-2EA1C490869E}" destId="{87205F34-F0D7-44F7-A8E2-28263E94320D}" srcOrd="6" destOrd="0" presId="urn:microsoft.com/office/officeart/2005/8/layout/chevron2"/>
    <dgm:cxn modelId="{26B42882-A9CD-4347-BF75-714373E8A6B3}" type="presParOf" srcId="{87205F34-F0D7-44F7-A8E2-28263E94320D}" destId="{C862DAC3-6246-427E-B42A-4139E554761C}" srcOrd="0" destOrd="0" presId="urn:microsoft.com/office/officeart/2005/8/layout/chevron2"/>
    <dgm:cxn modelId="{0FCAD10B-1CF7-4540-97AE-3F88C8E82AD3}" type="presParOf" srcId="{87205F34-F0D7-44F7-A8E2-28263E94320D}" destId="{51FA4E2B-D2C1-4908-A946-C3B3D7304B94}" srcOrd="1" destOrd="0" presId="urn:microsoft.com/office/officeart/2005/8/layout/chevron2"/>
    <dgm:cxn modelId="{54F308CA-3CF9-4C7F-821E-ED8E9ED4396E}" type="presParOf" srcId="{CC6B0D4A-4160-45D3-9FE8-2EA1C490869E}" destId="{B794E44D-45E0-4770-B968-49AFD9206B93}" srcOrd="7" destOrd="0" presId="urn:microsoft.com/office/officeart/2005/8/layout/chevron2"/>
    <dgm:cxn modelId="{012207BB-0316-4E33-855F-9D97988B6CB9}" type="presParOf" srcId="{CC6B0D4A-4160-45D3-9FE8-2EA1C490869E}" destId="{ABBB3FAE-352C-41F3-995C-562933890F37}" srcOrd="8" destOrd="0" presId="urn:microsoft.com/office/officeart/2005/8/layout/chevron2"/>
    <dgm:cxn modelId="{108FC679-DAE2-4669-8DAB-155710267F24}" type="presParOf" srcId="{ABBB3FAE-352C-41F3-995C-562933890F37}" destId="{C95E1BFA-C98A-4FF9-AA14-185BED368979}" srcOrd="0" destOrd="0" presId="urn:microsoft.com/office/officeart/2005/8/layout/chevron2"/>
    <dgm:cxn modelId="{606DCBDF-B7AB-4ADA-8790-8F1329823DA7}" type="presParOf" srcId="{ABBB3FAE-352C-41F3-995C-562933890F37}" destId="{D6B38F29-E93C-45A7-99C7-9617DE58F0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2082EB-F72B-4AEB-B7BC-368085851C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409A30-004E-4FBE-B46B-758485F0FBB2}">
      <dgm:prSet custT="1"/>
      <dgm:spPr>
        <a:solidFill>
          <a:schemeClr val="accent6">
            <a:lumMod val="75000"/>
          </a:schemeClr>
        </a:solidFill>
        <a:ln>
          <a:noFill/>
        </a:ln>
      </dgm:spPr>
      <dgm:t>
        <a:bodyPr/>
        <a:lstStyle/>
        <a:p>
          <a:pPr algn="ctr"/>
          <a:r>
            <a:rPr lang="en-US" sz="3200" i="1" dirty="0">
              <a:latin typeface="+mn-lt"/>
            </a:rPr>
            <a:t>‘ </a:t>
          </a:r>
          <a:r>
            <a:rPr lang="en-US" sz="2400" i="1" dirty="0">
              <a:latin typeface="+mn-lt"/>
              <a:cs typeface="Arial" panose="020B0604020202020204" pitchFamily="34" charset="0"/>
            </a:rPr>
            <a:t>Ethel is a lovely 79 year old lady currently residing in a residential care home. She enjoys eating her meals with others in the dining area and reading books in the day lounge with her friends and family. Ethel tends to go for a short walk after lunch in the communal gardens and has a good sense of </a:t>
          </a:r>
          <a:r>
            <a:rPr lang="en-US" sz="2400" i="1" dirty="0" err="1">
              <a:latin typeface="+mn-lt"/>
              <a:cs typeface="Arial" panose="020B0604020202020204" pitchFamily="34" charset="0"/>
            </a:rPr>
            <a:t>humour</a:t>
          </a:r>
          <a:r>
            <a:rPr lang="en-US" sz="2400" i="1" dirty="0">
              <a:latin typeface="+mn-lt"/>
              <a:cs typeface="Arial" panose="020B0604020202020204" pitchFamily="34" charset="0"/>
            </a:rPr>
            <a:t>.’</a:t>
          </a:r>
        </a:p>
      </dgm:t>
    </dgm:pt>
    <dgm:pt modelId="{AE964AA2-F242-478A-9EA3-78574CD06930}" type="parTrans" cxnId="{12DB350B-6C53-401E-AAD0-BFA2B94094B3}">
      <dgm:prSet/>
      <dgm:spPr/>
      <dgm:t>
        <a:bodyPr/>
        <a:lstStyle/>
        <a:p>
          <a:endParaRPr lang="en-US"/>
        </a:p>
      </dgm:t>
    </dgm:pt>
    <dgm:pt modelId="{0EF1AEE3-E8EE-461C-B1A1-BA7821B6E572}" type="sibTrans" cxnId="{12DB350B-6C53-401E-AAD0-BFA2B94094B3}">
      <dgm:prSet/>
      <dgm:spPr/>
      <dgm:t>
        <a:bodyPr/>
        <a:lstStyle/>
        <a:p>
          <a:endParaRPr lang="en-US"/>
        </a:p>
      </dgm:t>
    </dgm:pt>
    <dgm:pt modelId="{967F483B-277A-4B04-948D-28939BFB7730}">
      <dgm:prSet custT="1"/>
      <dgm:spPr/>
      <dgm:t>
        <a:bodyPr/>
        <a:lstStyle/>
        <a:p>
          <a:pPr algn="ctr">
            <a:buNone/>
          </a:pPr>
          <a:r>
            <a:rPr lang="en-US" sz="2200" b="0" i="0" dirty="0">
              <a:latin typeface="+mn-lt"/>
              <a:cs typeface="Arial" panose="020B0604020202020204" pitchFamily="34" charset="0"/>
            </a:rPr>
            <a:t>   Her height is </a:t>
          </a:r>
          <a:r>
            <a:rPr lang="en-US" sz="2200" b="1" i="1" dirty="0">
              <a:latin typeface="+mn-lt"/>
              <a:cs typeface="Arial" panose="020B0604020202020204" pitchFamily="34" charset="0"/>
            </a:rPr>
            <a:t>1.52m</a:t>
          </a:r>
        </a:p>
      </dgm:t>
    </dgm:pt>
    <dgm:pt modelId="{5296486C-50B0-430B-85F8-289C62B14368}" type="parTrans" cxnId="{AB11CE4F-EAE8-4F27-8A27-C1468F16ADD5}">
      <dgm:prSet/>
      <dgm:spPr/>
      <dgm:t>
        <a:bodyPr/>
        <a:lstStyle/>
        <a:p>
          <a:endParaRPr lang="en-US"/>
        </a:p>
      </dgm:t>
    </dgm:pt>
    <dgm:pt modelId="{60F4695C-BA0B-475C-918F-12265C82DD9C}" type="sibTrans" cxnId="{AB11CE4F-EAE8-4F27-8A27-C1468F16ADD5}">
      <dgm:prSet/>
      <dgm:spPr/>
      <dgm:t>
        <a:bodyPr/>
        <a:lstStyle/>
        <a:p>
          <a:endParaRPr lang="en-US"/>
        </a:p>
      </dgm:t>
    </dgm:pt>
    <dgm:pt modelId="{B25A55FA-A5BE-4958-9033-B6FC21D08DC1}">
      <dgm:prSet custT="1"/>
      <dgm:spPr/>
      <dgm:t>
        <a:bodyPr/>
        <a:lstStyle/>
        <a:p>
          <a:pPr algn="l">
            <a:buNone/>
          </a:pPr>
          <a:r>
            <a:rPr lang="en-US" sz="2200" i="1" dirty="0">
              <a:latin typeface="Arial" panose="020B0604020202020204" pitchFamily="34" charset="0"/>
              <a:cs typeface="Arial" panose="020B0604020202020204" pitchFamily="34" charset="0"/>
            </a:rPr>
            <a:t>   </a:t>
          </a:r>
          <a:endParaRPr lang="en-US" sz="2200" b="0" i="0" dirty="0">
            <a:latin typeface="Arial" panose="020B0604020202020204" pitchFamily="34" charset="0"/>
            <a:cs typeface="Arial" panose="020B0604020202020204" pitchFamily="34" charset="0"/>
          </a:endParaRPr>
        </a:p>
      </dgm:t>
    </dgm:pt>
    <dgm:pt modelId="{6D151513-EB9E-46C9-A034-9D0452D77211}" type="parTrans" cxnId="{A6C1A805-7677-4AD8-AB87-8282906331D5}">
      <dgm:prSet/>
      <dgm:spPr/>
      <dgm:t>
        <a:bodyPr/>
        <a:lstStyle/>
        <a:p>
          <a:endParaRPr lang="en-GB"/>
        </a:p>
      </dgm:t>
    </dgm:pt>
    <dgm:pt modelId="{E98AE081-F84B-4537-847A-9D157E8553A3}" type="sibTrans" cxnId="{A6C1A805-7677-4AD8-AB87-8282906331D5}">
      <dgm:prSet/>
      <dgm:spPr/>
      <dgm:t>
        <a:bodyPr/>
        <a:lstStyle/>
        <a:p>
          <a:endParaRPr lang="en-GB"/>
        </a:p>
      </dgm:t>
    </dgm:pt>
    <dgm:pt modelId="{156A90CC-1E89-4A06-962C-24782AEC109D}">
      <dgm:prSet custT="1"/>
      <dgm:spPr/>
      <dgm:t>
        <a:bodyPr/>
        <a:lstStyle/>
        <a:p>
          <a:pPr algn="l"/>
          <a:endParaRPr lang="en-US" sz="2200" dirty="0">
            <a:latin typeface="Arial" panose="020B0604020202020204" pitchFamily="34" charset="0"/>
            <a:cs typeface="Arial" panose="020B0604020202020204" pitchFamily="34" charset="0"/>
          </a:endParaRPr>
        </a:p>
      </dgm:t>
    </dgm:pt>
    <dgm:pt modelId="{6ED7C4C0-62BE-49A4-BD22-4B08240F4475}" type="parTrans" cxnId="{87ECA967-6325-4672-8AEC-79B600961F18}">
      <dgm:prSet/>
      <dgm:spPr/>
      <dgm:t>
        <a:bodyPr/>
        <a:lstStyle/>
        <a:p>
          <a:endParaRPr lang="en-GB"/>
        </a:p>
      </dgm:t>
    </dgm:pt>
    <dgm:pt modelId="{A55F3A9D-4B6A-49C9-B759-C759DE111097}" type="sibTrans" cxnId="{87ECA967-6325-4672-8AEC-79B600961F18}">
      <dgm:prSet/>
      <dgm:spPr/>
      <dgm:t>
        <a:bodyPr/>
        <a:lstStyle/>
        <a:p>
          <a:endParaRPr lang="en-GB"/>
        </a:p>
      </dgm:t>
    </dgm:pt>
    <dgm:pt modelId="{F8576F10-2F31-4EC5-BB2C-65E49D830430}">
      <dgm:prSet custT="1"/>
      <dgm:spPr/>
      <dgm:t>
        <a:bodyPr/>
        <a:lstStyle/>
        <a:p>
          <a:pPr algn="ctr">
            <a:buNone/>
          </a:pPr>
          <a:r>
            <a:rPr lang="en-US" sz="2200" b="0" i="0" dirty="0">
              <a:latin typeface="+mn-lt"/>
              <a:cs typeface="Arial" panose="020B0604020202020204" pitchFamily="34" charset="0"/>
            </a:rPr>
            <a:t>   Her current weight is </a:t>
          </a:r>
          <a:r>
            <a:rPr lang="en-US" sz="2200" b="1" i="1" dirty="0">
              <a:latin typeface="+mn-lt"/>
              <a:cs typeface="Arial" panose="020B0604020202020204" pitchFamily="34" charset="0"/>
            </a:rPr>
            <a:t>60kg</a:t>
          </a:r>
          <a:r>
            <a:rPr lang="en-US" sz="2200" b="0" i="0" dirty="0">
              <a:latin typeface="+mn-lt"/>
              <a:cs typeface="Arial" panose="020B0604020202020204" pitchFamily="34" charset="0"/>
            </a:rPr>
            <a:t>, previous weight 4 months ago: </a:t>
          </a:r>
          <a:r>
            <a:rPr lang="en-US" sz="2200" b="1" i="1" dirty="0">
              <a:latin typeface="+mn-lt"/>
              <a:cs typeface="Arial" panose="020B0604020202020204" pitchFamily="34" charset="0"/>
            </a:rPr>
            <a:t>63kg</a:t>
          </a:r>
        </a:p>
      </dgm:t>
    </dgm:pt>
    <dgm:pt modelId="{93989525-2B3C-421D-B83A-1A5E4235B2E2}" type="parTrans" cxnId="{556D88E7-88E1-4BC5-BB56-9908F01DD4DC}">
      <dgm:prSet/>
      <dgm:spPr/>
      <dgm:t>
        <a:bodyPr/>
        <a:lstStyle/>
        <a:p>
          <a:endParaRPr lang="en-GB"/>
        </a:p>
      </dgm:t>
    </dgm:pt>
    <dgm:pt modelId="{2064FA07-A8A0-4807-88F6-AD8962AE843F}" type="sibTrans" cxnId="{556D88E7-88E1-4BC5-BB56-9908F01DD4DC}">
      <dgm:prSet/>
      <dgm:spPr/>
      <dgm:t>
        <a:bodyPr/>
        <a:lstStyle/>
        <a:p>
          <a:endParaRPr lang="en-GB"/>
        </a:p>
      </dgm:t>
    </dgm:pt>
    <dgm:pt modelId="{6CD4E42F-A1DF-4E64-99B1-9E602319D148}" type="pres">
      <dgm:prSet presAssocID="{662082EB-F72B-4AEB-B7BC-368085851CD8}" presName="linear" presStyleCnt="0">
        <dgm:presLayoutVars>
          <dgm:animLvl val="lvl"/>
          <dgm:resizeHandles val="exact"/>
        </dgm:presLayoutVars>
      </dgm:prSet>
      <dgm:spPr/>
    </dgm:pt>
    <dgm:pt modelId="{9AF7D964-9209-4D8D-9218-FA3B949058B0}" type="pres">
      <dgm:prSet presAssocID="{A8409A30-004E-4FBE-B46B-758485F0FBB2}" presName="parentText" presStyleLbl="node1" presStyleIdx="0" presStyleCnt="1" custScaleX="93166" custLinFactNeighborX="983" custLinFactNeighborY="32967">
        <dgm:presLayoutVars>
          <dgm:chMax val="0"/>
          <dgm:bulletEnabled val="1"/>
        </dgm:presLayoutVars>
      </dgm:prSet>
      <dgm:spPr/>
    </dgm:pt>
    <dgm:pt modelId="{8D5B6FA8-6A03-4B6E-AC89-E07D6D88585D}" type="pres">
      <dgm:prSet presAssocID="{A8409A30-004E-4FBE-B46B-758485F0FBB2}" presName="childText" presStyleLbl="revTx" presStyleIdx="0" presStyleCnt="1" custLinFactNeighborX="-337" custLinFactNeighborY="12345">
        <dgm:presLayoutVars>
          <dgm:bulletEnabled val="1"/>
        </dgm:presLayoutVars>
      </dgm:prSet>
      <dgm:spPr/>
    </dgm:pt>
  </dgm:ptLst>
  <dgm:cxnLst>
    <dgm:cxn modelId="{A6C1A805-7677-4AD8-AB87-8282906331D5}" srcId="{A8409A30-004E-4FBE-B46B-758485F0FBB2}" destId="{B25A55FA-A5BE-4958-9033-B6FC21D08DC1}" srcOrd="1" destOrd="0" parTransId="{6D151513-EB9E-46C9-A034-9D0452D77211}" sibTransId="{E98AE081-F84B-4537-847A-9D157E8553A3}"/>
    <dgm:cxn modelId="{12DB350B-6C53-401E-AAD0-BFA2B94094B3}" srcId="{662082EB-F72B-4AEB-B7BC-368085851CD8}" destId="{A8409A30-004E-4FBE-B46B-758485F0FBB2}" srcOrd="0" destOrd="0" parTransId="{AE964AA2-F242-478A-9EA3-78574CD06930}" sibTransId="{0EF1AEE3-E8EE-461C-B1A1-BA7821B6E572}"/>
    <dgm:cxn modelId="{9D0A9526-EB40-440A-91AC-C810B8E3CA2F}" type="presOf" srcId="{156A90CC-1E89-4A06-962C-24782AEC109D}" destId="{8D5B6FA8-6A03-4B6E-AC89-E07D6D88585D}" srcOrd="0" destOrd="0" presId="urn:microsoft.com/office/officeart/2005/8/layout/vList2"/>
    <dgm:cxn modelId="{1A28F038-1C83-48F7-AC99-5B69D8729558}" type="presOf" srcId="{967F483B-277A-4B04-948D-28939BFB7730}" destId="{8D5B6FA8-6A03-4B6E-AC89-E07D6D88585D}" srcOrd="0" destOrd="3" presId="urn:microsoft.com/office/officeart/2005/8/layout/vList2"/>
    <dgm:cxn modelId="{3AFAD760-E029-40BC-98EE-57E8773E03C9}" type="presOf" srcId="{B25A55FA-A5BE-4958-9033-B6FC21D08DC1}" destId="{8D5B6FA8-6A03-4B6E-AC89-E07D6D88585D}" srcOrd="0" destOrd="1" presId="urn:microsoft.com/office/officeart/2005/8/layout/vList2"/>
    <dgm:cxn modelId="{87ECA967-6325-4672-8AEC-79B600961F18}" srcId="{A8409A30-004E-4FBE-B46B-758485F0FBB2}" destId="{156A90CC-1E89-4A06-962C-24782AEC109D}" srcOrd="0" destOrd="0" parTransId="{6ED7C4C0-62BE-49A4-BD22-4B08240F4475}" sibTransId="{A55F3A9D-4B6A-49C9-B759-C759DE111097}"/>
    <dgm:cxn modelId="{6BCF324D-AD4E-4F5F-99BD-474335AF6138}" type="presOf" srcId="{A8409A30-004E-4FBE-B46B-758485F0FBB2}" destId="{9AF7D964-9209-4D8D-9218-FA3B949058B0}" srcOrd="0" destOrd="0" presId="urn:microsoft.com/office/officeart/2005/8/layout/vList2"/>
    <dgm:cxn modelId="{AB11CE4F-EAE8-4F27-8A27-C1468F16ADD5}" srcId="{A8409A30-004E-4FBE-B46B-758485F0FBB2}" destId="{967F483B-277A-4B04-948D-28939BFB7730}" srcOrd="3" destOrd="0" parTransId="{5296486C-50B0-430B-85F8-289C62B14368}" sibTransId="{60F4695C-BA0B-475C-918F-12265C82DD9C}"/>
    <dgm:cxn modelId="{C38B78A3-2EF3-4C78-9484-02891CF2FC37}" type="presOf" srcId="{662082EB-F72B-4AEB-B7BC-368085851CD8}" destId="{6CD4E42F-A1DF-4E64-99B1-9E602319D148}" srcOrd="0" destOrd="0" presId="urn:microsoft.com/office/officeart/2005/8/layout/vList2"/>
    <dgm:cxn modelId="{F6CF73D6-1321-49DF-A395-35D9B96C0876}" type="presOf" srcId="{F8576F10-2F31-4EC5-BB2C-65E49D830430}" destId="{8D5B6FA8-6A03-4B6E-AC89-E07D6D88585D}" srcOrd="0" destOrd="2" presId="urn:microsoft.com/office/officeart/2005/8/layout/vList2"/>
    <dgm:cxn modelId="{556D88E7-88E1-4BC5-BB56-9908F01DD4DC}" srcId="{A8409A30-004E-4FBE-B46B-758485F0FBB2}" destId="{F8576F10-2F31-4EC5-BB2C-65E49D830430}" srcOrd="2" destOrd="0" parTransId="{93989525-2B3C-421D-B83A-1A5E4235B2E2}" sibTransId="{2064FA07-A8A0-4807-88F6-AD8962AE843F}"/>
    <dgm:cxn modelId="{17C0B09C-E997-4A04-A219-78EA7C62E037}" type="presParOf" srcId="{6CD4E42F-A1DF-4E64-99B1-9E602319D148}" destId="{9AF7D964-9209-4D8D-9218-FA3B949058B0}" srcOrd="0" destOrd="0" presId="urn:microsoft.com/office/officeart/2005/8/layout/vList2"/>
    <dgm:cxn modelId="{FA6CD01F-946D-46AF-B4FF-17833C90D5C7}" type="presParOf" srcId="{6CD4E42F-A1DF-4E64-99B1-9E602319D148}" destId="{8D5B6FA8-6A03-4B6E-AC89-E07D6D88585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8E6B7A-983A-47F2-8812-72C85B17B65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57C0245-9817-4E52-995C-FC69FE87A279}">
      <dgm:prSet phldrT="[Text]"/>
      <dgm:spPr>
        <a:solidFill>
          <a:schemeClr val="accent6">
            <a:lumMod val="60000"/>
            <a:lumOff val="40000"/>
          </a:schemeClr>
        </a:solidFill>
      </dgm:spPr>
      <dgm:t>
        <a:bodyPr/>
        <a:lstStyle/>
        <a:p>
          <a:r>
            <a:rPr lang="en-GB" dirty="0"/>
            <a:t>Step 2 </a:t>
          </a:r>
        </a:p>
      </dgm:t>
    </dgm:pt>
    <dgm:pt modelId="{3EEAEC99-C168-4A54-86DF-E45550231C03}" type="parTrans" cxnId="{35D23221-5C6C-472B-9DB1-91A092F72DDD}">
      <dgm:prSet/>
      <dgm:spPr/>
      <dgm:t>
        <a:bodyPr/>
        <a:lstStyle/>
        <a:p>
          <a:endParaRPr lang="en-GB"/>
        </a:p>
      </dgm:t>
    </dgm:pt>
    <dgm:pt modelId="{93EC4201-EB20-4821-A9C9-6A60B62435AA}" type="sibTrans" cxnId="{35D23221-5C6C-472B-9DB1-91A092F72DDD}">
      <dgm:prSet/>
      <dgm:spPr/>
      <dgm:t>
        <a:bodyPr/>
        <a:lstStyle/>
        <a:p>
          <a:endParaRPr lang="en-GB"/>
        </a:p>
      </dgm:t>
    </dgm:pt>
    <dgm:pt modelId="{F7E35E8F-B452-4D96-9362-0CB4CD4C4378}">
      <dgm:prSet phldrT="[Text]" custT="1"/>
      <dgm:spPr/>
      <dgm:t>
        <a:bodyPr/>
        <a:lstStyle/>
        <a:p>
          <a:r>
            <a:rPr lang="en-GB" altLang="en-US" sz="1400" dirty="0">
              <a:latin typeface="+mn-lt"/>
            </a:rPr>
            <a:t>Calculate % unplanned weight loss in past 3-6 months to obtain weight loss score. </a:t>
          </a:r>
          <a:endParaRPr lang="en-GB" sz="1400" dirty="0">
            <a:latin typeface="+mn-lt"/>
          </a:endParaRPr>
        </a:p>
      </dgm:t>
    </dgm:pt>
    <dgm:pt modelId="{83F3225C-C3AF-4C94-9FF8-DB4C8E693BA3}" type="parTrans" cxnId="{938EE350-CB9A-489F-9859-B404C5B02BE8}">
      <dgm:prSet/>
      <dgm:spPr/>
      <dgm:t>
        <a:bodyPr/>
        <a:lstStyle/>
        <a:p>
          <a:endParaRPr lang="en-GB"/>
        </a:p>
      </dgm:t>
    </dgm:pt>
    <dgm:pt modelId="{544BC75B-479D-4B00-A782-64F3F4401970}" type="sibTrans" cxnId="{938EE350-CB9A-489F-9859-B404C5B02BE8}">
      <dgm:prSet/>
      <dgm:spPr/>
      <dgm:t>
        <a:bodyPr/>
        <a:lstStyle/>
        <a:p>
          <a:endParaRPr lang="en-GB"/>
        </a:p>
      </dgm:t>
    </dgm:pt>
    <dgm:pt modelId="{EBC92C53-CCA0-41D1-822F-201AD3745169}">
      <dgm:prSet phldrT="[Text]"/>
      <dgm:spPr>
        <a:solidFill>
          <a:schemeClr val="accent6">
            <a:lumMod val="75000"/>
          </a:schemeClr>
        </a:solidFill>
      </dgm:spPr>
      <dgm:t>
        <a:bodyPr/>
        <a:lstStyle/>
        <a:p>
          <a:r>
            <a:rPr lang="en-GB" dirty="0"/>
            <a:t>Step 4 </a:t>
          </a:r>
        </a:p>
      </dgm:t>
    </dgm:pt>
    <dgm:pt modelId="{984F3E04-06F4-4026-8CA7-B7DF3403384A}" type="parTrans" cxnId="{C3CC72A1-2789-4EC7-9FD7-83CF980DF736}">
      <dgm:prSet/>
      <dgm:spPr/>
      <dgm:t>
        <a:bodyPr/>
        <a:lstStyle/>
        <a:p>
          <a:endParaRPr lang="en-GB"/>
        </a:p>
      </dgm:t>
    </dgm:pt>
    <dgm:pt modelId="{AB33BFDD-767C-4B8E-B7CC-3FB42E156D32}" type="sibTrans" cxnId="{C3CC72A1-2789-4EC7-9FD7-83CF980DF736}">
      <dgm:prSet/>
      <dgm:spPr/>
      <dgm:t>
        <a:bodyPr/>
        <a:lstStyle/>
        <a:p>
          <a:endParaRPr lang="en-GB"/>
        </a:p>
      </dgm:t>
    </dgm:pt>
    <dgm:pt modelId="{F068F71F-BB83-4704-8530-A6B147F64E70}">
      <dgm:prSet phldrT="[Text]" custT="1"/>
      <dgm:spPr/>
      <dgm:t>
        <a:bodyPr/>
        <a:lstStyle/>
        <a:p>
          <a:r>
            <a:rPr lang="en-GB" altLang="en-US" sz="1400" dirty="0">
              <a:latin typeface="+mn-lt"/>
            </a:rPr>
            <a:t>Obtain overall risk of malnutrition score (add step 1, 2 and 3 score together) </a:t>
          </a:r>
          <a:endParaRPr lang="en-GB" sz="1400" dirty="0">
            <a:latin typeface="+mn-lt"/>
          </a:endParaRPr>
        </a:p>
      </dgm:t>
    </dgm:pt>
    <dgm:pt modelId="{FFB9C655-BB4B-416F-BE96-5A99D5AE95C6}" type="parTrans" cxnId="{2775A1FA-3F1B-4A9D-97BE-D78095A21F8F}">
      <dgm:prSet/>
      <dgm:spPr/>
      <dgm:t>
        <a:bodyPr/>
        <a:lstStyle/>
        <a:p>
          <a:endParaRPr lang="en-GB"/>
        </a:p>
      </dgm:t>
    </dgm:pt>
    <dgm:pt modelId="{A6DC16CD-EC7E-4404-9F70-98BC02B867FD}" type="sibTrans" cxnId="{2775A1FA-3F1B-4A9D-97BE-D78095A21F8F}">
      <dgm:prSet/>
      <dgm:spPr/>
      <dgm:t>
        <a:bodyPr/>
        <a:lstStyle/>
        <a:p>
          <a:endParaRPr lang="en-GB"/>
        </a:p>
      </dgm:t>
    </dgm:pt>
    <dgm:pt modelId="{7523117E-CD41-48CD-B81C-AD11BBBDB704}">
      <dgm:prSet phldrT="[Text]"/>
      <dgm:spPr>
        <a:solidFill>
          <a:schemeClr val="accent6">
            <a:lumMod val="50000"/>
          </a:schemeClr>
        </a:solidFill>
      </dgm:spPr>
      <dgm:t>
        <a:bodyPr/>
        <a:lstStyle/>
        <a:p>
          <a:r>
            <a:rPr lang="en-GB" dirty="0"/>
            <a:t>Step 5 </a:t>
          </a:r>
        </a:p>
      </dgm:t>
    </dgm:pt>
    <dgm:pt modelId="{632C0660-C894-46D7-B4C3-9035A7E477C3}" type="parTrans" cxnId="{9DFB38A7-31F1-416D-8B05-FBDB036B2850}">
      <dgm:prSet/>
      <dgm:spPr/>
      <dgm:t>
        <a:bodyPr/>
        <a:lstStyle/>
        <a:p>
          <a:endParaRPr lang="en-GB"/>
        </a:p>
      </dgm:t>
    </dgm:pt>
    <dgm:pt modelId="{5E00A478-64C1-4FCB-AAB4-B47B9E5B4059}" type="sibTrans" cxnId="{9DFB38A7-31F1-416D-8B05-FBDB036B2850}">
      <dgm:prSet/>
      <dgm:spPr/>
      <dgm:t>
        <a:bodyPr/>
        <a:lstStyle/>
        <a:p>
          <a:endParaRPr lang="en-GB"/>
        </a:p>
      </dgm:t>
    </dgm:pt>
    <dgm:pt modelId="{55A95FED-D429-43F2-A58B-D8F3EBC37911}">
      <dgm:prSet phldrT="[Text]" custT="1"/>
      <dgm:spPr/>
      <dgm:t>
        <a:bodyPr/>
        <a:lstStyle/>
        <a:p>
          <a:r>
            <a:rPr lang="en-GB" altLang="en-US" sz="1400" dirty="0">
              <a:latin typeface="+mn-lt"/>
            </a:rPr>
            <a:t>This will determine management guidelines</a:t>
          </a:r>
          <a:endParaRPr lang="en-GB" sz="1400" dirty="0">
            <a:latin typeface="+mn-lt"/>
          </a:endParaRPr>
        </a:p>
      </dgm:t>
    </dgm:pt>
    <dgm:pt modelId="{D7D5828D-3680-4CD7-B3A2-668852EB3F86}" type="parTrans" cxnId="{7248C616-9417-4BA0-98DA-4D602C14C84A}">
      <dgm:prSet/>
      <dgm:spPr/>
      <dgm:t>
        <a:bodyPr/>
        <a:lstStyle/>
        <a:p>
          <a:endParaRPr lang="en-GB"/>
        </a:p>
      </dgm:t>
    </dgm:pt>
    <dgm:pt modelId="{4A957154-8AD3-4D5C-B5BD-69A8D4BEC0E0}" type="sibTrans" cxnId="{7248C616-9417-4BA0-98DA-4D602C14C84A}">
      <dgm:prSet/>
      <dgm:spPr/>
      <dgm:t>
        <a:bodyPr/>
        <a:lstStyle/>
        <a:p>
          <a:endParaRPr lang="en-GB"/>
        </a:p>
      </dgm:t>
    </dgm:pt>
    <dgm:pt modelId="{8056D84E-7B05-46DE-B765-2CBAF7CF98B8}">
      <dgm:prSet/>
      <dgm:spPr>
        <a:solidFill>
          <a:schemeClr val="accent6"/>
        </a:solidFill>
      </dgm:spPr>
      <dgm:t>
        <a:bodyPr/>
        <a:lstStyle/>
        <a:p>
          <a:r>
            <a:rPr lang="en-GB" dirty="0"/>
            <a:t>Step 3 </a:t>
          </a:r>
        </a:p>
      </dgm:t>
    </dgm:pt>
    <dgm:pt modelId="{DEE2392F-D7A8-46E0-941F-C5DD6A94E653}" type="parTrans" cxnId="{51CD3F4A-5F43-4A04-BFEA-1E3B45C15BA9}">
      <dgm:prSet/>
      <dgm:spPr/>
      <dgm:t>
        <a:bodyPr/>
        <a:lstStyle/>
        <a:p>
          <a:endParaRPr lang="en-GB"/>
        </a:p>
      </dgm:t>
    </dgm:pt>
    <dgm:pt modelId="{91BCEE04-69AE-4E59-B010-027C5C93FD0C}" type="sibTrans" cxnId="{51CD3F4A-5F43-4A04-BFEA-1E3B45C15BA9}">
      <dgm:prSet/>
      <dgm:spPr/>
      <dgm:t>
        <a:bodyPr/>
        <a:lstStyle/>
        <a:p>
          <a:endParaRPr lang="en-GB"/>
        </a:p>
      </dgm:t>
    </dgm:pt>
    <dgm:pt modelId="{025F7230-33BB-40A2-9373-434AE53DDD8F}">
      <dgm:prSet/>
      <dgm:spPr>
        <a:solidFill>
          <a:schemeClr val="accent6">
            <a:lumMod val="60000"/>
            <a:lumOff val="40000"/>
          </a:schemeClr>
        </a:solidFill>
      </dgm:spPr>
      <dgm:t>
        <a:bodyPr/>
        <a:lstStyle/>
        <a:p>
          <a:r>
            <a:rPr lang="en-GB" dirty="0"/>
            <a:t>Step 1 </a:t>
          </a:r>
        </a:p>
      </dgm:t>
    </dgm:pt>
    <dgm:pt modelId="{C178CC2A-4324-45B1-BDDA-B6A947EBC690}" type="parTrans" cxnId="{656B269C-394C-4560-9383-61F347305F0C}">
      <dgm:prSet/>
      <dgm:spPr/>
      <dgm:t>
        <a:bodyPr/>
        <a:lstStyle/>
        <a:p>
          <a:endParaRPr lang="en-GB"/>
        </a:p>
      </dgm:t>
    </dgm:pt>
    <dgm:pt modelId="{8E66F7D3-5E91-43E2-9FAC-20AD45831C4E}" type="sibTrans" cxnId="{656B269C-394C-4560-9383-61F347305F0C}">
      <dgm:prSet/>
      <dgm:spPr/>
      <dgm:t>
        <a:bodyPr/>
        <a:lstStyle/>
        <a:p>
          <a:endParaRPr lang="en-GB"/>
        </a:p>
      </dgm:t>
    </dgm:pt>
    <dgm:pt modelId="{B1081C9A-CA41-44E2-9BD7-E3BDE67D8AFE}">
      <dgm:prSet custT="1"/>
      <dgm:spPr/>
      <dgm:t>
        <a:bodyPr/>
        <a:lstStyle/>
        <a:p>
          <a:r>
            <a:rPr lang="en-GB" altLang="en-US" sz="1400" dirty="0">
              <a:latin typeface="+mn-lt"/>
            </a:rPr>
            <a:t>Consider acute disease effect score</a:t>
          </a:r>
          <a:endParaRPr lang="en-GB" sz="1400" dirty="0">
            <a:latin typeface="+mn-lt"/>
          </a:endParaRPr>
        </a:p>
      </dgm:t>
    </dgm:pt>
    <dgm:pt modelId="{40E8F89B-714B-4A53-A685-58D4FEAC7A8E}" type="parTrans" cxnId="{FD8107CE-BAAB-4A35-A625-C3224A6C6E36}">
      <dgm:prSet/>
      <dgm:spPr/>
      <dgm:t>
        <a:bodyPr/>
        <a:lstStyle/>
        <a:p>
          <a:endParaRPr lang="en-GB"/>
        </a:p>
      </dgm:t>
    </dgm:pt>
    <dgm:pt modelId="{5BB9CCAB-F900-419C-85D4-031995E1D829}" type="sibTrans" cxnId="{FD8107CE-BAAB-4A35-A625-C3224A6C6E36}">
      <dgm:prSet/>
      <dgm:spPr/>
      <dgm:t>
        <a:bodyPr/>
        <a:lstStyle/>
        <a:p>
          <a:endParaRPr lang="en-GB"/>
        </a:p>
      </dgm:t>
    </dgm:pt>
    <dgm:pt modelId="{0E0D4BC4-C705-4912-8BAF-E2630361132E}">
      <dgm:prSet custT="1"/>
      <dgm:spPr/>
      <dgm:t>
        <a:bodyPr/>
        <a:lstStyle/>
        <a:p>
          <a:r>
            <a:rPr lang="en-GB" altLang="en-US" sz="1300" dirty="0">
              <a:latin typeface="+mn-lt"/>
            </a:rPr>
            <a:t>You have also learnt how to obtain alternative measurements such as ulna  for height and MUAC for estimate of BMI. </a:t>
          </a:r>
          <a:endParaRPr lang="en-GB" sz="1300" dirty="0">
            <a:latin typeface="+mn-lt"/>
          </a:endParaRPr>
        </a:p>
      </dgm:t>
    </dgm:pt>
    <dgm:pt modelId="{97F72965-BA49-4270-A639-FEF8E68B4AB9}" type="parTrans" cxnId="{38971C93-513F-42E3-8125-92B08519AEAB}">
      <dgm:prSet/>
      <dgm:spPr/>
      <dgm:t>
        <a:bodyPr/>
        <a:lstStyle/>
        <a:p>
          <a:endParaRPr lang="en-GB"/>
        </a:p>
      </dgm:t>
    </dgm:pt>
    <dgm:pt modelId="{28297862-EFBA-4B3C-AD3A-E0F4B368EEBC}" type="sibTrans" cxnId="{38971C93-513F-42E3-8125-92B08519AEAB}">
      <dgm:prSet/>
      <dgm:spPr/>
      <dgm:t>
        <a:bodyPr/>
        <a:lstStyle/>
        <a:p>
          <a:endParaRPr lang="en-GB"/>
        </a:p>
      </dgm:t>
    </dgm:pt>
    <dgm:pt modelId="{06E6A6B5-5A70-45A0-9034-D3D7A4FB9DD5}">
      <dgm:prSet custT="1"/>
      <dgm:spPr/>
      <dgm:t>
        <a:bodyPr/>
        <a:lstStyle/>
        <a:p>
          <a:r>
            <a:rPr lang="en-GB" altLang="en-US" sz="1300" dirty="0">
              <a:latin typeface="+mn-lt"/>
            </a:rPr>
            <a:t>You are also aware of BAPEN reference sheets  as an alternative method  for working out BMI score </a:t>
          </a:r>
          <a:endParaRPr lang="en-GB" sz="1300" dirty="0">
            <a:latin typeface="+mn-lt"/>
          </a:endParaRPr>
        </a:p>
      </dgm:t>
    </dgm:pt>
    <dgm:pt modelId="{7FAD5CB8-1658-403B-B6DD-43DA1DCED3BA}" type="parTrans" cxnId="{2F3DFFC6-4483-4D6E-9D4F-D2820DA8D4AC}">
      <dgm:prSet/>
      <dgm:spPr/>
      <dgm:t>
        <a:bodyPr/>
        <a:lstStyle/>
        <a:p>
          <a:endParaRPr lang="en-GB"/>
        </a:p>
      </dgm:t>
    </dgm:pt>
    <dgm:pt modelId="{AE637558-7FEC-464D-8046-E7B2B06E6F09}" type="sibTrans" cxnId="{2F3DFFC6-4483-4D6E-9D4F-D2820DA8D4AC}">
      <dgm:prSet/>
      <dgm:spPr/>
      <dgm:t>
        <a:bodyPr/>
        <a:lstStyle/>
        <a:p>
          <a:endParaRPr lang="en-GB"/>
        </a:p>
      </dgm:t>
    </dgm:pt>
    <dgm:pt modelId="{E2B633FB-255C-4F24-879C-E1D29C1C113F}">
      <dgm:prSet phldrT="[Text]" custT="1"/>
      <dgm:spPr/>
      <dgm:t>
        <a:bodyPr/>
        <a:lstStyle/>
        <a:p>
          <a:r>
            <a:rPr lang="en-GB" altLang="en-US" sz="1400" dirty="0">
              <a:latin typeface="+mn-lt"/>
            </a:rPr>
            <a:t>You are also aware of BAPEN reference sheets as an alternative method  for working out weight loss score </a:t>
          </a:r>
          <a:endParaRPr lang="en-GB" sz="1400" dirty="0">
            <a:latin typeface="+mn-lt"/>
          </a:endParaRPr>
        </a:p>
      </dgm:t>
    </dgm:pt>
    <dgm:pt modelId="{471263B7-AC7E-4F58-BF6F-BAD150782A37}" type="parTrans" cxnId="{2A27573D-0331-40F0-AAB3-685E53761794}">
      <dgm:prSet/>
      <dgm:spPr/>
      <dgm:t>
        <a:bodyPr/>
        <a:lstStyle/>
        <a:p>
          <a:endParaRPr lang="en-GB"/>
        </a:p>
      </dgm:t>
    </dgm:pt>
    <dgm:pt modelId="{7A14FF3D-CDF0-4BAF-ABEC-120E8909F1D7}" type="sibTrans" cxnId="{2A27573D-0331-40F0-AAB3-685E53761794}">
      <dgm:prSet/>
      <dgm:spPr/>
      <dgm:t>
        <a:bodyPr/>
        <a:lstStyle/>
        <a:p>
          <a:endParaRPr lang="en-GB"/>
        </a:p>
      </dgm:t>
    </dgm:pt>
    <dgm:pt modelId="{D35BA3F5-C45C-4AED-9CFD-7D36586EEF3F}">
      <dgm:prSet custT="1"/>
      <dgm:spPr/>
      <dgm:t>
        <a:bodyPr/>
        <a:lstStyle/>
        <a:p>
          <a:endParaRPr lang="en-GB" sz="1200" dirty="0"/>
        </a:p>
      </dgm:t>
    </dgm:pt>
    <dgm:pt modelId="{F74A72BC-6702-4048-854B-D25B8E7B9A7E}" type="parTrans" cxnId="{1F359773-0769-491D-87C9-A59529F75777}">
      <dgm:prSet/>
      <dgm:spPr/>
      <dgm:t>
        <a:bodyPr/>
        <a:lstStyle/>
        <a:p>
          <a:endParaRPr lang="en-GB"/>
        </a:p>
      </dgm:t>
    </dgm:pt>
    <dgm:pt modelId="{53E5E344-D6CB-4090-9E50-A467F512BD5C}" type="sibTrans" cxnId="{1F359773-0769-491D-87C9-A59529F75777}">
      <dgm:prSet/>
      <dgm:spPr/>
      <dgm:t>
        <a:bodyPr/>
        <a:lstStyle/>
        <a:p>
          <a:endParaRPr lang="en-GB"/>
        </a:p>
      </dgm:t>
    </dgm:pt>
    <dgm:pt modelId="{AF9E33C4-8D36-4C8F-B00E-E563D5B5FAF4}">
      <dgm:prSet custT="1"/>
      <dgm:spPr/>
      <dgm:t>
        <a:bodyPr/>
        <a:lstStyle/>
        <a:p>
          <a:endParaRPr lang="en-GB" sz="1200" dirty="0"/>
        </a:p>
      </dgm:t>
    </dgm:pt>
    <dgm:pt modelId="{91048344-2ECD-449C-B616-ADB77E288CFF}" type="parTrans" cxnId="{F3A5E736-DDAA-49A7-B3C6-2EFC885F6F87}">
      <dgm:prSet/>
      <dgm:spPr/>
      <dgm:t>
        <a:bodyPr/>
        <a:lstStyle/>
        <a:p>
          <a:endParaRPr lang="en-GB"/>
        </a:p>
      </dgm:t>
    </dgm:pt>
    <dgm:pt modelId="{F04C8598-990B-49AC-AF16-13E9ED52CF56}" type="sibTrans" cxnId="{F3A5E736-DDAA-49A7-B3C6-2EFC885F6F87}">
      <dgm:prSet/>
      <dgm:spPr/>
      <dgm:t>
        <a:bodyPr/>
        <a:lstStyle/>
        <a:p>
          <a:endParaRPr lang="en-GB"/>
        </a:p>
      </dgm:t>
    </dgm:pt>
    <dgm:pt modelId="{F4FB9AA5-A252-4D8D-9438-14F9CD639F7E}">
      <dgm:prSet custT="1"/>
      <dgm:spPr/>
      <dgm:t>
        <a:bodyPr/>
        <a:lstStyle/>
        <a:p>
          <a:r>
            <a:rPr lang="en-GB" altLang="en-US" sz="1300" dirty="0">
              <a:latin typeface="+mn-lt"/>
            </a:rPr>
            <a:t>Measure height and weight to calculate BMI to obtain BMI score.</a:t>
          </a:r>
          <a:endParaRPr lang="en-GB" sz="1300" dirty="0"/>
        </a:p>
      </dgm:t>
    </dgm:pt>
    <dgm:pt modelId="{BA2A09D5-EE24-42BD-B47A-869CAD88FE52}" type="parTrans" cxnId="{F51804D5-EBA3-4882-904E-56F1E7102E9E}">
      <dgm:prSet/>
      <dgm:spPr/>
      <dgm:t>
        <a:bodyPr/>
        <a:lstStyle/>
        <a:p>
          <a:endParaRPr lang="en-GB"/>
        </a:p>
      </dgm:t>
    </dgm:pt>
    <dgm:pt modelId="{2D6DE484-3648-447F-B6F9-8559D588C518}" type="sibTrans" cxnId="{F51804D5-EBA3-4882-904E-56F1E7102E9E}">
      <dgm:prSet/>
      <dgm:spPr/>
      <dgm:t>
        <a:bodyPr/>
        <a:lstStyle/>
        <a:p>
          <a:endParaRPr lang="en-GB"/>
        </a:p>
      </dgm:t>
    </dgm:pt>
    <dgm:pt modelId="{CC6B0D4A-4160-45D3-9FE8-2EA1C490869E}" type="pres">
      <dgm:prSet presAssocID="{858E6B7A-983A-47F2-8812-72C85B17B650}" presName="linearFlow" presStyleCnt="0">
        <dgm:presLayoutVars>
          <dgm:dir/>
          <dgm:animLvl val="lvl"/>
          <dgm:resizeHandles val="exact"/>
        </dgm:presLayoutVars>
      </dgm:prSet>
      <dgm:spPr/>
    </dgm:pt>
    <dgm:pt modelId="{7EC2307C-A3EB-487B-B143-DC84A2F5390B}" type="pres">
      <dgm:prSet presAssocID="{025F7230-33BB-40A2-9373-434AE53DDD8F}" presName="composite" presStyleCnt="0"/>
      <dgm:spPr/>
    </dgm:pt>
    <dgm:pt modelId="{C7EF8EE5-12AD-4B65-B94D-24E84195CE14}" type="pres">
      <dgm:prSet presAssocID="{025F7230-33BB-40A2-9373-434AE53DDD8F}" presName="parentText" presStyleLbl="alignNode1" presStyleIdx="0" presStyleCnt="5" custScaleY="132469" custLinFactNeighborY="22399">
        <dgm:presLayoutVars>
          <dgm:chMax val="1"/>
          <dgm:bulletEnabled val="1"/>
        </dgm:presLayoutVars>
      </dgm:prSet>
      <dgm:spPr/>
    </dgm:pt>
    <dgm:pt modelId="{BD66E7DC-6686-48C9-9660-7B78DC1FC5F7}" type="pres">
      <dgm:prSet presAssocID="{025F7230-33BB-40A2-9373-434AE53DDD8F}" presName="descendantText" presStyleLbl="alignAcc1" presStyleIdx="0" presStyleCnt="5" custScaleX="99852" custScaleY="149442" custLinFactNeighborX="101" custLinFactNeighborY="37317">
        <dgm:presLayoutVars>
          <dgm:bulletEnabled val="1"/>
        </dgm:presLayoutVars>
      </dgm:prSet>
      <dgm:spPr/>
    </dgm:pt>
    <dgm:pt modelId="{18D4C29E-7DC5-4881-AE47-4D66FEEE8473}" type="pres">
      <dgm:prSet presAssocID="{8E66F7D3-5E91-43E2-9FAC-20AD45831C4E}" presName="sp" presStyleCnt="0"/>
      <dgm:spPr/>
    </dgm:pt>
    <dgm:pt modelId="{2A6FC470-8045-4C14-92C2-4A40EEFE56C6}" type="pres">
      <dgm:prSet presAssocID="{B57C0245-9817-4E52-995C-FC69FE87A279}" presName="composite" presStyleCnt="0"/>
      <dgm:spPr/>
    </dgm:pt>
    <dgm:pt modelId="{5037D9C8-FA19-4F30-8B25-0383D35EB5E6}" type="pres">
      <dgm:prSet presAssocID="{B57C0245-9817-4E52-995C-FC69FE87A279}" presName="parentText" presStyleLbl="alignNode1" presStyleIdx="1" presStyleCnt="5" custScaleY="100098" custLinFactNeighborY="20595">
        <dgm:presLayoutVars>
          <dgm:chMax val="1"/>
          <dgm:bulletEnabled val="1"/>
        </dgm:presLayoutVars>
      </dgm:prSet>
      <dgm:spPr/>
    </dgm:pt>
    <dgm:pt modelId="{0DE9EF24-F31B-4E97-B27E-2A7491409EC4}" type="pres">
      <dgm:prSet presAssocID="{B57C0245-9817-4E52-995C-FC69FE87A279}" presName="descendantText" presStyleLbl="alignAcc1" presStyleIdx="1" presStyleCnt="5" custLinFactNeighborY="36230">
        <dgm:presLayoutVars>
          <dgm:bulletEnabled val="1"/>
        </dgm:presLayoutVars>
      </dgm:prSet>
      <dgm:spPr/>
    </dgm:pt>
    <dgm:pt modelId="{2D72C774-B311-493C-85AD-BDA45E868CB6}" type="pres">
      <dgm:prSet presAssocID="{93EC4201-EB20-4821-A9C9-6A60B62435AA}" presName="sp" presStyleCnt="0"/>
      <dgm:spPr/>
    </dgm:pt>
    <dgm:pt modelId="{88BDD54E-2997-42FF-B476-08A13314C1E8}" type="pres">
      <dgm:prSet presAssocID="{8056D84E-7B05-46DE-B765-2CBAF7CF98B8}" presName="composite" presStyleCnt="0"/>
      <dgm:spPr/>
    </dgm:pt>
    <dgm:pt modelId="{3A5F397C-A2E8-40F9-9DB5-EC2D1553643C}" type="pres">
      <dgm:prSet presAssocID="{8056D84E-7B05-46DE-B765-2CBAF7CF98B8}" presName="parentText" presStyleLbl="alignNode1" presStyleIdx="2" presStyleCnt="5" custLinFactNeighborY="12205">
        <dgm:presLayoutVars>
          <dgm:chMax val="1"/>
          <dgm:bulletEnabled val="1"/>
        </dgm:presLayoutVars>
      </dgm:prSet>
      <dgm:spPr/>
    </dgm:pt>
    <dgm:pt modelId="{BBAE9CD3-092D-4D8E-A48C-5084791B22CA}" type="pres">
      <dgm:prSet presAssocID="{8056D84E-7B05-46DE-B765-2CBAF7CF98B8}" presName="descendantText" presStyleLbl="alignAcc1" presStyleIdx="2" presStyleCnt="5" custScaleY="72258" custLinFactNeighborX="310" custLinFactNeighborY="29346">
        <dgm:presLayoutVars>
          <dgm:bulletEnabled val="1"/>
        </dgm:presLayoutVars>
      </dgm:prSet>
      <dgm:spPr/>
    </dgm:pt>
    <dgm:pt modelId="{03DFDAFA-9E65-4FB4-AAAC-949E8E18CA40}" type="pres">
      <dgm:prSet presAssocID="{91BCEE04-69AE-4E59-B010-027C5C93FD0C}" presName="sp" presStyleCnt="0"/>
      <dgm:spPr/>
    </dgm:pt>
    <dgm:pt modelId="{87205F34-F0D7-44F7-A8E2-28263E94320D}" type="pres">
      <dgm:prSet presAssocID="{EBC92C53-CCA0-41D1-822F-201AD3745169}" presName="composite" presStyleCnt="0"/>
      <dgm:spPr/>
    </dgm:pt>
    <dgm:pt modelId="{C862DAC3-6246-427E-B42A-4139E554761C}" type="pres">
      <dgm:prSet presAssocID="{EBC92C53-CCA0-41D1-822F-201AD3745169}" presName="parentText" presStyleLbl="alignNode1" presStyleIdx="3" presStyleCnt="5">
        <dgm:presLayoutVars>
          <dgm:chMax val="1"/>
          <dgm:bulletEnabled val="1"/>
        </dgm:presLayoutVars>
      </dgm:prSet>
      <dgm:spPr/>
    </dgm:pt>
    <dgm:pt modelId="{51FA4E2B-D2C1-4908-A946-C3B3D7304B94}" type="pres">
      <dgm:prSet presAssocID="{EBC92C53-CCA0-41D1-822F-201AD3745169}" presName="descendantText" presStyleLbl="alignAcc1" presStyleIdx="3" presStyleCnt="5" custScaleY="75337" custLinFactNeighborY="10300">
        <dgm:presLayoutVars>
          <dgm:bulletEnabled val="1"/>
        </dgm:presLayoutVars>
      </dgm:prSet>
      <dgm:spPr/>
    </dgm:pt>
    <dgm:pt modelId="{B794E44D-45E0-4770-B968-49AFD9206B93}" type="pres">
      <dgm:prSet presAssocID="{AB33BFDD-767C-4B8E-B7CC-3FB42E156D32}" presName="sp" presStyleCnt="0"/>
      <dgm:spPr/>
    </dgm:pt>
    <dgm:pt modelId="{ABBB3FAE-352C-41F3-995C-562933890F37}" type="pres">
      <dgm:prSet presAssocID="{7523117E-CD41-48CD-B81C-AD11BBBDB704}" presName="composite" presStyleCnt="0"/>
      <dgm:spPr/>
    </dgm:pt>
    <dgm:pt modelId="{C95E1BFA-C98A-4FF9-AA14-185BED368979}" type="pres">
      <dgm:prSet presAssocID="{7523117E-CD41-48CD-B81C-AD11BBBDB704}" presName="parentText" presStyleLbl="alignNode1" presStyleIdx="4" presStyleCnt="5" custAng="0" custLinFactNeighborX="-1438" custLinFactNeighborY="-16102">
        <dgm:presLayoutVars>
          <dgm:chMax val="1"/>
          <dgm:bulletEnabled val="1"/>
        </dgm:presLayoutVars>
      </dgm:prSet>
      <dgm:spPr/>
    </dgm:pt>
    <dgm:pt modelId="{D6B38F29-E93C-45A7-99C7-9617DE58F05A}" type="pres">
      <dgm:prSet presAssocID="{7523117E-CD41-48CD-B81C-AD11BBBDB704}" presName="descendantText" presStyleLbl="alignAcc1" presStyleIdx="4" presStyleCnt="5" custScaleY="61972" custLinFactNeighborY="-24690">
        <dgm:presLayoutVars>
          <dgm:bulletEnabled val="1"/>
        </dgm:presLayoutVars>
      </dgm:prSet>
      <dgm:spPr/>
    </dgm:pt>
  </dgm:ptLst>
  <dgm:cxnLst>
    <dgm:cxn modelId="{7248C616-9417-4BA0-98DA-4D602C14C84A}" srcId="{7523117E-CD41-48CD-B81C-AD11BBBDB704}" destId="{55A95FED-D429-43F2-A58B-D8F3EBC37911}" srcOrd="0" destOrd="0" parTransId="{D7D5828D-3680-4CD7-B3A2-668852EB3F86}" sibTransId="{4A957154-8AD3-4D5C-B5BD-69A8D4BEC0E0}"/>
    <dgm:cxn modelId="{E8D0D018-A3F5-4AA7-A02E-A273EA62C9D6}" type="presOf" srcId="{025F7230-33BB-40A2-9373-434AE53DDD8F}" destId="{C7EF8EE5-12AD-4B65-B94D-24E84195CE14}" srcOrd="0" destOrd="0" presId="urn:microsoft.com/office/officeart/2005/8/layout/chevron2"/>
    <dgm:cxn modelId="{35D23221-5C6C-472B-9DB1-91A092F72DDD}" srcId="{858E6B7A-983A-47F2-8812-72C85B17B650}" destId="{B57C0245-9817-4E52-995C-FC69FE87A279}" srcOrd="1" destOrd="0" parTransId="{3EEAEC99-C168-4A54-86DF-E45550231C03}" sibTransId="{93EC4201-EB20-4821-A9C9-6A60B62435AA}"/>
    <dgm:cxn modelId="{B74EDB26-01A9-4C3A-B57A-E2637092EB9D}" type="presOf" srcId="{7523117E-CD41-48CD-B81C-AD11BBBDB704}" destId="{C95E1BFA-C98A-4FF9-AA14-185BED368979}" srcOrd="0" destOrd="0" presId="urn:microsoft.com/office/officeart/2005/8/layout/chevron2"/>
    <dgm:cxn modelId="{81320E30-1395-4513-B6AC-86E61F1FB404}" type="presOf" srcId="{F7E35E8F-B452-4D96-9362-0CB4CD4C4378}" destId="{0DE9EF24-F31B-4E97-B27E-2A7491409EC4}" srcOrd="0" destOrd="0" presId="urn:microsoft.com/office/officeart/2005/8/layout/chevron2"/>
    <dgm:cxn modelId="{EC7F2231-DE6C-4EF4-988A-30EA2497FC33}" type="presOf" srcId="{858E6B7A-983A-47F2-8812-72C85B17B650}" destId="{CC6B0D4A-4160-45D3-9FE8-2EA1C490869E}" srcOrd="0" destOrd="0" presId="urn:microsoft.com/office/officeart/2005/8/layout/chevron2"/>
    <dgm:cxn modelId="{F3A5E736-DDAA-49A7-B3C6-2EFC885F6F87}" srcId="{025F7230-33BB-40A2-9373-434AE53DDD8F}" destId="{AF9E33C4-8D36-4C8F-B00E-E563D5B5FAF4}" srcOrd="0" destOrd="0" parTransId="{91048344-2ECD-449C-B616-ADB77E288CFF}" sibTransId="{F04C8598-990B-49AC-AF16-13E9ED52CF56}"/>
    <dgm:cxn modelId="{2A27573D-0331-40F0-AAB3-685E53761794}" srcId="{B57C0245-9817-4E52-995C-FC69FE87A279}" destId="{E2B633FB-255C-4F24-879C-E1D29C1C113F}" srcOrd="1" destOrd="0" parTransId="{471263B7-AC7E-4F58-BF6F-BAD150782A37}" sibTransId="{7A14FF3D-CDF0-4BAF-ABEC-120E8909F1D7}"/>
    <dgm:cxn modelId="{87CF6C3E-6208-4B96-9164-5BA6A22BED7C}" type="presOf" srcId="{06E6A6B5-5A70-45A0-9034-D3D7A4FB9DD5}" destId="{BD66E7DC-6686-48C9-9660-7B78DC1FC5F7}" srcOrd="0" destOrd="3" presId="urn:microsoft.com/office/officeart/2005/8/layout/chevron2"/>
    <dgm:cxn modelId="{B1DEDD5C-E7A6-4D2B-9496-B36E33C3D898}" type="presOf" srcId="{D35BA3F5-C45C-4AED-9CFD-7D36586EEF3F}" destId="{BD66E7DC-6686-48C9-9660-7B78DC1FC5F7}" srcOrd="0" destOrd="4" presId="urn:microsoft.com/office/officeart/2005/8/layout/chevron2"/>
    <dgm:cxn modelId="{79D77649-C2DF-4E88-B99A-30F85DC1C1FE}" type="presOf" srcId="{EBC92C53-CCA0-41D1-822F-201AD3745169}" destId="{C862DAC3-6246-427E-B42A-4139E554761C}" srcOrd="0" destOrd="0" presId="urn:microsoft.com/office/officeart/2005/8/layout/chevron2"/>
    <dgm:cxn modelId="{34C4A069-D69C-4151-8B5D-47D94A365258}" type="presOf" srcId="{B1081C9A-CA41-44E2-9BD7-E3BDE67D8AFE}" destId="{BBAE9CD3-092D-4D8E-A48C-5084791B22CA}" srcOrd="0" destOrd="0" presId="urn:microsoft.com/office/officeart/2005/8/layout/chevron2"/>
    <dgm:cxn modelId="{51CD3F4A-5F43-4A04-BFEA-1E3B45C15BA9}" srcId="{858E6B7A-983A-47F2-8812-72C85B17B650}" destId="{8056D84E-7B05-46DE-B765-2CBAF7CF98B8}" srcOrd="2" destOrd="0" parTransId="{DEE2392F-D7A8-46E0-941F-C5DD6A94E653}" sibTransId="{91BCEE04-69AE-4E59-B010-027C5C93FD0C}"/>
    <dgm:cxn modelId="{8333894F-A879-4270-BE39-FAD4CA878083}" type="presOf" srcId="{8056D84E-7B05-46DE-B765-2CBAF7CF98B8}" destId="{3A5F397C-A2E8-40F9-9DB5-EC2D1553643C}" srcOrd="0" destOrd="0" presId="urn:microsoft.com/office/officeart/2005/8/layout/chevron2"/>
    <dgm:cxn modelId="{938EE350-CB9A-489F-9859-B404C5B02BE8}" srcId="{B57C0245-9817-4E52-995C-FC69FE87A279}" destId="{F7E35E8F-B452-4D96-9362-0CB4CD4C4378}" srcOrd="0" destOrd="0" parTransId="{83F3225C-C3AF-4C94-9FF8-DB4C8E693BA3}" sibTransId="{544BC75B-479D-4B00-A782-64F3F4401970}"/>
    <dgm:cxn modelId="{FF02E851-DA01-49AC-8647-5B2EC6D2F485}" type="presOf" srcId="{E2B633FB-255C-4F24-879C-E1D29C1C113F}" destId="{0DE9EF24-F31B-4E97-B27E-2A7491409EC4}" srcOrd="0" destOrd="1" presId="urn:microsoft.com/office/officeart/2005/8/layout/chevron2"/>
    <dgm:cxn modelId="{1F359773-0769-491D-87C9-A59529F75777}" srcId="{025F7230-33BB-40A2-9373-434AE53DDD8F}" destId="{D35BA3F5-C45C-4AED-9CFD-7D36586EEF3F}" srcOrd="4" destOrd="0" parTransId="{F74A72BC-6702-4048-854B-D25B8E7B9A7E}" sibTransId="{53E5E344-D6CB-4090-9E50-A467F512BD5C}"/>
    <dgm:cxn modelId="{C620D88A-308E-4D6C-A1CC-1DE46197A78E}" type="presOf" srcId="{0E0D4BC4-C705-4912-8BAF-E2630361132E}" destId="{BD66E7DC-6686-48C9-9660-7B78DC1FC5F7}" srcOrd="0" destOrd="2" presId="urn:microsoft.com/office/officeart/2005/8/layout/chevron2"/>
    <dgm:cxn modelId="{38971C93-513F-42E3-8125-92B08519AEAB}" srcId="{025F7230-33BB-40A2-9373-434AE53DDD8F}" destId="{0E0D4BC4-C705-4912-8BAF-E2630361132E}" srcOrd="2" destOrd="0" parTransId="{97F72965-BA49-4270-A639-FEF8E68B4AB9}" sibTransId="{28297862-EFBA-4B3C-AD3A-E0F4B368EEBC}"/>
    <dgm:cxn modelId="{656B269C-394C-4560-9383-61F347305F0C}" srcId="{858E6B7A-983A-47F2-8812-72C85B17B650}" destId="{025F7230-33BB-40A2-9373-434AE53DDD8F}" srcOrd="0" destOrd="0" parTransId="{C178CC2A-4324-45B1-BDDA-B6A947EBC690}" sibTransId="{8E66F7D3-5E91-43E2-9FAC-20AD45831C4E}"/>
    <dgm:cxn modelId="{C3CC72A1-2789-4EC7-9FD7-83CF980DF736}" srcId="{858E6B7A-983A-47F2-8812-72C85B17B650}" destId="{EBC92C53-CCA0-41D1-822F-201AD3745169}" srcOrd="3" destOrd="0" parTransId="{984F3E04-06F4-4026-8CA7-B7DF3403384A}" sibTransId="{AB33BFDD-767C-4B8E-B7CC-3FB42E156D32}"/>
    <dgm:cxn modelId="{9DFB38A7-31F1-416D-8B05-FBDB036B2850}" srcId="{858E6B7A-983A-47F2-8812-72C85B17B650}" destId="{7523117E-CD41-48CD-B81C-AD11BBBDB704}" srcOrd="4" destOrd="0" parTransId="{632C0660-C894-46D7-B4C3-9035A7E477C3}" sibTransId="{5E00A478-64C1-4FCB-AAB4-B47B9E5B4059}"/>
    <dgm:cxn modelId="{C48C3EB2-2D65-4902-83D9-646A32E45390}" type="presOf" srcId="{55A95FED-D429-43F2-A58B-D8F3EBC37911}" destId="{D6B38F29-E93C-45A7-99C7-9617DE58F05A}" srcOrd="0" destOrd="0" presId="urn:microsoft.com/office/officeart/2005/8/layout/chevron2"/>
    <dgm:cxn modelId="{2F3DFFC6-4483-4D6E-9D4F-D2820DA8D4AC}" srcId="{025F7230-33BB-40A2-9373-434AE53DDD8F}" destId="{06E6A6B5-5A70-45A0-9034-D3D7A4FB9DD5}" srcOrd="3" destOrd="0" parTransId="{7FAD5CB8-1658-403B-B6DD-43DA1DCED3BA}" sibTransId="{AE637558-7FEC-464D-8046-E7B2B06E6F09}"/>
    <dgm:cxn modelId="{656C1ACD-A44D-45DA-8CAB-0E301FD21C73}" type="presOf" srcId="{AF9E33C4-8D36-4C8F-B00E-E563D5B5FAF4}" destId="{BD66E7DC-6686-48C9-9660-7B78DC1FC5F7}" srcOrd="0" destOrd="0" presId="urn:microsoft.com/office/officeart/2005/8/layout/chevron2"/>
    <dgm:cxn modelId="{FD8107CE-BAAB-4A35-A625-C3224A6C6E36}" srcId="{8056D84E-7B05-46DE-B765-2CBAF7CF98B8}" destId="{B1081C9A-CA41-44E2-9BD7-E3BDE67D8AFE}" srcOrd="0" destOrd="0" parTransId="{40E8F89B-714B-4A53-A685-58D4FEAC7A8E}" sibTransId="{5BB9CCAB-F900-419C-85D4-031995E1D829}"/>
    <dgm:cxn modelId="{76AC60D4-9209-4FCF-A70D-C4C776DFD25B}" type="presOf" srcId="{F4FB9AA5-A252-4D8D-9438-14F9CD639F7E}" destId="{BD66E7DC-6686-48C9-9660-7B78DC1FC5F7}" srcOrd="0" destOrd="1" presId="urn:microsoft.com/office/officeart/2005/8/layout/chevron2"/>
    <dgm:cxn modelId="{F51804D5-EBA3-4882-904E-56F1E7102E9E}" srcId="{025F7230-33BB-40A2-9373-434AE53DDD8F}" destId="{F4FB9AA5-A252-4D8D-9438-14F9CD639F7E}" srcOrd="1" destOrd="0" parTransId="{BA2A09D5-EE24-42BD-B47A-869CAD88FE52}" sibTransId="{2D6DE484-3648-447F-B6F9-8559D588C518}"/>
    <dgm:cxn modelId="{2C0CE5F0-F39E-4050-8CBF-996BD89474F4}" type="presOf" srcId="{B57C0245-9817-4E52-995C-FC69FE87A279}" destId="{5037D9C8-FA19-4F30-8B25-0383D35EB5E6}" srcOrd="0" destOrd="0" presId="urn:microsoft.com/office/officeart/2005/8/layout/chevron2"/>
    <dgm:cxn modelId="{2775A1FA-3F1B-4A9D-97BE-D78095A21F8F}" srcId="{EBC92C53-CCA0-41D1-822F-201AD3745169}" destId="{F068F71F-BB83-4704-8530-A6B147F64E70}" srcOrd="0" destOrd="0" parTransId="{FFB9C655-BB4B-416F-BE96-5A99D5AE95C6}" sibTransId="{A6DC16CD-EC7E-4404-9F70-98BC02B867FD}"/>
    <dgm:cxn modelId="{9240A7FB-24F5-4CB1-8273-27CE9A46CB08}" type="presOf" srcId="{F068F71F-BB83-4704-8530-A6B147F64E70}" destId="{51FA4E2B-D2C1-4908-A946-C3B3D7304B94}" srcOrd="0" destOrd="0" presId="urn:microsoft.com/office/officeart/2005/8/layout/chevron2"/>
    <dgm:cxn modelId="{CE816484-411B-44AB-B396-B0469B0C980F}" type="presParOf" srcId="{CC6B0D4A-4160-45D3-9FE8-2EA1C490869E}" destId="{7EC2307C-A3EB-487B-B143-DC84A2F5390B}" srcOrd="0" destOrd="0" presId="urn:microsoft.com/office/officeart/2005/8/layout/chevron2"/>
    <dgm:cxn modelId="{BCAD4E41-1DC1-4A97-866F-E1364EAF7F0C}" type="presParOf" srcId="{7EC2307C-A3EB-487B-B143-DC84A2F5390B}" destId="{C7EF8EE5-12AD-4B65-B94D-24E84195CE14}" srcOrd="0" destOrd="0" presId="urn:microsoft.com/office/officeart/2005/8/layout/chevron2"/>
    <dgm:cxn modelId="{C06DD29B-F281-43FC-99EE-C037562654D4}" type="presParOf" srcId="{7EC2307C-A3EB-487B-B143-DC84A2F5390B}" destId="{BD66E7DC-6686-48C9-9660-7B78DC1FC5F7}" srcOrd="1" destOrd="0" presId="urn:microsoft.com/office/officeart/2005/8/layout/chevron2"/>
    <dgm:cxn modelId="{92129ED1-8AF8-43FF-B27B-ED579509E464}" type="presParOf" srcId="{CC6B0D4A-4160-45D3-9FE8-2EA1C490869E}" destId="{18D4C29E-7DC5-4881-AE47-4D66FEEE8473}" srcOrd="1" destOrd="0" presId="urn:microsoft.com/office/officeart/2005/8/layout/chevron2"/>
    <dgm:cxn modelId="{CCF1C5C9-93FF-40FF-9035-8BB5D747C1AC}" type="presParOf" srcId="{CC6B0D4A-4160-45D3-9FE8-2EA1C490869E}" destId="{2A6FC470-8045-4C14-92C2-4A40EEFE56C6}" srcOrd="2" destOrd="0" presId="urn:microsoft.com/office/officeart/2005/8/layout/chevron2"/>
    <dgm:cxn modelId="{4D9C1EB7-8510-46AE-B712-FD0C13C56F83}" type="presParOf" srcId="{2A6FC470-8045-4C14-92C2-4A40EEFE56C6}" destId="{5037D9C8-FA19-4F30-8B25-0383D35EB5E6}" srcOrd="0" destOrd="0" presId="urn:microsoft.com/office/officeart/2005/8/layout/chevron2"/>
    <dgm:cxn modelId="{EF8A4A91-387A-42D8-9D59-8FBCD1EFC34B}" type="presParOf" srcId="{2A6FC470-8045-4C14-92C2-4A40EEFE56C6}" destId="{0DE9EF24-F31B-4E97-B27E-2A7491409EC4}" srcOrd="1" destOrd="0" presId="urn:microsoft.com/office/officeart/2005/8/layout/chevron2"/>
    <dgm:cxn modelId="{4DADEF0E-FD0E-426A-AAB6-DF830B238FFF}" type="presParOf" srcId="{CC6B0D4A-4160-45D3-9FE8-2EA1C490869E}" destId="{2D72C774-B311-493C-85AD-BDA45E868CB6}" srcOrd="3" destOrd="0" presId="urn:microsoft.com/office/officeart/2005/8/layout/chevron2"/>
    <dgm:cxn modelId="{79DF2FD1-781C-4B22-A8A5-84D65E72767E}" type="presParOf" srcId="{CC6B0D4A-4160-45D3-9FE8-2EA1C490869E}" destId="{88BDD54E-2997-42FF-B476-08A13314C1E8}" srcOrd="4" destOrd="0" presId="urn:microsoft.com/office/officeart/2005/8/layout/chevron2"/>
    <dgm:cxn modelId="{E441D516-5E8C-4113-BF15-AE84335D16E2}" type="presParOf" srcId="{88BDD54E-2997-42FF-B476-08A13314C1E8}" destId="{3A5F397C-A2E8-40F9-9DB5-EC2D1553643C}" srcOrd="0" destOrd="0" presId="urn:microsoft.com/office/officeart/2005/8/layout/chevron2"/>
    <dgm:cxn modelId="{DB08B735-EA21-4B97-AA24-2B88124D54F1}" type="presParOf" srcId="{88BDD54E-2997-42FF-B476-08A13314C1E8}" destId="{BBAE9CD3-092D-4D8E-A48C-5084791B22CA}" srcOrd="1" destOrd="0" presId="urn:microsoft.com/office/officeart/2005/8/layout/chevron2"/>
    <dgm:cxn modelId="{059274BF-19B6-467F-A03D-B5B5897B9D0B}" type="presParOf" srcId="{CC6B0D4A-4160-45D3-9FE8-2EA1C490869E}" destId="{03DFDAFA-9E65-4FB4-AAAC-949E8E18CA40}" srcOrd="5" destOrd="0" presId="urn:microsoft.com/office/officeart/2005/8/layout/chevron2"/>
    <dgm:cxn modelId="{F0FB03E9-0050-4015-ADA8-2D0E3D8CB33B}" type="presParOf" srcId="{CC6B0D4A-4160-45D3-9FE8-2EA1C490869E}" destId="{87205F34-F0D7-44F7-A8E2-28263E94320D}" srcOrd="6" destOrd="0" presId="urn:microsoft.com/office/officeart/2005/8/layout/chevron2"/>
    <dgm:cxn modelId="{26B42882-A9CD-4347-BF75-714373E8A6B3}" type="presParOf" srcId="{87205F34-F0D7-44F7-A8E2-28263E94320D}" destId="{C862DAC3-6246-427E-B42A-4139E554761C}" srcOrd="0" destOrd="0" presId="urn:microsoft.com/office/officeart/2005/8/layout/chevron2"/>
    <dgm:cxn modelId="{0FCAD10B-1CF7-4540-97AE-3F88C8E82AD3}" type="presParOf" srcId="{87205F34-F0D7-44F7-A8E2-28263E94320D}" destId="{51FA4E2B-D2C1-4908-A946-C3B3D7304B94}" srcOrd="1" destOrd="0" presId="urn:microsoft.com/office/officeart/2005/8/layout/chevron2"/>
    <dgm:cxn modelId="{54F308CA-3CF9-4C7F-821E-ED8E9ED4396E}" type="presParOf" srcId="{CC6B0D4A-4160-45D3-9FE8-2EA1C490869E}" destId="{B794E44D-45E0-4770-B968-49AFD9206B93}" srcOrd="7" destOrd="0" presId="urn:microsoft.com/office/officeart/2005/8/layout/chevron2"/>
    <dgm:cxn modelId="{012207BB-0316-4E33-855F-9D97988B6CB9}" type="presParOf" srcId="{CC6B0D4A-4160-45D3-9FE8-2EA1C490869E}" destId="{ABBB3FAE-352C-41F3-995C-562933890F37}" srcOrd="8" destOrd="0" presId="urn:microsoft.com/office/officeart/2005/8/layout/chevron2"/>
    <dgm:cxn modelId="{108FC679-DAE2-4669-8DAB-155710267F24}" type="presParOf" srcId="{ABBB3FAE-352C-41F3-995C-562933890F37}" destId="{C95E1BFA-C98A-4FF9-AA14-185BED368979}" srcOrd="0" destOrd="0" presId="urn:microsoft.com/office/officeart/2005/8/layout/chevron2"/>
    <dgm:cxn modelId="{606DCBDF-B7AB-4ADA-8790-8F1329823DA7}" type="presParOf" srcId="{ABBB3FAE-352C-41F3-995C-562933890F37}" destId="{D6B38F29-E93C-45A7-99C7-9617DE58F0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A3CC3-446C-480B-85F2-4A7A07601382}">
      <dsp:nvSpPr>
        <dsp:cNvPr id="0" name=""/>
        <dsp:cNvSpPr/>
      </dsp:nvSpPr>
      <dsp:spPr>
        <a:xfrm>
          <a:off x="0" y="341259"/>
          <a:ext cx="6666833" cy="8353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0" lang="en-GB" sz="21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A general balanced and varied diet for adults is important for optimal health and wellbeing.</a:t>
          </a:r>
        </a:p>
      </dsp:txBody>
      <dsp:txXfrm>
        <a:off x="40780" y="382039"/>
        <a:ext cx="6585273" cy="753819"/>
      </dsp:txXfrm>
    </dsp:sp>
    <dsp:sp modelId="{12AFAECB-E54D-4171-8323-F742BB2291B2}">
      <dsp:nvSpPr>
        <dsp:cNvPr id="0" name=""/>
        <dsp:cNvSpPr/>
      </dsp:nvSpPr>
      <dsp:spPr>
        <a:xfrm>
          <a:off x="0" y="1197724"/>
          <a:ext cx="6666833" cy="835379"/>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0" lang="en-GB" sz="21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Malnutrition is a serious condition that happens when your diet does not contain the right amount of nutrients.</a:t>
          </a:r>
        </a:p>
      </dsp:txBody>
      <dsp:txXfrm>
        <a:off x="40780" y="1238504"/>
        <a:ext cx="6585273" cy="753819"/>
      </dsp:txXfrm>
    </dsp:sp>
    <dsp:sp modelId="{0ADA478E-0503-40CE-BBD0-74B46AA6ABB1}">
      <dsp:nvSpPr>
        <dsp:cNvPr id="0" name=""/>
        <dsp:cNvSpPr/>
      </dsp:nvSpPr>
      <dsp:spPr>
        <a:xfrm>
          <a:off x="0" y="2093584"/>
          <a:ext cx="6666833" cy="83537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0" lang="en-GB" sz="2100" b="0" i="0" u="none" strike="noStrike" kern="1200" cap="none" spc="0" normalizeH="0" baseline="0" noProof="0">
              <a:ln>
                <a:noFill/>
              </a:ln>
              <a:solidFill>
                <a:schemeClr val="bg1"/>
              </a:solidFill>
              <a:effectLst/>
              <a:uLnTx/>
              <a:uFillTx/>
              <a:latin typeface="+mn-lt"/>
              <a:ea typeface="+mn-ea"/>
              <a:cs typeface="Arial" panose="020B0604020202020204" pitchFamily="34" charset="0"/>
            </a:rPr>
            <a:t>We are bound by legislation and standards to help prevent / treat malnutrition.</a:t>
          </a:r>
          <a:endParaRPr kumimoji="0" lang="en-GB" sz="21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dsp:txBody>
      <dsp:txXfrm>
        <a:off x="40780" y="2134364"/>
        <a:ext cx="6585273" cy="753819"/>
      </dsp:txXfrm>
    </dsp:sp>
    <dsp:sp modelId="{13B12908-D935-4C96-8AAD-5FC290938B1B}">
      <dsp:nvSpPr>
        <dsp:cNvPr id="0" name=""/>
        <dsp:cNvSpPr/>
      </dsp:nvSpPr>
      <dsp:spPr>
        <a:xfrm>
          <a:off x="0" y="2989444"/>
          <a:ext cx="6666833" cy="835379"/>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0" lang="en-GB" sz="21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Malnutrition can have a negative impact on patients’ health affecting both mental and physical function.</a:t>
          </a:r>
        </a:p>
      </dsp:txBody>
      <dsp:txXfrm>
        <a:off x="40780" y="3030224"/>
        <a:ext cx="6585273" cy="753819"/>
      </dsp:txXfrm>
    </dsp:sp>
    <dsp:sp modelId="{8FD2679F-9152-4AEC-8804-A37CEDBB3A93}">
      <dsp:nvSpPr>
        <dsp:cNvPr id="0" name=""/>
        <dsp:cNvSpPr/>
      </dsp:nvSpPr>
      <dsp:spPr>
        <a:xfrm>
          <a:off x="0" y="3903313"/>
          <a:ext cx="6666833" cy="83537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0" lang="en-GB" sz="21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There are many signs of malnutrition that are important to be aware of. </a:t>
          </a:r>
        </a:p>
      </dsp:txBody>
      <dsp:txXfrm>
        <a:off x="40780" y="3944093"/>
        <a:ext cx="6585273"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1044D-C67D-4847-9624-54CCC2DD7BC5}">
      <dsp:nvSpPr>
        <dsp:cNvPr id="0" name=""/>
        <dsp:cNvSpPr/>
      </dsp:nvSpPr>
      <dsp:spPr>
        <a:xfrm>
          <a:off x="0" y="0"/>
          <a:ext cx="8621445" cy="986525"/>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n-lt"/>
              <a:cs typeface="Arial" panose="020B0604020202020204" pitchFamily="34" charset="0"/>
            </a:rPr>
            <a:t>Now you have a good understanding of malnutrition, this power point will cover how to screen for malnutrition using the Malnutrition Universal Screening Tool (MUST) and identify a patients MUST score.</a:t>
          </a:r>
          <a:endParaRPr lang="en-US" sz="2000" kern="1200" dirty="0">
            <a:latin typeface="+mn-lt"/>
            <a:cs typeface="Arial" panose="020B0604020202020204" pitchFamily="34" charset="0"/>
          </a:endParaRPr>
        </a:p>
      </dsp:txBody>
      <dsp:txXfrm>
        <a:off x="28894" y="28894"/>
        <a:ext cx="7388213" cy="928737"/>
      </dsp:txXfrm>
    </dsp:sp>
    <dsp:sp modelId="{DB902673-E836-450F-AA09-9AFFB0E0E27E}">
      <dsp:nvSpPr>
        <dsp:cNvPr id="0" name=""/>
        <dsp:cNvSpPr/>
      </dsp:nvSpPr>
      <dsp:spPr>
        <a:xfrm>
          <a:off x="756786" y="1226688"/>
          <a:ext cx="8412479" cy="1037967"/>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n-lt"/>
              <a:cs typeface="Arial" panose="020B0604020202020204" pitchFamily="34" charset="0"/>
            </a:rPr>
            <a:t>It will take you through how to complete calculations needed for this type of screening including how to work out body mass index (BMI) and percentage weight loss.</a:t>
          </a:r>
          <a:endParaRPr lang="en-US" sz="2000" kern="1200" dirty="0">
            <a:latin typeface="+mn-lt"/>
            <a:cs typeface="Arial" panose="020B0604020202020204" pitchFamily="34" charset="0"/>
          </a:endParaRPr>
        </a:p>
      </dsp:txBody>
      <dsp:txXfrm>
        <a:off x="787187" y="1257089"/>
        <a:ext cx="6972453" cy="977165"/>
      </dsp:txXfrm>
    </dsp:sp>
    <dsp:sp modelId="{F2E53C07-2D91-4D3D-9E80-60995A28012D}">
      <dsp:nvSpPr>
        <dsp:cNvPr id="0" name=""/>
        <dsp:cNvSpPr/>
      </dsp:nvSpPr>
      <dsp:spPr>
        <a:xfrm>
          <a:off x="1450816" y="2453377"/>
          <a:ext cx="8412479" cy="1037967"/>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n-lt"/>
              <a:cs typeface="Arial" panose="020B0604020202020204" pitchFamily="34" charset="0"/>
            </a:rPr>
            <a:t>We have included explanations of how to use tools that are included in the MUST screening pack to aid these calculations</a:t>
          </a:r>
          <a:r>
            <a:rPr lang="en-GB" sz="2000" kern="1200" dirty="0">
              <a:latin typeface="Arial" panose="020B0604020202020204" pitchFamily="34" charset="0"/>
              <a:cs typeface="Arial" panose="020B0604020202020204" pitchFamily="34" charset="0"/>
            </a:rPr>
            <a:t>.</a:t>
          </a:r>
          <a:endParaRPr lang="en-US" sz="2000" kern="1200" dirty="0">
            <a:latin typeface="Arial" panose="020B0604020202020204" pitchFamily="34" charset="0"/>
            <a:cs typeface="Arial" panose="020B0604020202020204" pitchFamily="34" charset="0"/>
          </a:endParaRPr>
        </a:p>
      </dsp:txBody>
      <dsp:txXfrm>
        <a:off x="1481217" y="2483778"/>
        <a:ext cx="6982968" cy="977165"/>
      </dsp:txXfrm>
    </dsp:sp>
    <dsp:sp modelId="{ABED6D53-6A8E-4445-95C0-594695051DE9}">
      <dsp:nvSpPr>
        <dsp:cNvPr id="0" name=""/>
        <dsp:cNvSpPr/>
      </dsp:nvSpPr>
      <dsp:spPr>
        <a:xfrm>
          <a:off x="2155361" y="3680065"/>
          <a:ext cx="8412479" cy="1037967"/>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n-lt"/>
              <a:cs typeface="Arial" panose="020B0604020202020204" pitchFamily="34" charset="0"/>
            </a:rPr>
            <a:t>When it is not possible to obtain a weight or height there are alternative methods that can be used.</a:t>
          </a:r>
          <a:endParaRPr lang="en-US" sz="2000" kern="1200" dirty="0">
            <a:latin typeface="+mn-lt"/>
            <a:cs typeface="Arial" panose="020B0604020202020204" pitchFamily="34" charset="0"/>
          </a:endParaRPr>
        </a:p>
      </dsp:txBody>
      <dsp:txXfrm>
        <a:off x="2185762" y="3710466"/>
        <a:ext cx="6972453" cy="977165"/>
      </dsp:txXfrm>
    </dsp:sp>
    <dsp:sp modelId="{BC5357FE-A810-4A94-9D15-42E280789332}">
      <dsp:nvSpPr>
        <dsp:cNvPr id="0" name=""/>
        <dsp:cNvSpPr/>
      </dsp:nvSpPr>
      <dsp:spPr>
        <a:xfrm>
          <a:off x="8707436" y="194315"/>
          <a:ext cx="674678" cy="674678"/>
        </a:xfrm>
        <a:prstGeom prst="downArrow">
          <a:avLst>
            <a:gd name="adj1" fmla="val 55000"/>
            <a:gd name="adj2" fmla="val 45000"/>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59239" y="194315"/>
        <a:ext cx="371072" cy="507695"/>
      </dsp:txXfrm>
    </dsp:sp>
    <dsp:sp modelId="{EA049A98-0385-4BEB-A918-23C20C47AEA2}">
      <dsp:nvSpPr>
        <dsp:cNvPr id="0" name=""/>
        <dsp:cNvSpPr/>
      </dsp:nvSpPr>
      <dsp:spPr>
        <a:xfrm>
          <a:off x="9357373" y="1441622"/>
          <a:ext cx="674678" cy="674678"/>
        </a:xfrm>
        <a:prstGeom prst="downArrow">
          <a:avLst>
            <a:gd name="adj1" fmla="val 55000"/>
            <a:gd name="adj2" fmla="val 45000"/>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509176" y="1441622"/>
        <a:ext cx="371072" cy="507695"/>
      </dsp:txXfrm>
    </dsp:sp>
    <dsp:sp modelId="{C15B30F5-230B-4E2A-8BDE-E531B72BA569}">
      <dsp:nvSpPr>
        <dsp:cNvPr id="0" name=""/>
        <dsp:cNvSpPr/>
      </dsp:nvSpPr>
      <dsp:spPr>
        <a:xfrm>
          <a:off x="9840920" y="2948771"/>
          <a:ext cx="674678" cy="618579"/>
        </a:xfrm>
        <a:prstGeom prst="downArrow">
          <a:avLst>
            <a:gd name="adj1" fmla="val 55000"/>
            <a:gd name="adj2" fmla="val 45000"/>
          </a:avLst>
        </a:prstGeom>
        <a:no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992723" y="2948771"/>
        <a:ext cx="371072" cy="465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CDB9F-73C0-4DCF-BCCB-FF3DBD7B311A}">
      <dsp:nvSpPr>
        <dsp:cNvPr id="0" name=""/>
        <dsp:cNvSpPr/>
      </dsp:nvSpPr>
      <dsp:spPr>
        <a:xfrm>
          <a:off x="0" y="499216"/>
          <a:ext cx="6713563" cy="362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1047" tIns="333248" rIns="52104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Use an appropriate scale. If using hoist, ensure suitable sling size is used.</a:t>
          </a:r>
          <a:endParaRPr lang="en-US" sz="1600" kern="1200"/>
        </a:p>
        <a:p>
          <a:pPr marL="171450" lvl="1" indent="-171450" algn="l" defTabSz="711200">
            <a:lnSpc>
              <a:spcPct val="90000"/>
            </a:lnSpc>
            <a:spcBef>
              <a:spcPct val="0"/>
            </a:spcBef>
            <a:spcAft>
              <a:spcPct val="15000"/>
            </a:spcAft>
            <a:buChar char="•"/>
          </a:pPr>
          <a:r>
            <a:rPr lang="en-GB" sz="1600" kern="1200" dirty="0"/>
            <a:t>Ensure body weight is not being supported by an object, e.g. walking stick, or touching a fixed object, e.g. wall.</a:t>
          </a:r>
          <a:endParaRPr lang="en-US" sz="1600" kern="1200" dirty="0"/>
        </a:p>
        <a:p>
          <a:pPr marL="171450" lvl="1" indent="-171450" algn="l" defTabSz="711200">
            <a:lnSpc>
              <a:spcPct val="90000"/>
            </a:lnSpc>
            <a:spcBef>
              <a:spcPct val="0"/>
            </a:spcBef>
            <a:spcAft>
              <a:spcPct val="15000"/>
            </a:spcAft>
            <a:buChar char="•"/>
          </a:pPr>
          <a:r>
            <a:rPr lang="en-GB" sz="1600" kern="1200"/>
            <a:t>Apply brakes (if required).</a:t>
          </a:r>
          <a:endParaRPr lang="en-US" sz="1600" kern="1200"/>
        </a:p>
        <a:p>
          <a:pPr marL="171450" lvl="1" indent="-171450" algn="l" defTabSz="711200">
            <a:lnSpc>
              <a:spcPct val="90000"/>
            </a:lnSpc>
            <a:spcBef>
              <a:spcPct val="0"/>
            </a:spcBef>
            <a:spcAft>
              <a:spcPct val="15000"/>
            </a:spcAft>
            <a:buChar char="•"/>
          </a:pPr>
          <a:r>
            <a:rPr lang="en-GB" sz="1600" kern="1200" dirty="0"/>
            <a:t>Wheelchair scales- ensure feet are not touching the floor. Weight of wheelchair needs to be considered.</a:t>
          </a:r>
          <a:endParaRPr lang="en-US" sz="1600" kern="1200" dirty="0"/>
        </a:p>
        <a:p>
          <a:pPr marL="171450" lvl="1" indent="-171450" algn="l" defTabSz="711200">
            <a:lnSpc>
              <a:spcPct val="90000"/>
            </a:lnSpc>
            <a:spcBef>
              <a:spcPct val="0"/>
            </a:spcBef>
            <a:spcAft>
              <a:spcPct val="15000"/>
            </a:spcAft>
            <a:buChar char="•"/>
          </a:pPr>
          <a:r>
            <a:rPr lang="en-GB" sz="1600" kern="1200" dirty="0"/>
            <a:t>Empty catheter or stoma bags.</a:t>
          </a:r>
          <a:endParaRPr lang="en-US" sz="1600" kern="1200" dirty="0"/>
        </a:p>
        <a:p>
          <a:pPr marL="171450" lvl="1" indent="-171450" algn="l" defTabSz="711200">
            <a:lnSpc>
              <a:spcPct val="90000"/>
            </a:lnSpc>
            <a:spcBef>
              <a:spcPct val="0"/>
            </a:spcBef>
            <a:spcAft>
              <a:spcPct val="15000"/>
            </a:spcAft>
            <a:buChar char="•"/>
          </a:pPr>
          <a:r>
            <a:rPr lang="en-GB" sz="1600" kern="1200" dirty="0"/>
            <a:t>If there is a significant change in weight, to re-weigh the resident.</a:t>
          </a:r>
          <a:endParaRPr lang="en-US" sz="1600" kern="1200" dirty="0"/>
        </a:p>
        <a:p>
          <a:pPr marL="171450" lvl="1" indent="-171450" algn="l" defTabSz="711200">
            <a:lnSpc>
              <a:spcPct val="90000"/>
            </a:lnSpc>
            <a:spcBef>
              <a:spcPct val="0"/>
            </a:spcBef>
            <a:spcAft>
              <a:spcPct val="15000"/>
            </a:spcAft>
            <a:buChar char="•"/>
          </a:pPr>
          <a:r>
            <a:rPr lang="en-GB" sz="1600" kern="1200" dirty="0"/>
            <a:t>Make a note of factors that could affect weight, e.g. oedema, ascites, amputation and plaster cast.</a:t>
          </a:r>
          <a:endParaRPr lang="en-US" sz="1600" kern="1200" dirty="0"/>
        </a:p>
        <a:p>
          <a:pPr marL="171450" lvl="1" indent="-171450" algn="l" defTabSz="711200">
            <a:lnSpc>
              <a:spcPct val="90000"/>
            </a:lnSpc>
            <a:spcBef>
              <a:spcPct val="0"/>
            </a:spcBef>
            <a:spcAft>
              <a:spcPct val="15000"/>
            </a:spcAft>
            <a:buChar char="•"/>
          </a:pPr>
          <a:r>
            <a:rPr lang="en-US" sz="1600" kern="1200" dirty="0"/>
            <a:t>If weighing a resident is not an option, </a:t>
          </a:r>
          <a:r>
            <a:rPr lang="en-GB" sz="1600" kern="1200" dirty="0"/>
            <a:t>mid-upper arm circumference (MUAC) can be used instead (details to follow)</a:t>
          </a:r>
          <a:endParaRPr lang="en-US" sz="1600" kern="1200" dirty="0"/>
        </a:p>
      </dsp:txBody>
      <dsp:txXfrm>
        <a:off x="0" y="499216"/>
        <a:ext cx="6713563" cy="3628800"/>
      </dsp:txXfrm>
    </dsp:sp>
    <dsp:sp modelId="{6BAE6408-D944-4F5E-AD15-5871ABF7658D}">
      <dsp:nvSpPr>
        <dsp:cNvPr id="0" name=""/>
        <dsp:cNvSpPr/>
      </dsp:nvSpPr>
      <dsp:spPr>
        <a:xfrm>
          <a:off x="335678" y="263056"/>
          <a:ext cx="4699494"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630" tIns="0" rIns="177630" bIns="0" numCol="1" spcCol="1270" anchor="ctr" anchorCtr="0">
          <a:noAutofit/>
        </a:bodyPr>
        <a:lstStyle/>
        <a:p>
          <a:pPr marL="0" lvl="0" indent="0" algn="l" defTabSz="711200">
            <a:lnSpc>
              <a:spcPct val="90000"/>
            </a:lnSpc>
            <a:spcBef>
              <a:spcPct val="0"/>
            </a:spcBef>
            <a:spcAft>
              <a:spcPct val="35000"/>
            </a:spcAft>
            <a:buNone/>
          </a:pPr>
          <a:r>
            <a:rPr lang="en-GB" sz="1600" b="1" kern="1200" dirty="0"/>
            <a:t>Tips for accurate weight:</a:t>
          </a:r>
          <a:endParaRPr lang="en-US" sz="1600" kern="1200" dirty="0"/>
        </a:p>
      </dsp:txBody>
      <dsp:txXfrm>
        <a:off x="358735" y="286113"/>
        <a:ext cx="4653380" cy="426206"/>
      </dsp:txXfrm>
    </dsp:sp>
    <dsp:sp modelId="{3D35715D-723B-4D4A-AB6A-50CFF10B55FB}">
      <dsp:nvSpPr>
        <dsp:cNvPr id="0" name=""/>
        <dsp:cNvSpPr/>
      </dsp:nvSpPr>
      <dsp:spPr>
        <a:xfrm>
          <a:off x="0" y="4450576"/>
          <a:ext cx="6713563" cy="1159200"/>
        </a:xfrm>
        <a:prstGeom prst="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1047" tIns="333248" rIns="52104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Please check height on admission using stadiometer (if available).</a:t>
          </a:r>
        </a:p>
        <a:p>
          <a:pPr marL="171450" lvl="1" indent="-171450" algn="l" defTabSz="711200">
            <a:lnSpc>
              <a:spcPct val="90000"/>
            </a:lnSpc>
            <a:spcBef>
              <a:spcPct val="0"/>
            </a:spcBef>
            <a:spcAft>
              <a:spcPct val="15000"/>
            </a:spcAft>
            <a:buChar char="•"/>
          </a:pPr>
          <a:r>
            <a:rPr lang="en-GB" sz="1600" kern="1200" dirty="0"/>
            <a:t>If no stadiometer available, please use ulna length (details to follow)</a:t>
          </a:r>
        </a:p>
      </dsp:txBody>
      <dsp:txXfrm>
        <a:off x="0" y="4450576"/>
        <a:ext cx="6713563" cy="1159200"/>
      </dsp:txXfrm>
    </dsp:sp>
    <dsp:sp modelId="{F445BEB3-1608-434F-B03C-986FA15C0D98}">
      <dsp:nvSpPr>
        <dsp:cNvPr id="0" name=""/>
        <dsp:cNvSpPr/>
      </dsp:nvSpPr>
      <dsp:spPr>
        <a:xfrm>
          <a:off x="335678" y="4214416"/>
          <a:ext cx="4699494" cy="47232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630" tIns="0" rIns="177630" bIns="0" numCol="1" spcCol="1270" anchor="ctr" anchorCtr="0">
          <a:noAutofit/>
        </a:bodyPr>
        <a:lstStyle/>
        <a:p>
          <a:pPr marL="0" lvl="0" indent="0" algn="l" defTabSz="711200">
            <a:lnSpc>
              <a:spcPct val="90000"/>
            </a:lnSpc>
            <a:spcBef>
              <a:spcPct val="0"/>
            </a:spcBef>
            <a:spcAft>
              <a:spcPct val="35000"/>
            </a:spcAft>
            <a:buNone/>
          </a:pPr>
          <a:r>
            <a:rPr lang="en-GB" sz="1600" b="1" kern="1200" dirty="0"/>
            <a:t>Accurate height: </a:t>
          </a:r>
        </a:p>
      </dsp:txBody>
      <dsp:txXfrm>
        <a:off x="358735" y="4237473"/>
        <a:ext cx="4653380"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F8EE5-12AD-4B65-B94D-24E84195CE14}">
      <dsp:nvSpPr>
        <dsp:cNvPr id="0" name=""/>
        <dsp:cNvSpPr/>
      </dsp:nvSpPr>
      <dsp:spPr>
        <a:xfrm rot="5400000">
          <a:off x="-176238" y="180562"/>
          <a:ext cx="1174924" cy="822447"/>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1 </a:t>
          </a:r>
        </a:p>
      </dsp:txBody>
      <dsp:txXfrm rot="-5400000">
        <a:off x="1" y="415548"/>
        <a:ext cx="822447" cy="352477"/>
      </dsp:txXfrm>
    </dsp:sp>
    <dsp:sp modelId="{BD66E7DC-6686-48C9-9660-7B78DC1FC5F7}">
      <dsp:nvSpPr>
        <dsp:cNvPr id="0" name=""/>
        <dsp:cNvSpPr/>
      </dsp:nvSpPr>
      <dsp:spPr>
        <a:xfrm rot="5400000">
          <a:off x="4073502" y="-3247547"/>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altLang="en-US" sz="2400" kern="1200" dirty="0">
              <a:latin typeface="+mn-lt"/>
            </a:rPr>
            <a:t>Measure height and weight to calculate BMI to obtain BMI score</a:t>
          </a:r>
          <a:endParaRPr lang="en-GB" sz="2400" kern="1200" dirty="0">
            <a:latin typeface="+mn-lt"/>
          </a:endParaRPr>
        </a:p>
      </dsp:txBody>
      <dsp:txXfrm rot="-5400000">
        <a:off x="802577" y="60659"/>
        <a:ext cx="7268271" cy="689138"/>
      </dsp:txXfrm>
    </dsp:sp>
    <dsp:sp modelId="{5037D9C8-FA19-4F30-8B25-0383D35EB5E6}">
      <dsp:nvSpPr>
        <dsp:cNvPr id="0" name=""/>
        <dsp:cNvSpPr/>
      </dsp:nvSpPr>
      <dsp:spPr>
        <a:xfrm rot="5400000">
          <a:off x="-176238" y="1217800"/>
          <a:ext cx="1174924" cy="822447"/>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2 </a:t>
          </a:r>
        </a:p>
      </dsp:txBody>
      <dsp:txXfrm rot="-5400000">
        <a:off x="1" y="1452786"/>
        <a:ext cx="822447" cy="352477"/>
      </dsp:txXfrm>
    </dsp:sp>
    <dsp:sp modelId="{0DE9EF24-F31B-4E97-B27E-2A7491409EC4}">
      <dsp:nvSpPr>
        <dsp:cNvPr id="0" name=""/>
        <dsp:cNvSpPr/>
      </dsp:nvSpPr>
      <dsp:spPr>
        <a:xfrm rot="5400000">
          <a:off x="4093373" y="-2207828"/>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altLang="en-US" sz="2400" kern="1200" dirty="0">
              <a:latin typeface="+mn-lt"/>
            </a:rPr>
            <a:t>Calculate unplanned weight loss in past 3-6 months to obtain weight loss score</a:t>
          </a:r>
          <a:endParaRPr lang="en-GB" sz="2400" kern="1200" dirty="0">
            <a:latin typeface="+mn-lt"/>
          </a:endParaRPr>
        </a:p>
      </dsp:txBody>
      <dsp:txXfrm rot="-5400000">
        <a:off x="822448" y="1100378"/>
        <a:ext cx="7268271" cy="689138"/>
      </dsp:txXfrm>
    </dsp:sp>
    <dsp:sp modelId="{3A5F397C-A2E8-40F9-9DB5-EC2D1553643C}">
      <dsp:nvSpPr>
        <dsp:cNvPr id="0" name=""/>
        <dsp:cNvSpPr/>
      </dsp:nvSpPr>
      <dsp:spPr>
        <a:xfrm rot="5400000">
          <a:off x="-176238" y="2298109"/>
          <a:ext cx="1174924" cy="822447"/>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3 </a:t>
          </a:r>
        </a:p>
      </dsp:txBody>
      <dsp:txXfrm rot="-5400000">
        <a:off x="1" y="2533095"/>
        <a:ext cx="822447" cy="352477"/>
      </dsp:txXfrm>
    </dsp:sp>
    <dsp:sp modelId="{BBAE9CD3-092D-4D8E-A48C-5084791B22CA}">
      <dsp:nvSpPr>
        <dsp:cNvPr id="0" name=""/>
        <dsp:cNvSpPr/>
      </dsp:nvSpPr>
      <dsp:spPr>
        <a:xfrm rot="5400000">
          <a:off x="4093373" y="-1149054"/>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altLang="en-US" sz="2400" kern="1200" dirty="0">
              <a:latin typeface="+mn-lt"/>
            </a:rPr>
            <a:t>Consider acute disease effect score</a:t>
          </a:r>
          <a:endParaRPr lang="en-GB" sz="2400" kern="1200" dirty="0">
            <a:latin typeface="+mn-lt"/>
          </a:endParaRPr>
        </a:p>
      </dsp:txBody>
      <dsp:txXfrm rot="-5400000">
        <a:off x="822448" y="2159152"/>
        <a:ext cx="7268271" cy="689138"/>
      </dsp:txXfrm>
    </dsp:sp>
    <dsp:sp modelId="{C862DAC3-6246-427E-B42A-4139E554761C}">
      <dsp:nvSpPr>
        <dsp:cNvPr id="0" name=""/>
        <dsp:cNvSpPr/>
      </dsp:nvSpPr>
      <dsp:spPr>
        <a:xfrm rot="5400000">
          <a:off x="-176238" y="3356883"/>
          <a:ext cx="1174924" cy="822447"/>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4 </a:t>
          </a:r>
        </a:p>
      </dsp:txBody>
      <dsp:txXfrm rot="-5400000">
        <a:off x="1" y="3591869"/>
        <a:ext cx="822447" cy="352477"/>
      </dsp:txXfrm>
    </dsp:sp>
    <dsp:sp modelId="{51FA4E2B-D2C1-4908-A946-C3B3D7304B94}">
      <dsp:nvSpPr>
        <dsp:cNvPr id="0" name=""/>
        <dsp:cNvSpPr/>
      </dsp:nvSpPr>
      <dsp:spPr>
        <a:xfrm rot="5400000">
          <a:off x="4093373" y="-90281"/>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altLang="en-US" sz="2400" kern="1200" dirty="0">
              <a:latin typeface="+mn-lt"/>
            </a:rPr>
            <a:t>Obtain overall risk of malnutrition score (add step 1, 2 and 3 score together) </a:t>
          </a:r>
          <a:endParaRPr lang="en-GB" sz="2400" kern="1200" dirty="0">
            <a:latin typeface="+mn-lt"/>
          </a:endParaRPr>
        </a:p>
      </dsp:txBody>
      <dsp:txXfrm rot="-5400000">
        <a:off x="822448" y="3217925"/>
        <a:ext cx="7268271" cy="689138"/>
      </dsp:txXfrm>
    </dsp:sp>
    <dsp:sp modelId="{C95E1BFA-C98A-4FF9-AA14-185BED368979}">
      <dsp:nvSpPr>
        <dsp:cNvPr id="0" name=""/>
        <dsp:cNvSpPr/>
      </dsp:nvSpPr>
      <dsp:spPr>
        <a:xfrm rot="5400000">
          <a:off x="-176238" y="4415656"/>
          <a:ext cx="1174924" cy="822447"/>
        </a:xfrm>
        <a:prstGeom prst="chevron">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5 </a:t>
          </a:r>
        </a:p>
      </dsp:txBody>
      <dsp:txXfrm rot="-5400000">
        <a:off x="1" y="4650642"/>
        <a:ext cx="822447" cy="352477"/>
      </dsp:txXfrm>
    </dsp:sp>
    <dsp:sp modelId="{D6B38F29-E93C-45A7-99C7-9617DE58F05A}">
      <dsp:nvSpPr>
        <dsp:cNvPr id="0" name=""/>
        <dsp:cNvSpPr/>
      </dsp:nvSpPr>
      <dsp:spPr>
        <a:xfrm rot="5400000">
          <a:off x="4093373" y="968492"/>
          <a:ext cx="763700" cy="73055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altLang="en-US" sz="2400" kern="1200" dirty="0">
              <a:latin typeface="+mn-lt"/>
            </a:rPr>
            <a:t>This will determine management guidelines</a:t>
          </a:r>
          <a:endParaRPr lang="en-GB" sz="2400" kern="1200" dirty="0">
            <a:latin typeface="+mn-lt"/>
          </a:endParaRPr>
        </a:p>
      </dsp:txBody>
      <dsp:txXfrm rot="-5400000">
        <a:off x="822448" y="4276699"/>
        <a:ext cx="7268271" cy="68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D964-9209-4D8D-9218-FA3B949058B0}">
      <dsp:nvSpPr>
        <dsp:cNvPr id="0" name=""/>
        <dsp:cNvSpPr/>
      </dsp:nvSpPr>
      <dsp:spPr>
        <a:xfrm>
          <a:off x="819657" y="466874"/>
          <a:ext cx="9465492" cy="1864510"/>
        </a:xfrm>
        <a:prstGeom prst="round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i="1" kern="1200" dirty="0">
              <a:latin typeface="+mn-lt"/>
            </a:rPr>
            <a:t>‘ </a:t>
          </a:r>
          <a:r>
            <a:rPr lang="en-US" sz="2400" i="1" kern="1200" dirty="0">
              <a:latin typeface="+mn-lt"/>
              <a:cs typeface="Arial" panose="020B0604020202020204" pitchFamily="34" charset="0"/>
            </a:rPr>
            <a:t>Ethel is a lovely 79 year old lady currently residing in a residential care home. She enjoys eating her meals with others in the dining area and reading books in the day lounge with her friends and family. Ethel tends to go for a short walk after lunch in the communal gardens and has a good sense of </a:t>
          </a:r>
          <a:r>
            <a:rPr lang="en-US" sz="2400" i="1" kern="1200" dirty="0" err="1">
              <a:latin typeface="+mn-lt"/>
              <a:cs typeface="Arial" panose="020B0604020202020204" pitchFamily="34" charset="0"/>
            </a:rPr>
            <a:t>humour</a:t>
          </a:r>
          <a:r>
            <a:rPr lang="en-US" sz="2400" i="1" kern="1200" dirty="0">
              <a:latin typeface="+mn-lt"/>
              <a:cs typeface="Arial" panose="020B0604020202020204" pitchFamily="34" charset="0"/>
            </a:rPr>
            <a:t>.’</a:t>
          </a:r>
        </a:p>
      </dsp:txBody>
      <dsp:txXfrm>
        <a:off x="910675" y="557892"/>
        <a:ext cx="9283456" cy="1682474"/>
      </dsp:txXfrm>
    </dsp:sp>
    <dsp:sp modelId="{8D5B6FA8-6A03-4B6E-AC89-E07D6D88585D}">
      <dsp:nvSpPr>
        <dsp:cNvPr id="0" name=""/>
        <dsp:cNvSpPr/>
      </dsp:nvSpPr>
      <dsp:spPr>
        <a:xfrm>
          <a:off x="0" y="1869907"/>
          <a:ext cx="10905066" cy="1408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7940" rIns="156464" bIns="2794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20000"/>
            </a:spcAft>
            <a:buNone/>
          </a:pPr>
          <a:r>
            <a:rPr lang="en-US" sz="2200" i="1" kern="1200" dirty="0">
              <a:latin typeface="Arial" panose="020B0604020202020204" pitchFamily="34" charset="0"/>
              <a:cs typeface="Arial" panose="020B0604020202020204" pitchFamily="34" charset="0"/>
            </a:rPr>
            <a:t>   </a:t>
          </a:r>
          <a:endParaRPr lang="en-US" sz="2200" b="0" i="0" kern="1200" dirty="0">
            <a:latin typeface="Arial" panose="020B0604020202020204" pitchFamily="34" charset="0"/>
            <a:cs typeface="Arial" panose="020B0604020202020204" pitchFamily="34" charset="0"/>
          </a:endParaRPr>
        </a:p>
        <a:p>
          <a:pPr marL="228600" lvl="1" indent="-228600" algn="ctr" defTabSz="977900">
            <a:lnSpc>
              <a:spcPct val="90000"/>
            </a:lnSpc>
            <a:spcBef>
              <a:spcPct val="0"/>
            </a:spcBef>
            <a:spcAft>
              <a:spcPct val="20000"/>
            </a:spcAft>
            <a:buNone/>
          </a:pPr>
          <a:r>
            <a:rPr lang="en-US" sz="2200" b="0" i="0" kern="1200" dirty="0">
              <a:latin typeface="+mn-lt"/>
              <a:cs typeface="Arial" panose="020B0604020202020204" pitchFamily="34" charset="0"/>
            </a:rPr>
            <a:t>   Her current weight is </a:t>
          </a:r>
          <a:r>
            <a:rPr lang="en-US" sz="2200" b="1" i="1" kern="1200" dirty="0">
              <a:latin typeface="+mn-lt"/>
              <a:cs typeface="Arial" panose="020B0604020202020204" pitchFamily="34" charset="0"/>
            </a:rPr>
            <a:t>60kg</a:t>
          </a:r>
          <a:r>
            <a:rPr lang="en-US" sz="2200" b="0" i="0" kern="1200" dirty="0">
              <a:latin typeface="+mn-lt"/>
              <a:cs typeface="Arial" panose="020B0604020202020204" pitchFamily="34" charset="0"/>
            </a:rPr>
            <a:t>, previous weight 4 months ago: </a:t>
          </a:r>
          <a:r>
            <a:rPr lang="en-US" sz="2200" b="1" i="1" kern="1200" dirty="0">
              <a:latin typeface="+mn-lt"/>
              <a:cs typeface="Arial" panose="020B0604020202020204" pitchFamily="34" charset="0"/>
            </a:rPr>
            <a:t>63kg</a:t>
          </a:r>
        </a:p>
        <a:p>
          <a:pPr marL="228600" lvl="1" indent="-228600" algn="ctr" defTabSz="977900">
            <a:lnSpc>
              <a:spcPct val="90000"/>
            </a:lnSpc>
            <a:spcBef>
              <a:spcPct val="0"/>
            </a:spcBef>
            <a:spcAft>
              <a:spcPct val="20000"/>
            </a:spcAft>
            <a:buNone/>
          </a:pPr>
          <a:r>
            <a:rPr lang="en-US" sz="2200" b="0" i="0" kern="1200" dirty="0">
              <a:latin typeface="+mn-lt"/>
              <a:cs typeface="Arial" panose="020B0604020202020204" pitchFamily="34" charset="0"/>
            </a:rPr>
            <a:t>   Her height is </a:t>
          </a:r>
          <a:r>
            <a:rPr lang="en-US" sz="2200" b="1" i="1" kern="1200" dirty="0">
              <a:latin typeface="+mn-lt"/>
              <a:cs typeface="Arial" panose="020B0604020202020204" pitchFamily="34" charset="0"/>
            </a:rPr>
            <a:t>1.52m</a:t>
          </a:r>
        </a:p>
      </dsp:txBody>
      <dsp:txXfrm>
        <a:off x="0" y="1869907"/>
        <a:ext cx="10905066" cy="140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F8EE5-12AD-4B65-B94D-24E84195CE14}">
      <dsp:nvSpPr>
        <dsp:cNvPr id="0" name=""/>
        <dsp:cNvSpPr/>
      </dsp:nvSpPr>
      <dsp:spPr>
        <a:xfrm rot="5400000">
          <a:off x="-318879" y="556402"/>
          <a:ext cx="1352405" cy="714645"/>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1 </a:t>
          </a:r>
        </a:p>
      </dsp:txBody>
      <dsp:txXfrm rot="-5400000">
        <a:off x="2" y="594845"/>
        <a:ext cx="714645" cy="637760"/>
      </dsp:txXfrm>
    </dsp:sp>
    <dsp:sp modelId="{BD66E7DC-6686-48C9-9660-7B78DC1FC5F7}">
      <dsp:nvSpPr>
        <dsp:cNvPr id="0" name=""/>
        <dsp:cNvSpPr/>
      </dsp:nvSpPr>
      <dsp:spPr>
        <a:xfrm rot="5400000">
          <a:off x="3559028" y="-2576336"/>
          <a:ext cx="991696" cy="66607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n-GB" sz="1200" kern="1200" dirty="0"/>
        </a:p>
        <a:p>
          <a:pPr marL="114300" lvl="1" indent="-114300" algn="l" defTabSz="577850">
            <a:lnSpc>
              <a:spcPct val="90000"/>
            </a:lnSpc>
            <a:spcBef>
              <a:spcPct val="0"/>
            </a:spcBef>
            <a:spcAft>
              <a:spcPct val="15000"/>
            </a:spcAft>
            <a:buChar char="•"/>
          </a:pPr>
          <a:r>
            <a:rPr lang="en-GB" altLang="en-US" sz="1300" kern="1200" dirty="0">
              <a:latin typeface="+mn-lt"/>
            </a:rPr>
            <a:t>Measure height and weight to calculate BMI to obtain BMI score.</a:t>
          </a:r>
          <a:endParaRPr lang="en-GB" sz="1300" kern="1200" dirty="0"/>
        </a:p>
        <a:p>
          <a:pPr marL="114300" lvl="1" indent="-114300" algn="l" defTabSz="577850">
            <a:lnSpc>
              <a:spcPct val="90000"/>
            </a:lnSpc>
            <a:spcBef>
              <a:spcPct val="0"/>
            </a:spcBef>
            <a:spcAft>
              <a:spcPct val="15000"/>
            </a:spcAft>
            <a:buChar char="•"/>
          </a:pPr>
          <a:r>
            <a:rPr lang="en-GB" altLang="en-US" sz="1300" kern="1200" dirty="0">
              <a:latin typeface="+mn-lt"/>
            </a:rPr>
            <a:t>You have also learnt how to obtain alternative measurements such as ulna  for height and MUAC for estimate of BMI. </a:t>
          </a:r>
          <a:endParaRPr lang="en-GB" sz="1300" kern="1200" dirty="0">
            <a:latin typeface="+mn-lt"/>
          </a:endParaRPr>
        </a:p>
        <a:p>
          <a:pPr marL="114300" lvl="1" indent="-114300" algn="l" defTabSz="577850">
            <a:lnSpc>
              <a:spcPct val="90000"/>
            </a:lnSpc>
            <a:spcBef>
              <a:spcPct val="0"/>
            </a:spcBef>
            <a:spcAft>
              <a:spcPct val="15000"/>
            </a:spcAft>
            <a:buChar char="•"/>
          </a:pPr>
          <a:r>
            <a:rPr lang="en-GB" altLang="en-US" sz="1300" kern="1200" dirty="0">
              <a:latin typeface="+mn-lt"/>
            </a:rPr>
            <a:t>You are also aware of BAPEN reference sheets  as an alternative method  for working out BMI score </a:t>
          </a:r>
          <a:endParaRPr lang="en-GB" sz="1300" kern="1200" dirty="0">
            <a:latin typeface="+mn-lt"/>
          </a:endParaRPr>
        </a:p>
        <a:p>
          <a:pPr marL="114300" lvl="1" indent="-114300" algn="l" defTabSz="533400">
            <a:lnSpc>
              <a:spcPct val="90000"/>
            </a:lnSpc>
            <a:spcBef>
              <a:spcPct val="0"/>
            </a:spcBef>
            <a:spcAft>
              <a:spcPct val="15000"/>
            </a:spcAft>
            <a:buChar char="•"/>
          </a:pPr>
          <a:endParaRPr lang="en-GB" sz="1200" kern="1200" dirty="0"/>
        </a:p>
      </dsp:txBody>
      <dsp:txXfrm rot="-5400000">
        <a:off x="724518" y="306585"/>
        <a:ext cx="6612307" cy="894874"/>
      </dsp:txXfrm>
    </dsp:sp>
    <dsp:sp modelId="{5037D9C8-FA19-4F30-8B25-0383D35EB5E6}">
      <dsp:nvSpPr>
        <dsp:cNvPr id="0" name=""/>
        <dsp:cNvSpPr/>
      </dsp:nvSpPr>
      <dsp:spPr>
        <a:xfrm rot="5400000">
          <a:off x="-153638" y="1616183"/>
          <a:ext cx="1021922" cy="714645"/>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2 </a:t>
          </a:r>
        </a:p>
      </dsp:txBody>
      <dsp:txXfrm rot="-5400000">
        <a:off x="1" y="1819868"/>
        <a:ext cx="714645" cy="307277"/>
      </dsp:txXfrm>
    </dsp:sp>
    <dsp:sp modelId="{0DE9EF24-F31B-4E97-B27E-2A7491409EC4}">
      <dsp:nvSpPr>
        <dsp:cNvPr id="0" name=""/>
        <dsp:cNvSpPr/>
      </dsp:nvSpPr>
      <dsp:spPr>
        <a:xfrm rot="5400000">
          <a:off x="3718141" y="-1510287"/>
          <a:ext cx="663599"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altLang="en-US" sz="1400" kern="1200" dirty="0">
              <a:latin typeface="+mn-lt"/>
            </a:rPr>
            <a:t>Calculate % unplanned weight loss in past 3-6 months to obtain weight loss score. </a:t>
          </a:r>
          <a:endParaRPr lang="en-GB" sz="1400" kern="1200" dirty="0">
            <a:latin typeface="+mn-lt"/>
          </a:endParaRPr>
        </a:p>
        <a:p>
          <a:pPr marL="114300" lvl="1" indent="-114300" algn="l" defTabSz="622300">
            <a:lnSpc>
              <a:spcPct val="90000"/>
            </a:lnSpc>
            <a:spcBef>
              <a:spcPct val="0"/>
            </a:spcBef>
            <a:spcAft>
              <a:spcPct val="15000"/>
            </a:spcAft>
            <a:buChar char="•"/>
          </a:pPr>
          <a:r>
            <a:rPr lang="en-GB" altLang="en-US" sz="1400" kern="1200" dirty="0">
              <a:latin typeface="+mn-lt"/>
            </a:rPr>
            <a:t>You are also aware of BAPEN reference sheets as an alternative method  for working out weight loss score </a:t>
          </a:r>
          <a:endParaRPr lang="en-GB" sz="1400" kern="1200" dirty="0">
            <a:latin typeface="+mn-lt"/>
          </a:endParaRPr>
        </a:p>
      </dsp:txBody>
      <dsp:txXfrm rot="-5400000">
        <a:off x="714646" y="1525602"/>
        <a:ext cx="6638196" cy="598811"/>
      </dsp:txXfrm>
    </dsp:sp>
    <dsp:sp modelId="{3A5F397C-A2E8-40F9-9DB5-EC2D1553643C}">
      <dsp:nvSpPr>
        <dsp:cNvPr id="0" name=""/>
        <dsp:cNvSpPr/>
      </dsp:nvSpPr>
      <dsp:spPr>
        <a:xfrm rot="5400000">
          <a:off x="-153138" y="2442985"/>
          <a:ext cx="1020922" cy="714645"/>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3 </a:t>
          </a:r>
        </a:p>
      </dsp:txBody>
      <dsp:txXfrm rot="-5400000">
        <a:off x="1" y="2647170"/>
        <a:ext cx="714645" cy="306277"/>
      </dsp:txXfrm>
    </dsp:sp>
    <dsp:sp modelId="{BBAE9CD3-092D-4D8E-A48C-5084791B22CA}">
      <dsp:nvSpPr>
        <dsp:cNvPr id="0" name=""/>
        <dsp:cNvSpPr/>
      </dsp:nvSpPr>
      <dsp:spPr>
        <a:xfrm rot="5400000">
          <a:off x="3810188" y="-643511"/>
          <a:ext cx="479503"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altLang="en-US" sz="1400" kern="1200" dirty="0">
              <a:latin typeface="+mn-lt"/>
            </a:rPr>
            <a:t>Consider acute disease effect score</a:t>
          </a:r>
          <a:endParaRPr lang="en-GB" sz="1400" kern="1200" dirty="0">
            <a:latin typeface="+mn-lt"/>
          </a:endParaRPr>
        </a:p>
      </dsp:txBody>
      <dsp:txXfrm rot="-5400000">
        <a:off x="714645" y="2475439"/>
        <a:ext cx="6647183" cy="432689"/>
      </dsp:txXfrm>
    </dsp:sp>
    <dsp:sp modelId="{C862DAC3-6246-427E-B42A-4139E554761C}">
      <dsp:nvSpPr>
        <dsp:cNvPr id="0" name=""/>
        <dsp:cNvSpPr/>
      </dsp:nvSpPr>
      <dsp:spPr>
        <a:xfrm rot="5400000">
          <a:off x="-153138" y="3230339"/>
          <a:ext cx="1020922" cy="714645"/>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4 </a:t>
          </a:r>
        </a:p>
      </dsp:txBody>
      <dsp:txXfrm rot="-5400000">
        <a:off x="1" y="3434524"/>
        <a:ext cx="714645" cy="306277"/>
      </dsp:txXfrm>
    </dsp:sp>
    <dsp:sp modelId="{51FA4E2B-D2C1-4908-A946-C3B3D7304B94}">
      <dsp:nvSpPr>
        <dsp:cNvPr id="0" name=""/>
        <dsp:cNvSpPr/>
      </dsp:nvSpPr>
      <dsp:spPr>
        <a:xfrm rot="5400000">
          <a:off x="3799972" y="142055"/>
          <a:ext cx="499935"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altLang="en-US" sz="1400" kern="1200" dirty="0">
              <a:latin typeface="+mn-lt"/>
            </a:rPr>
            <a:t>Obtain overall risk of malnutrition score (add step 1, 2 and 3 score together) </a:t>
          </a:r>
          <a:endParaRPr lang="en-GB" sz="1400" kern="1200" dirty="0">
            <a:latin typeface="+mn-lt"/>
          </a:endParaRPr>
        </a:p>
      </dsp:txBody>
      <dsp:txXfrm rot="-5400000">
        <a:off x="714645" y="3251788"/>
        <a:ext cx="6646185" cy="451125"/>
      </dsp:txXfrm>
    </dsp:sp>
    <dsp:sp modelId="{C95E1BFA-C98A-4FF9-AA14-185BED368979}">
      <dsp:nvSpPr>
        <dsp:cNvPr id="0" name=""/>
        <dsp:cNvSpPr/>
      </dsp:nvSpPr>
      <dsp:spPr>
        <a:xfrm rot="5400000">
          <a:off x="-153138" y="3977907"/>
          <a:ext cx="1020922" cy="714645"/>
        </a:xfrm>
        <a:prstGeom prst="chevron">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5 </a:t>
          </a:r>
        </a:p>
      </dsp:txBody>
      <dsp:txXfrm rot="-5400000">
        <a:off x="1" y="4182092"/>
        <a:ext cx="714645" cy="306277"/>
      </dsp:txXfrm>
    </dsp:sp>
    <dsp:sp modelId="{D6B38F29-E93C-45A7-99C7-9617DE58F05A}">
      <dsp:nvSpPr>
        <dsp:cNvPr id="0" name=""/>
        <dsp:cNvSpPr/>
      </dsp:nvSpPr>
      <dsp:spPr>
        <a:xfrm rot="5400000">
          <a:off x="3844317" y="821819"/>
          <a:ext cx="411245"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altLang="en-US" sz="1400" kern="1200" dirty="0">
              <a:latin typeface="+mn-lt"/>
            </a:rPr>
            <a:t>This will determine management guidelines</a:t>
          </a:r>
          <a:endParaRPr lang="en-GB" sz="1400" kern="1200" dirty="0">
            <a:latin typeface="+mn-lt"/>
          </a:endParaRPr>
        </a:p>
      </dsp:txBody>
      <dsp:txXfrm rot="-5400000">
        <a:off x="714645" y="3971567"/>
        <a:ext cx="6650515" cy="371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B89F2-A131-4B89-B194-13719D341DA0}" type="datetimeFigureOut">
              <a:rPr lang="en-GB" smtClean="0"/>
              <a:t>10/02/2026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BEE0C-B18E-4EEC-A8E4-E262F82C81D8}" type="slidenum">
              <a:rPr lang="en-GB" smtClean="0"/>
              <a:t>‹#›</a:t>
            </a:fld>
            <a:endParaRPr lang="en-GB"/>
          </a:p>
        </p:txBody>
      </p:sp>
    </p:spTree>
    <p:extLst>
      <p:ext uri="{BB962C8B-B14F-4D97-AF65-F5344CB8AC3E}">
        <p14:creationId xmlns:p14="http://schemas.microsoft.com/office/powerpoint/2010/main" val="122977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Mention Screening is based on Height and weights –therefore these need to be accurate**</a:t>
            </a:r>
          </a:p>
          <a:p>
            <a:r>
              <a:rPr lang="en-GB" dirty="0">
                <a:highlight>
                  <a:srgbClr val="FFFF00"/>
                </a:highlight>
              </a:rPr>
              <a:t>Appropriate scale could be; </a:t>
            </a:r>
            <a:r>
              <a:rPr lang="en-GB" sz="1200" dirty="0">
                <a:solidFill>
                  <a:srgbClr val="FF0000"/>
                </a:solidFill>
              </a:rPr>
              <a:t>standing, chair, wheelchair or hoist.</a:t>
            </a:r>
          </a:p>
          <a:p>
            <a:endParaRPr lang="en-GB" dirty="0"/>
          </a:p>
          <a:p>
            <a:r>
              <a:rPr lang="en-GB" dirty="0"/>
              <a:t>https://nnng.org.uk/wp-content/uploads/2021/07/Accurate-Body-Weight-Measurement-GPG-Final-draft-Feb17.pdf.</a:t>
            </a:r>
          </a:p>
          <a:p>
            <a:r>
              <a:rPr lang="en-GB" dirty="0"/>
              <a:t>Demo how to measure and accurate weight using care home scales.</a:t>
            </a:r>
          </a:p>
          <a:p>
            <a:r>
              <a:rPr lang="en-GB" dirty="0"/>
              <a:t>We will take them through how to do ulna length and MUAC next.</a:t>
            </a:r>
          </a:p>
        </p:txBody>
      </p:sp>
      <p:sp>
        <p:nvSpPr>
          <p:cNvPr id="4" name="Slide Number Placeholder 3"/>
          <p:cNvSpPr>
            <a:spLocks noGrp="1"/>
          </p:cNvSpPr>
          <p:nvPr>
            <p:ph type="sldNum" sz="quarter" idx="5"/>
          </p:nvPr>
        </p:nvSpPr>
        <p:spPr/>
        <p:txBody>
          <a:bodyPr/>
          <a:lstStyle/>
          <a:p>
            <a:fld id="{EB92836A-B5B2-49C4-B88F-9B001E6FA12E}" type="slidenum">
              <a:rPr lang="en-GB" smtClean="0"/>
              <a:t>6</a:t>
            </a:fld>
            <a:endParaRPr lang="en-GB"/>
          </a:p>
        </p:txBody>
      </p:sp>
    </p:spTree>
    <p:extLst>
      <p:ext uri="{BB962C8B-B14F-4D97-AF65-F5344CB8AC3E}">
        <p14:creationId xmlns:p14="http://schemas.microsoft.com/office/powerpoint/2010/main" val="279058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F06E754-6B7D-4CD0-9933-95AC9145C5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0509BC-270D-451C-9BE5-514FC56806B1}"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459" name="Rectangle 2">
            <a:extLst>
              <a:ext uri="{FF2B5EF4-FFF2-40B4-BE49-F238E27FC236}">
                <a16:creationId xmlns:a16="http://schemas.microsoft.com/office/drawing/2014/main" id="{D43E6F50-5B7D-4E10-A0B4-21AC18BAE16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7E1751A-F676-454F-8B6F-6FA4268272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GB" altLang="en-GB"/>
              <a:t>And here it is. </a:t>
            </a:r>
          </a:p>
          <a:p>
            <a:pPr eaLnBrk="1" hangingPunct="1">
              <a:spcBef>
                <a:spcPct val="0"/>
              </a:spcBef>
            </a:pPr>
            <a:endParaRPr lang="en-GB" altLang="en-GB"/>
          </a:p>
          <a:p>
            <a:pPr eaLnBrk="1" hangingPunct="1">
              <a:spcBef>
                <a:spcPct val="0"/>
              </a:spcBef>
            </a:pPr>
            <a:r>
              <a:rPr lang="en-GB" altLang="en-GB"/>
              <a:t>Not complex,</a:t>
            </a:r>
          </a:p>
          <a:p>
            <a:pPr eaLnBrk="1" hangingPunct="1">
              <a:spcBef>
                <a:spcPct val="0"/>
              </a:spcBef>
            </a:pPr>
            <a:r>
              <a:rPr lang="en-GB" altLang="en-GB"/>
              <a:t>Not overwrought with detail.</a:t>
            </a:r>
          </a:p>
          <a:p>
            <a:pPr eaLnBrk="1" hangingPunct="1">
              <a:spcBef>
                <a:spcPct val="0"/>
              </a:spcBef>
            </a:pPr>
            <a:r>
              <a:rPr lang="en-GB" altLang="en-GB"/>
              <a:t>But a simple 5-step screening tool.</a:t>
            </a:r>
          </a:p>
          <a:p>
            <a:pPr eaLnBrk="1" hangingPunct="1">
              <a:spcBef>
                <a:spcPct val="0"/>
              </a:spcBef>
            </a:pPr>
            <a:endParaRPr lang="en-GB" altLang="en-GB"/>
          </a:p>
          <a:p>
            <a:pPr eaLnBrk="1" hangingPunct="1">
              <a:spcBef>
                <a:spcPct val="0"/>
              </a:spcBef>
            </a:pPr>
            <a:r>
              <a:rPr lang="en-GB" altLang="en-GB"/>
              <a:t>Before we look into how MUST can be used practically, I’ll just summarise some key benefits.</a:t>
            </a:r>
          </a:p>
          <a:p>
            <a:pPr eaLnBrk="1" hangingPunct="1">
              <a:spcBef>
                <a:spcPct val="0"/>
              </a:spcBef>
            </a:pPr>
            <a:endParaRPr lang="en-GB" altLang="en-GB"/>
          </a:p>
          <a:p>
            <a:pPr eaLnBrk="1" hangingPunct="1">
              <a:spcBef>
                <a:spcPct val="0"/>
              </a:spcBef>
            </a:pPr>
            <a:endParaRPr lang="en-GB" altLang="en-GB"/>
          </a:p>
          <a:p>
            <a:pPr eaLnBrk="1" hangingPunct="1">
              <a:spcBef>
                <a:spcPct val="0"/>
              </a:spcBef>
            </a:pPr>
            <a:endParaRPr lang="en-GB" altLang="en-GB"/>
          </a:p>
        </p:txBody>
      </p:sp>
      <p:sp>
        <p:nvSpPr>
          <p:cNvPr id="19461" name="Footer Placeholder 1">
            <a:extLst>
              <a:ext uri="{FF2B5EF4-FFF2-40B4-BE49-F238E27FC236}">
                <a16:creationId xmlns:a16="http://schemas.microsoft.com/office/drawing/2014/main" id="{12E0936E-C17A-4844-9F12-8B4D7DD20794}"/>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BEE0C-B18E-4EEC-A8E4-E262F82C81D8}" type="slidenum">
              <a:rPr lang="en-GB" smtClean="0"/>
              <a:t>10</a:t>
            </a:fld>
            <a:endParaRPr lang="en-GB"/>
          </a:p>
        </p:txBody>
      </p:sp>
    </p:spTree>
    <p:extLst>
      <p:ext uri="{BB962C8B-B14F-4D97-AF65-F5344CB8AC3E}">
        <p14:creationId xmlns:p14="http://schemas.microsoft.com/office/powerpoint/2010/main" val="113825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7B45D2B-AF49-4CA7-9AAF-0ADB48432139}"/>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AA18CDD-2233-4235-9734-15D36CF928E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9700" name="Slide Number Placeholder 3">
            <a:extLst>
              <a:ext uri="{FF2B5EF4-FFF2-40B4-BE49-F238E27FC236}">
                <a16:creationId xmlns:a16="http://schemas.microsoft.com/office/drawing/2014/main" id="{2BF19F4C-BDC0-4FE7-A382-980CD3A67D0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F7CCB55-D4B3-41DC-A375-5059E450C3B4}"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01" name="Footer Placeholder 1">
            <a:extLst>
              <a:ext uri="{FF2B5EF4-FFF2-40B4-BE49-F238E27FC236}">
                <a16:creationId xmlns:a16="http://schemas.microsoft.com/office/drawing/2014/main" id="{4B82EA71-5851-4A41-A6B1-9D3A4A3065B0}"/>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BEE0C-B18E-4EEC-A8E4-E262F82C81D8}" type="slidenum">
              <a:rPr lang="en-GB" smtClean="0"/>
              <a:t>19</a:t>
            </a:fld>
            <a:endParaRPr lang="en-GB"/>
          </a:p>
        </p:txBody>
      </p:sp>
    </p:spTree>
    <p:extLst>
      <p:ext uri="{BB962C8B-B14F-4D97-AF65-F5344CB8AC3E}">
        <p14:creationId xmlns:p14="http://schemas.microsoft.com/office/powerpoint/2010/main" val="187502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F06E754-6B7D-4CD0-9933-95AC9145C5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0509BC-270D-451C-9BE5-514FC56806B1}"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459" name="Rectangle 2">
            <a:extLst>
              <a:ext uri="{FF2B5EF4-FFF2-40B4-BE49-F238E27FC236}">
                <a16:creationId xmlns:a16="http://schemas.microsoft.com/office/drawing/2014/main" id="{D43E6F50-5B7D-4E10-A0B4-21AC18BAE16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7E1751A-F676-454F-8B6F-6FA4268272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GB" altLang="en-GB"/>
              <a:t>And here it is. </a:t>
            </a:r>
          </a:p>
          <a:p>
            <a:pPr eaLnBrk="1" hangingPunct="1">
              <a:spcBef>
                <a:spcPct val="0"/>
              </a:spcBef>
            </a:pPr>
            <a:endParaRPr lang="en-GB" altLang="en-GB"/>
          </a:p>
          <a:p>
            <a:pPr eaLnBrk="1" hangingPunct="1">
              <a:spcBef>
                <a:spcPct val="0"/>
              </a:spcBef>
            </a:pPr>
            <a:r>
              <a:rPr lang="en-GB" altLang="en-GB"/>
              <a:t>Not complex,</a:t>
            </a:r>
          </a:p>
          <a:p>
            <a:pPr eaLnBrk="1" hangingPunct="1">
              <a:spcBef>
                <a:spcPct val="0"/>
              </a:spcBef>
            </a:pPr>
            <a:r>
              <a:rPr lang="en-GB" altLang="en-GB"/>
              <a:t>Not overwrought with detail.</a:t>
            </a:r>
          </a:p>
          <a:p>
            <a:pPr eaLnBrk="1" hangingPunct="1">
              <a:spcBef>
                <a:spcPct val="0"/>
              </a:spcBef>
            </a:pPr>
            <a:r>
              <a:rPr lang="en-GB" altLang="en-GB"/>
              <a:t>But a simple 5-step screening tool.</a:t>
            </a:r>
          </a:p>
          <a:p>
            <a:pPr eaLnBrk="1" hangingPunct="1">
              <a:spcBef>
                <a:spcPct val="0"/>
              </a:spcBef>
            </a:pPr>
            <a:endParaRPr lang="en-GB" altLang="en-GB"/>
          </a:p>
          <a:p>
            <a:pPr eaLnBrk="1" hangingPunct="1">
              <a:spcBef>
                <a:spcPct val="0"/>
              </a:spcBef>
            </a:pPr>
            <a:r>
              <a:rPr lang="en-GB" altLang="en-GB"/>
              <a:t>Before we look into how MUST can be used practically, I’ll just summarise some key benefits.</a:t>
            </a:r>
          </a:p>
          <a:p>
            <a:pPr eaLnBrk="1" hangingPunct="1">
              <a:spcBef>
                <a:spcPct val="0"/>
              </a:spcBef>
            </a:pPr>
            <a:endParaRPr lang="en-GB" altLang="en-GB"/>
          </a:p>
          <a:p>
            <a:pPr eaLnBrk="1" hangingPunct="1">
              <a:spcBef>
                <a:spcPct val="0"/>
              </a:spcBef>
            </a:pPr>
            <a:endParaRPr lang="en-GB" altLang="en-GB"/>
          </a:p>
          <a:p>
            <a:pPr eaLnBrk="1" hangingPunct="1">
              <a:spcBef>
                <a:spcPct val="0"/>
              </a:spcBef>
            </a:pPr>
            <a:endParaRPr lang="en-GB" altLang="en-GB"/>
          </a:p>
        </p:txBody>
      </p:sp>
      <p:sp>
        <p:nvSpPr>
          <p:cNvPr id="19461" name="Footer Placeholder 1">
            <a:extLst>
              <a:ext uri="{FF2B5EF4-FFF2-40B4-BE49-F238E27FC236}">
                <a16:creationId xmlns:a16="http://schemas.microsoft.com/office/drawing/2014/main" id="{12E0936E-C17A-4844-9F12-8B4D7DD20794}"/>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extLst>
      <p:ext uri="{BB962C8B-B14F-4D97-AF65-F5344CB8AC3E}">
        <p14:creationId xmlns:p14="http://schemas.microsoft.com/office/powerpoint/2010/main" val="388282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BEE0C-B18E-4EEC-A8E4-E262F82C81D8}" type="slidenum">
              <a:rPr lang="en-GB" smtClean="0"/>
              <a:t>25</a:t>
            </a:fld>
            <a:endParaRPr lang="en-GB"/>
          </a:p>
        </p:txBody>
      </p:sp>
    </p:spTree>
    <p:extLst>
      <p:ext uri="{BB962C8B-B14F-4D97-AF65-F5344CB8AC3E}">
        <p14:creationId xmlns:p14="http://schemas.microsoft.com/office/powerpoint/2010/main" val="12172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84DFEB6-E31B-4864-A0E6-1C8C0C6736E4}"/>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4A44A731-A781-4A39-A533-14AF8A2C0D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6868" name="Slide Number Placeholder 3">
            <a:extLst>
              <a:ext uri="{FF2B5EF4-FFF2-40B4-BE49-F238E27FC236}">
                <a16:creationId xmlns:a16="http://schemas.microsoft.com/office/drawing/2014/main" id="{9FB97D94-3FAB-4FA1-8FF7-949DFC87DEE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93324BC-87DB-4B95-9B42-0FD87D60F1B4}"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6869" name="Footer Placeholder 1">
            <a:extLst>
              <a:ext uri="{FF2B5EF4-FFF2-40B4-BE49-F238E27FC236}">
                <a16:creationId xmlns:a16="http://schemas.microsoft.com/office/drawing/2014/main" id="{5178BC4E-D551-41CF-98C3-9646AD422B7F}"/>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2BA5-2C92-49D0-B01A-021080F998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1CC2B2-45CD-43AA-8901-7CAC41356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004711-56F8-4BFE-88D5-84D60E4D3FA2}"/>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5" name="Footer Placeholder 4">
            <a:extLst>
              <a:ext uri="{FF2B5EF4-FFF2-40B4-BE49-F238E27FC236}">
                <a16:creationId xmlns:a16="http://schemas.microsoft.com/office/drawing/2014/main" id="{AC89F0FF-FB40-41F8-9148-7DA5C6772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D1485B-55B6-4192-9D9A-2B02389C4DDC}"/>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79974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762B-03D8-4E0B-B332-AD3D11383F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47347-B133-4DB7-A043-1DD9F08DD8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FCEF26-4934-42CC-8B17-C1F8E3E04006}"/>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5" name="Footer Placeholder 4">
            <a:extLst>
              <a:ext uri="{FF2B5EF4-FFF2-40B4-BE49-F238E27FC236}">
                <a16:creationId xmlns:a16="http://schemas.microsoft.com/office/drawing/2014/main" id="{9653758E-DA9C-4956-81B1-FF9AC1793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5FF961-BBA9-47ED-8E6E-7A5D8515445B}"/>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109637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9169FC-8492-4366-90E8-6F8840FE3A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62653-ED45-4BCE-BB89-12F32F5DB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2A43D1-3122-44D9-8A01-DFD5BABAEA39}"/>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5" name="Footer Placeholder 4">
            <a:extLst>
              <a:ext uri="{FF2B5EF4-FFF2-40B4-BE49-F238E27FC236}">
                <a16:creationId xmlns:a16="http://schemas.microsoft.com/office/drawing/2014/main" id="{4265952E-BED6-4C88-8555-521F1073D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02CFE-3F8C-403F-8F2F-C12E2CA2769E}"/>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44779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284" y="692150"/>
            <a:ext cx="10363200" cy="12969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F71FB5D-DE7C-4B3C-A6B2-3EA3FD9162F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6499F2D-7963-41A5-8B35-0F7FF47CDA0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47F3D5A-17D4-40BD-80CE-E2296D98B7D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E631AD-4751-432B-B8EA-87002910A872}" type="slidenum">
              <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22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7EB9-BA2E-4CF7-B740-F36E76FD7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068CD6-E282-4D5D-8E7B-9CAF182AD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329DEE-C174-4122-9FC8-0724984C1BF3}"/>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5" name="Footer Placeholder 4">
            <a:extLst>
              <a:ext uri="{FF2B5EF4-FFF2-40B4-BE49-F238E27FC236}">
                <a16:creationId xmlns:a16="http://schemas.microsoft.com/office/drawing/2014/main" id="{44A59673-0356-4C9C-8349-D93E603B7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EA9F7-7171-4227-8596-760860D98DC9}"/>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026260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28B8-4A22-46D4-8BE8-B170BED111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3908B3-37D6-40D4-B41D-63A80B897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A4465-B015-41E0-922E-76F13605E671}"/>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5" name="Footer Placeholder 4">
            <a:extLst>
              <a:ext uri="{FF2B5EF4-FFF2-40B4-BE49-F238E27FC236}">
                <a16:creationId xmlns:a16="http://schemas.microsoft.com/office/drawing/2014/main" id="{9A4C7472-7509-48B5-BE1F-CBD41827A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C702C-CE9B-4444-8AA4-40D33F167E05}"/>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61487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98AD-323C-4D63-A3E7-B58B9D7AE6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2DACFF-4244-4C73-9A30-8D6E91494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6A0240-9F34-41FD-BA40-F36EF609EC9B}"/>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5" name="Footer Placeholder 4">
            <a:extLst>
              <a:ext uri="{FF2B5EF4-FFF2-40B4-BE49-F238E27FC236}">
                <a16:creationId xmlns:a16="http://schemas.microsoft.com/office/drawing/2014/main" id="{BBC1E474-1CCA-408F-B724-EDBDEB6E7A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C9AE40-A31F-4C89-81BF-73E3320670E3}"/>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401674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1B1E-20A6-468B-AECA-49F64A6972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93FD02-A2C2-4814-B354-B6A9E36360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309BE-7FBA-4DFF-8D52-BFA8B70B9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513A42-F98A-4BDC-9C11-002728A388B5}"/>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6" name="Footer Placeholder 5">
            <a:extLst>
              <a:ext uri="{FF2B5EF4-FFF2-40B4-BE49-F238E27FC236}">
                <a16:creationId xmlns:a16="http://schemas.microsoft.com/office/drawing/2014/main" id="{96A06BFA-7930-4C76-8027-A4278B9DD0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131252-1B16-4367-87DC-A2867D7A0BB4}"/>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4069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B75F-3228-4A9E-A8F2-4DC84EF4CA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841A1A-E50C-4DE3-B338-66FAF96CB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68D9F-47C8-442A-9A0A-4D7A2CB7D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36B2D2-0308-4A10-82B9-854290D34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269EF-0B54-48B6-BD18-DA136AB50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27BC81-76F7-4670-B415-F19C3A65154C}"/>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8" name="Footer Placeholder 7">
            <a:extLst>
              <a:ext uri="{FF2B5EF4-FFF2-40B4-BE49-F238E27FC236}">
                <a16:creationId xmlns:a16="http://schemas.microsoft.com/office/drawing/2014/main" id="{C830875E-10C9-4DCC-B722-9FA730BFF3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A09D53-EA9B-463A-A8CF-97131FEA1D6A}"/>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229245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0828-E573-4093-9D78-4A6B6B86F3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288718-40B1-4675-8E8C-2A2098B8CEC5}"/>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4" name="Footer Placeholder 3">
            <a:extLst>
              <a:ext uri="{FF2B5EF4-FFF2-40B4-BE49-F238E27FC236}">
                <a16:creationId xmlns:a16="http://schemas.microsoft.com/office/drawing/2014/main" id="{55C70008-EDB9-44D6-8E5D-F81C58811A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1C1EA1-AE4C-4796-AC82-21A7A2DB4D1C}"/>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69719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4C24D-9AE0-40CC-ABF8-D03A02F03E4C}"/>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3" name="Footer Placeholder 2">
            <a:extLst>
              <a:ext uri="{FF2B5EF4-FFF2-40B4-BE49-F238E27FC236}">
                <a16:creationId xmlns:a16="http://schemas.microsoft.com/office/drawing/2014/main" id="{C1638636-0B99-4803-8B07-4CC2D04C47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D1525-65E3-4875-91DA-A817EB744677}"/>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44928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B9B9-782F-4B05-AC0B-979F780241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DF2014-EC25-4782-8EE7-D1BD58477D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38297-21BC-4258-AF78-F8EACAD553FF}"/>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5" name="Footer Placeholder 4">
            <a:extLst>
              <a:ext uri="{FF2B5EF4-FFF2-40B4-BE49-F238E27FC236}">
                <a16:creationId xmlns:a16="http://schemas.microsoft.com/office/drawing/2014/main" id="{B0064D9B-C7DD-4691-9CD3-26F0541154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296D06-88A4-4813-B401-FB969A932789}"/>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1549536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BCBF-43CD-43D4-9982-320698D59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507A46-2024-4F7F-9E10-BFFCD99BD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BE0EC5-00B4-450E-B51C-F932450DA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EAA6F-40E3-41F6-BC97-4F42DF4B3717}"/>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6" name="Footer Placeholder 5">
            <a:extLst>
              <a:ext uri="{FF2B5EF4-FFF2-40B4-BE49-F238E27FC236}">
                <a16:creationId xmlns:a16="http://schemas.microsoft.com/office/drawing/2014/main" id="{1DEFC6DB-6FF9-493A-9E16-072ACFEF2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44EE71-775A-4B99-AD56-F56394BFFF9B}"/>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176452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0161-BE5C-4294-8E41-F1A7225A7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CE01DD-A4AC-40B4-98C8-48EABD536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2F5D8C-CDC8-4CEC-AB9F-F6F01403B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475D5-D604-4E16-B8C9-57B0E7D2115F}"/>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6" name="Footer Placeholder 5">
            <a:extLst>
              <a:ext uri="{FF2B5EF4-FFF2-40B4-BE49-F238E27FC236}">
                <a16:creationId xmlns:a16="http://schemas.microsoft.com/office/drawing/2014/main" id="{C19E95C6-8386-4EF7-8A57-08C8335D5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2E544F-0BCB-4D3B-AD9F-FC6D4B9F30F9}"/>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25975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F676-EDF6-4454-AD5E-DCF1E802B7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89B907-C073-4717-AFD3-6EA21E98E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5A9631-9CE4-4C34-94D6-470134BC0503}"/>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5" name="Footer Placeholder 4">
            <a:extLst>
              <a:ext uri="{FF2B5EF4-FFF2-40B4-BE49-F238E27FC236}">
                <a16:creationId xmlns:a16="http://schemas.microsoft.com/office/drawing/2014/main" id="{28C94DDA-E48D-4BD8-AAC5-92F3DB7B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DD79D-8DEE-4517-9D9E-42AA7B3F0220}"/>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114298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AD0CB-751B-40B6-B39F-7267E3E33C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12AB7E-216F-4C3E-A70E-8156F2E111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E386FD-2705-4752-8EF4-CEFB5CBB5655}"/>
              </a:ext>
            </a:extLst>
          </p:cNvPr>
          <p:cNvSpPr>
            <a:spLocks noGrp="1"/>
          </p:cNvSpPr>
          <p:nvPr>
            <p:ph type="dt" sz="half" idx="10"/>
          </p:nvPr>
        </p:nvSpPr>
        <p:spPr/>
        <p:txBody>
          <a:bodyPr/>
          <a:lstStyle/>
          <a:p>
            <a:fld id="{A26FFECF-64D1-491E-A681-71A02553ED10}" type="datetimeFigureOut">
              <a:rPr lang="en-GB" smtClean="0"/>
              <a:t>10/02/2026</a:t>
            </a:fld>
            <a:endParaRPr lang="en-GB"/>
          </a:p>
        </p:txBody>
      </p:sp>
      <p:sp>
        <p:nvSpPr>
          <p:cNvPr id="5" name="Footer Placeholder 4">
            <a:extLst>
              <a:ext uri="{FF2B5EF4-FFF2-40B4-BE49-F238E27FC236}">
                <a16:creationId xmlns:a16="http://schemas.microsoft.com/office/drawing/2014/main" id="{3C9EC543-FEBB-44E4-828A-91D89095E8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D3065-D970-4622-BD00-04FC7ADBB5C2}"/>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286327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91D4-1307-4624-815C-A8D282786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90EC71-AF51-4994-A259-CCB3A05D0C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A82E0C-8A8A-42FA-B829-017A41BA6DBA}"/>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5" name="Footer Placeholder 4">
            <a:extLst>
              <a:ext uri="{FF2B5EF4-FFF2-40B4-BE49-F238E27FC236}">
                <a16:creationId xmlns:a16="http://schemas.microsoft.com/office/drawing/2014/main" id="{AC9DB37E-22CF-4422-849D-40E64A892B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EE9F35-791E-4769-94E4-353E47155DB4}"/>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339334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D896-4A41-4CB2-90F8-1993F1993F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693566-79D9-482C-93F0-AE880D3CF4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D0B01A-D1F3-4327-801C-8CEFD04225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F8FC53-B1A5-47EE-9381-B5F7B6C58230}"/>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6" name="Footer Placeholder 5">
            <a:extLst>
              <a:ext uri="{FF2B5EF4-FFF2-40B4-BE49-F238E27FC236}">
                <a16:creationId xmlns:a16="http://schemas.microsoft.com/office/drawing/2014/main" id="{B019C439-2E12-4664-A676-6C21941326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28C5B-D52B-48A0-A23C-25DEDB3A3EB0}"/>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163726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A1BA-C817-448B-99F7-26F902F3B6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E41F53-EFB8-4B36-8C18-1896D627F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B7D441-62C3-4178-946D-6500BAD67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BDBF81-6BBA-491C-844A-8DE21FE80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18E474-489F-4E52-893A-5556F86AFA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AE63C6-3F4F-49D5-9039-E91DBC6C0BB7}"/>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8" name="Footer Placeholder 7">
            <a:extLst>
              <a:ext uri="{FF2B5EF4-FFF2-40B4-BE49-F238E27FC236}">
                <a16:creationId xmlns:a16="http://schemas.microsoft.com/office/drawing/2014/main" id="{EB5FB30A-E0DF-4454-B62E-A8E089482D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A6D6A1-F86E-4360-ACAE-5C2014F1E17A}"/>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3986952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BD3E-C638-4989-99EC-4BA04C15B0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7FCEAF-2CD8-4139-A8F9-2E2816A4643B}"/>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4" name="Footer Placeholder 3">
            <a:extLst>
              <a:ext uri="{FF2B5EF4-FFF2-40B4-BE49-F238E27FC236}">
                <a16:creationId xmlns:a16="http://schemas.microsoft.com/office/drawing/2014/main" id="{A4012B53-3766-49E3-9937-5149C0BF1E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C7F301-BA20-4234-A2FA-D1E0C2D8254C}"/>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419160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04D36-567A-4700-91E4-83B3C97CE31D}"/>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3" name="Footer Placeholder 2">
            <a:extLst>
              <a:ext uri="{FF2B5EF4-FFF2-40B4-BE49-F238E27FC236}">
                <a16:creationId xmlns:a16="http://schemas.microsoft.com/office/drawing/2014/main" id="{E2BF1A57-0406-42CC-AC64-8114639073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E038AD-B72A-4974-A9C1-72197E92DC81}"/>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237929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CF8F-B887-4D87-9F55-51430C394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9CA6BC-F61A-4710-BFEA-12E998C9F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1E5830-ED2F-4FDC-BA94-AA0736F0E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6EB83-AC87-4204-B752-135FAE4C711F}"/>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6" name="Footer Placeholder 5">
            <a:extLst>
              <a:ext uri="{FF2B5EF4-FFF2-40B4-BE49-F238E27FC236}">
                <a16:creationId xmlns:a16="http://schemas.microsoft.com/office/drawing/2014/main" id="{AE475481-2719-4ABA-8847-AE9EF7DBB8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FD9EA-94BD-436A-99D3-7892AEF802A2}"/>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72808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2A57-FD14-4F4F-8BFB-AFB7F94DE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E25331-7F54-45C3-B763-AF765EF25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7CA0C1-4EE1-4EE9-AC46-94CE4AA56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4FEEC-1DDE-459C-A177-A8066182DC04}"/>
              </a:ext>
            </a:extLst>
          </p:cNvPr>
          <p:cNvSpPr>
            <a:spLocks noGrp="1"/>
          </p:cNvSpPr>
          <p:nvPr>
            <p:ph type="dt" sz="half" idx="10"/>
          </p:nvPr>
        </p:nvSpPr>
        <p:spPr/>
        <p:txBody>
          <a:bodyPr/>
          <a:lstStyle/>
          <a:p>
            <a:fld id="{A8904875-F935-471D-8668-DDE772F65B1A}" type="datetimeFigureOut">
              <a:rPr lang="en-GB" smtClean="0"/>
              <a:t>10/02/2026</a:t>
            </a:fld>
            <a:endParaRPr lang="en-GB"/>
          </a:p>
        </p:txBody>
      </p:sp>
      <p:sp>
        <p:nvSpPr>
          <p:cNvPr id="6" name="Footer Placeholder 5">
            <a:extLst>
              <a:ext uri="{FF2B5EF4-FFF2-40B4-BE49-F238E27FC236}">
                <a16:creationId xmlns:a16="http://schemas.microsoft.com/office/drawing/2014/main" id="{F1B58760-DEDF-489E-A9FF-00FAEFEEB0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2D98C6-1720-4CD7-8B76-A7CFE1041302}"/>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254821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939E3-FE7D-4523-A729-0E96D7D39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6F5E9E-D9AF-4E0D-A065-345FE9F587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4146BF-540B-4800-B14F-89D0732C9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04875-F935-471D-8668-DDE772F65B1A}" type="datetimeFigureOut">
              <a:rPr lang="en-GB" smtClean="0"/>
              <a:t>10/02/2026</a:t>
            </a:fld>
            <a:endParaRPr lang="en-GB"/>
          </a:p>
        </p:txBody>
      </p:sp>
      <p:sp>
        <p:nvSpPr>
          <p:cNvPr id="5" name="Footer Placeholder 4">
            <a:extLst>
              <a:ext uri="{FF2B5EF4-FFF2-40B4-BE49-F238E27FC236}">
                <a16:creationId xmlns:a16="http://schemas.microsoft.com/office/drawing/2014/main" id="{0ECCE7DE-3608-4113-8C6A-5E155BB1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4C8EF0-FC86-43A0-A0F2-88173F1E1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B75C1-3CED-43B8-832E-546823E0B627}" type="slidenum">
              <a:rPr lang="en-GB" smtClean="0"/>
              <a:t>‹#›</a:t>
            </a:fld>
            <a:endParaRPr lang="en-GB"/>
          </a:p>
        </p:txBody>
      </p:sp>
    </p:spTree>
    <p:extLst>
      <p:ext uri="{BB962C8B-B14F-4D97-AF65-F5344CB8AC3E}">
        <p14:creationId xmlns:p14="http://schemas.microsoft.com/office/powerpoint/2010/main" val="3325781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E7605-DB2F-4BAC-9E55-6F6F4EC29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75839-3580-47C9-B9CF-AEA04DF06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B8DDE-6834-40E1-B90B-342AA13E4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FFECF-64D1-491E-A681-71A02553ED10}" type="datetimeFigureOut">
              <a:rPr lang="en-GB" smtClean="0"/>
              <a:t>10/02/2026</a:t>
            </a:fld>
            <a:endParaRPr lang="en-GB"/>
          </a:p>
        </p:txBody>
      </p:sp>
      <p:sp>
        <p:nvSpPr>
          <p:cNvPr id="5" name="Footer Placeholder 4">
            <a:extLst>
              <a:ext uri="{FF2B5EF4-FFF2-40B4-BE49-F238E27FC236}">
                <a16:creationId xmlns:a16="http://schemas.microsoft.com/office/drawing/2014/main" id="{2A0EC8B7-DA1B-4647-8853-8798468374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0E326B-6ABB-4F6A-8BA4-D0D0C7AC8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40A37-5835-47B7-AD81-8B13BA21DF39}" type="slidenum">
              <a:rPr lang="en-GB" smtClean="0"/>
              <a:t>‹#›</a:t>
            </a:fld>
            <a:endParaRPr lang="en-GB"/>
          </a:p>
        </p:txBody>
      </p:sp>
    </p:spTree>
    <p:extLst>
      <p:ext uri="{BB962C8B-B14F-4D97-AF65-F5344CB8AC3E}">
        <p14:creationId xmlns:p14="http://schemas.microsoft.com/office/powerpoint/2010/main" val="16581216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apen.org.uk/pdfs/must/must_page3.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bapen.org.uk/pdfs/must/must_full.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C-iwmhg6Ws" TargetMode="External"/><Relationship Id="rId2" Type="http://schemas.openxmlformats.org/officeDocument/2006/relationships/hyperlink" Target="https://www.bapen.org.uk/pdfs/must/must_page6.pdf"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Go4ZXnoDAe8"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apen.org.uk/pdfs/must/must_page6.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bapen.org.uk/pdfs/must/must_full.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apen.org.uk/pdfs/must/must_page3.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pen.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hyperlink" Target="https://www.bapen.org.uk/pdfs/must/must_page3.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FBD76D-9A09-1622-161D-8A592153FE64}"/>
              </a:ext>
            </a:extLst>
          </p:cNvPr>
          <p:cNvSpPr>
            <a:spLocks noGrp="1"/>
          </p:cNvSpPr>
          <p:nvPr>
            <p:ph type="title"/>
          </p:nvPr>
        </p:nvSpPr>
        <p:spPr>
          <a:xfrm>
            <a:off x="461273" y="2279220"/>
            <a:ext cx="3115265" cy="2396359"/>
          </a:xfrm>
        </p:spPr>
        <p:txBody>
          <a:bodyPr anchor="b">
            <a:normAutofit fontScale="90000"/>
          </a:bodyPr>
          <a:lstStyle/>
          <a:p>
            <a:pPr algn="ctr"/>
            <a:r>
              <a:rPr lang="en-GB" sz="3600" dirty="0">
                <a:solidFill>
                  <a:srgbClr val="FFFFFF"/>
                </a:solidFill>
                <a:latin typeface="+mn-lt"/>
                <a:cs typeface="Arial" panose="020B0604020202020204" pitchFamily="34" charset="0"/>
              </a:rPr>
              <a:t>Improving Community Adult Nutrition (I-CAN) </a:t>
            </a:r>
            <a:br>
              <a:rPr lang="en-GB" sz="3600" dirty="0">
                <a:solidFill>
                  <a:srgbClr val="FFFFFF"/>
                </a:solidFill>
                <a:latin typeface="+mn-lt"/>
                <a:cs typeface="Arial" panose="020B0604020202020204" pitchFamily="34" charset="0"/>
              </a:rPr>
            </a:br>
            <a:r>
              <a:rPr lang="en-GB" sz="3600" dirty="0">
                <a:solidFill>
                  <a:srgbClr val="FFFFFF"/>
                </a:solidFill>
                <a:latin typeface="+mn-lt"/>
                <a:cs typeface="Arial" panose="020B0604020202020204" pitchFamily="34" charset="0"/>
              </a:rPr>
              <a:t>e-learning </a:t>
            </a:r>
          </a:p>
        </p:txBody>
      </p:sp>
      <p:graphicFrame>
        <p:nvGraphicFramePr>
          <p:cNvPr id="5" name="Content Placeholder 2">
            <a:extLst>
              <a:ext uri="{FF2B5EF4-FFF2-40B4-BE49-F238E27FC236}">
                <a16:creationId xmlns:a16="http://schemas.microsoft.com/office/drawing/2014/main" id="{3A0FEEB6-8015-BCBD-118B-F9AE1A9D9145}"/>
              </a:ext>
            </a:extLst>
          </p:cNvPr>
          <p:cNvGraphicFramePr>
            <a:graphicFrameLocks noGrp="1"/>
          </p:cNvGraphicFramePr>
          <p:nvPr>
            <p:ph idx="1"/>
            <p:extLst>
              <p:ext uri="{D42A27DB-BD31-4B8C-83A1-F6EECF244321}">
                <p14:modId xmlns:p14="http://schemas.microsoft.com/office/powerpoint/2010/main" val="2879707096"/>
              </p:ext>
            </p:extLst>
          </p:nvPr>
        </p:nvGraphicFramePr>
        <p:xfrm>
          <a:off x="4905052" y="1181810"/>
          <a:ext cx="6666833" cy="502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3739B58F-F125-1DBF-3745-AB2257ADABF9}"/>
              </a:ext>
            </a:extLst>
          </p:cNvPr>
          <p:cNvSpPr txBox="1">
            <a:spLocks/>
          </p:cNvSpPr>
          <p:nvPr/>
        </p:nvSpPr>
        <p:spPr>
          <a:xfrm>
            <a:off x="4037824" y="308925"/>
            <a:ext cx="6419160" cy="872886"/>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100" dirty="0">
                <a:latin typeface="+mn-lt"/>
                <a:cs typeface="Arial" panose="020B0604020202020204" pitchFamily="34" charset="0"/>
              </a:rPr>
              <a:t>RECAP: In Topic 1 Introduction To Malnutrition we covered:</a:t>
            </a:r>
          </a:p>
        </p:txBody>
      </p:sp>
      <p:pic>
        <p:nvPicPr>
          <p:cNvPr id="4" name="Picture 3" descr="A black text on a white background&#10;&#10;Description automatically generated">
            <a:extLst>
              <a:ext uri="{FF2B5EF4-FFF2-40B4-BE49-F238E27FC236}">
                <a16:creationId xmlns:a16="http://schemas.microsoft.com/office/drawing/2014/main" id="{0197758B-7B12-2122-3B86-D4EA440E2865}"/>
              </a:ext>
            </a:extLst>
          </p:cNvPr>
          <p:cNvPicPr>
            <a:picLocks noChangeAspect="1"/>
          </p:cNvPicPr>
          <p:nvPr/>
        </p:nvPicPr>
        <p:blipFill>
          <a:blip r:embed="rId7"/>
          <a:stretch>
            <a:fillRect/>
          </a:stretch>
        </p:blipFill>
        <p:spPr>
          <a:xfrm>
            <a:off x="9285605" y="-6"/>
            <a:ext cx="2906395" cy="858520"/>
          </a:xfrm>
          <a:prstGeom prst="rect">
            <a:avLst/>
          </a:prstGeom>
        </p:spPr>
      </p:pic>
      <p:sp>
        <p:nvSpPr>
          <p:cNvPr id="6" name="TextBox 5">
            <a:extLst>
              <a:ext uri="{FF2B5EF4-FFF2-40B4-BE49-F238E27FC236}">
                <a16:creationId xmlns:a16="http://schemas.microsoft.com/office/drawing/2014/main" id="{0D132AA6-3ED7-A19C-A719-D7E010DC7A52}"/>
              </a:ext>
            </a:extLst>
          </p:cNvPr>
          <p:cNvSpPr txBox="1"/>
          <p:nvPr/>
        </p:nvSpPr>
        <p:spPr>
          <a:xfrm>
            <a:off x="4668078" y="6204359"/>
            <a:ext cx="7523922" cy="646331"/>
          </a:xfrm>
          <a:prstGeom prst="rect">
            <a:avLst/>
          </a:prstGeom>
          <a:noFill/>
        </p:spPr>
        <p:txBody>
          <a:bodyPr wrap="square">
            <a:spAutoFit/>
          </a:bodyPr>
          <a:lstStyle/>
          <a:p>
            <a:pPr algn="r"/>
            <a:r>
              <a:rPr lang="en-GB" b="1" dirty="0"/>
              <a:t>Leicestershire </a:t>
            </a:r>
          </a:p>
          <a:p>
            <a:pPr algn="r"/>
            <a:r>
              <a:rPr lang="en-GB" b="1" dirty="0"/>
              <a:t>Nutrition &amp; Dietetic Service</a:t>
            </a:r>
          </a:p>
        </p:txBody>
      </p:sp>
    </p:spTree>
    <p:extLst>
      <p:ext uri="{BB962C8B-B14F-4D97-AF65-F5344CB8AC3E}">
        <p14:creationId xmlns:p14="http://schemas.microsoft.com/office/powerpoint/2010/main" val="28788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0A3C4AE-21F2-4DA9-A305-5019DCD1A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50" name="Rectangle 2">
            <a:extLst>
              <a:ext uri="{FF2B5EF4-FFF2-40B4-BE49-F238E27FC236}">
                <a16:creationId xmlns:a16="http://schemas.microsoft.com/office/drawing/2014/main" id="{BB29CA80-7B62-4163-9074-D5B43EFE13EB}"/>
              </a:ext>
            </a:extLst>
          </p:cNvPr>
          <p:cNvSpPr>
            <a:spLocks noGrp="1" noChangeArrowheads="1"/>
          </p:cNvSpPr>
          <p:nvPr>
            <p:ph type="title"/>
          </p:nvPr>
        </p:nvSpPr>
        <p:spPr>
          <a:xfrm>
            <a:off x="-1" y="478971"/>
            <a:ext cx="4167271" cy="5331698"/>
          </a:xfrm>
        </p:spPr>
        <p:txBody>
          <a:bodyPr>
            <a:normAutofit fontScale="90000"/>
          </a:bodyPr>
          <a:lstStyle/>
          <a:p>
            <a:pPr>
              <a:lnSpc>
                <a:spcPct val="100000"/>
              </a:lnSpc>
            </a:pPr>
            <a:r>
              <a:rPr lang="en-GB" altLang="en-US" sz="2700" b="1" dirty="0">
                <a:solidFill>
                  <a:schemeClr val="bg1"/>
                </a:solidFill>
                <a:latin typeface="+mn-lt"/>
              </a:rPr>
              <a:t>Step 1</a:t>
            </a:r>
            <a:r>
              <a:rPr lang="en-GB" altLang="en-US" sz="2700" dirty="0">
                <a:solidFill>
                  <a:schemeClr val="bg1"/>
                </a:solidFill>
                <a:latin typeface="+mn-lt"/>
              </a:rPr>
              <a:t>: </a:t>
            </a:r>
            <a:br>
              <a:rPr lang="en-GB" altLang="en-US" sz="2700" dirty="0">
                <a:solidFill>
                  <a:schemeClr val="bg1"/>
                </a:solidFill>
                <a:latin typeface="+mn-lt"/>
              </a:rPr>
            </a:br>
            <a:r>
              <a:rPr lang="en-GB" altLang="en-US" sz="2700" dirty="0">
                <a:solidFill>
                  <a:schemeClr val="bg1"/>
                </a:solidFill>
                <a:latin typeface="+mn-lt"/>
              </a:rPr>
              <a:t>How to calculate </a:t>
            </a:r>
            <a:br>
              <a:rPr lang="en-GB" altLang="en-US" sz="2700" dirty="0">
                <a:solidFill>
                  <a:schemeClr val="bg1"/>
                </a:solidFill>
                <a:latin typeface="+mn-lt"/>
              </a:rPr>
            </a:br>
            <a:r>
              <a:rPr lang="en-GB" altLang="en-US" sz="2700" dirty="0">
                <a:solidFill>
                  <a:schemeClr val="bg1"/>
                </a:solidFill>
                <a:latin typeface="+mn-lt"/>
              </a:rPr>
              <a:t>Body Mass Index </a:t>
            </a:r>
            <a:br>
              <a:rPr lang="en-GB" altLang="en-US" sz="2700" dirty="0">
                <a:solidFill>
                  <a:schemeClr val="bg1"/>
                </a:solidFill>
                <a:latin typeface="+mn-lt"/>
              </a:rPr>
            </a:br>
            <a:r>
              <a:rPr lang="en-GB" altLang="en-US" sz="2700" dirty="0">
                <a:solidFill>
                  <a:schemeClr val="bg1"/>
                </a:solidFill>
                <a:latin typeface="+mn-lt"/>
              </a:rPr>
              <a:t>in order to work out </a:t>
            </a:r>
            <a:br>
              <a:rPr lang="en-GB" altLang="en-US" sz="2700" dirty="0">
                <a:solidFill>
                  <a:schemeClr val="bg1"/>
                </a:solidFill>
                <a:latin typeface="+mn-lt"/>
              </a:rPr>
            </a:br>
            <a:r>
              <a:rPr lang="en-GB" altLang="en-US" sz="2700" dirty="0">
                <a:solidFill>
                  <a:schemeClr val="bg1"/>
                </a:solidFill>
                <a:latin typeface="+mn-lt"/>
              </a:rPr>
              <a:t>BMI score </a:t>
            </a:r>
            <a:r>
              <a:rPr lang="en-GB" altLang="en-US" sz="3500" dirty="0">
                <a:solidFill>
                  <a:schemeClr val="bg1"/>
                </a:solidFill>
                <a:latin typeface="+mn-lt"/>
              </a:rPr>
              <a:t>:</a:t>
            </a: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r>
              <a:rPr lang="en-GB" altLang="en-US" sz="3500" dirty="0">
                <a:solidFill>
                  <a:schemeClr val="bg1"/>
                </a:solidFill>
                <a:latin typeface="Arial" panose="020B0604020202020204" pitchFamily="34" charset="0"/>
              </a:rPr>
              <a:t> </a:t>
            </a:r>
          </a:p>
        </p:txBody>
      </p:sp>
      <p:pic>
        <p:nvPicPr>
          <p:cNvPr id="2" name="Picture 3" descr="8135_MUST_6ppAW A52">
            <a:hlinkClick r:id="rId3"/>
            <a:extLst>
              <a:ext uri="{FF2B5EF4-FFF2-40B4-BE49-F238E27FC236}">
                <a16:creationId xmlns:a16="http://schemas.microsoft.com/office/drawing/2014/main" id="{4B63F010-C0F5-1E50-FA49-766E9A2B70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249" y="2714059"/>
            <a:ext cx="2729130" cy="349888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C0D4E55-7B88-5524-FE0B-D346183366CB}"/>
              </a:ext>
            </a:extLst>
          </p:cNvPr>
          <p:cNvSpPr/>
          <p:nvPr/>
        </p:nvSpPr>
        <p:spPr>
          <a:xfrm rot="5400000">
            <a:off x="492553" y="2326849"/>
            <a:ext cx="462693" cy="131617"/>
          </a:xfrm>
          <a:prstGeom prst="rightArrow">
            <a:avLst>
              <a:gd name="adj1" fmla="val 60013"/>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TextBox 6">
            <a:extLst>
              <a:ext uri="{FF2B5EF4-FFF2-40B4-BE49-F238E27FC236}">
                <a16:creationId xmlns:a16="http://schemas.microsoft.com/office/drawing/2014/main" id="{252FBDBC-1EB7-D054-9FA1-A1CE05374E76}"/>
              </a:ext>
            </a:extLst>
          </p:cNvPr>
          <p:cNvSpPr txBox="1"/>
          <p:nvPr/>
        </p:nvSpPr>
        <p:spPr>
          <a:xfrm>
            <a:off x="4129661" y="819597"/>
            <a:ext cx="7882128" cy="923330"/>
          </a:xfrm>
          <a:prstGeom prst="rect">
            <a:avLst/>
          </a:prstGeom>
          <a:noFill/>
        </p:spPr>
        <p:txBody>
          <a:bodyPr wrap="square" rtlCol="0">
            <a:spAutoFit/>
          </a:bodyPr>
          <a:lstStyle/>
          <a:p>
            <a:pPr algn="ctr"/>
            <a:r>
              <a:rPr lang="en-GB" dirty="0">
                <a:cs typeface="Arial" panose="020B0604020202020204" pitchFamily="34" charset="0"/>
              </a:rPr>
              <a:t>Please see equation below which uses Ethel’s current weight and height information to calculate her </a:t>
            </a:r>
            <a:r>
              <a:rPr lang="en-GB" b="1" dirty="0">
                <a:cs typeface="Arial" panose="020B0604020202020204" pitchFamily="34" charset="0"/>
              </a:rPr>
              <a:t>BMI</a:t>
            </a:r>
            <a:r>
              <a:rPr lang="en-GB" dirty="0">
                <a:cs typeface="Arial" panose="020B0604020202020204" pitchFamily="34" charset="0"/>
              </a:rPr>
              <a:t>. This will then help to identify her BMI score for Step 1.</a:t>
            </a:r>
          </a:p>
        </p:txBody>
      </p:sp>
      <p:pic>
        <p:nvPicPr>
          <p:cNvPr id="9" name="Picture 8">
            <a:extLst>
              <a:ext uri="{FF2B5EF4-FFF2-40B4-BE49-F238E27FC236}">
                <a16:creationId xmlns:a16="http://schemas.microsoft.com/office/drawing/2014/main" id="{26C41134-FEC9-0B94-CB67-895175579761}"/>
              </a:ext>
            </a:extLst>
          </p:cNvPr>
          <p:cNvPicPr>
            <a:picLocks noChangeAspect="1"/>
          </p:cNvPicPr>
          <p:nvPr/>
        </p:nvPicPr>
        <p:blipFill>
          <a:blip r:embed="rId5"/>
          <a:stretch>
            <a:fillRect/>
          </a:stretch>
        </p:blipFill>
        <p:spPr>
          <a:xfrm>
            <a:off x="4751534" y="1742927"/>
            <a:ext cx="6401101" cy="4295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3290"/>
    </mc:Choice>
    <mc:Fallback xmlns="">
      <p:transition spd="slow" advTm="123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674" name="Picture 2">
            <a:extLst>
              <a:ext uri="{FF2B5EF4-FFF2-40B4-BE49-F238E27FC236}">
                <a16:creationId xmlns:a16="http://schemas.microsoft.com/office/drawing/2014/main" id="{CCF32435-A15B-4609-BB8F-67D162C97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15" t="8310" r="33688" b="4956"/>
          <a:stretch>
            <a:fillRect/>
          </a:stretch>
        </p:blipFill>
        <p:spPr bwMode="auto">
          <a:xfrm>
            <a:off x="5881828" y="367044"/>
            <a:ext cx="4267772" cy="605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EF4CDBF-8030-2213-DE7A-1FD97FD7F2CF}"/>
              </a:ext>
            </a:extLst>
          </p:cNvPr>
          <p:cNvSpPr txBox="1"/>
          <p:nvPr/>
        </p:nvSpPr>
        <p:spPr>
          <a:xfrm>
            <a:off x="1432553" y="1429911"/>
            <a:ext cx="3438024" cy="4093428"/>
          </a:xfrm>
          <a:prstGeom prst="rect">
            <a:avLst/>
          </a:prstGeom>
          <a:noFill/>
        </p:spPr>
        <p:txBody>
          <a:bodyPr wrap="square" rtlCol="0">
            <a:spAutoFit/>
          </a:bodyPr>
          <a:lstStyle/>
          <a:p>
            <a:r>
              <a:rPr lang="en-GB" sz="2000" dirty="0">
                <a:cs typeface="Arial" panose="020B0604020202020204" pitchFamily="34" charset="0"/>
              </a:rPr>
              <a:t>Alternatively, if you do not have access to a calculator you can refer to  </a:t>
            </a:r>
            <a:r>
              <a:rPr lang="en-GB" sz="2000" dirty="0">
                <a:cs typeface="Arial" panose="020B0604020202020204" pitchFamily="34" charset="0"/>
                <a:hlinkClick r:id="rId4"/>
              </a:rPr>
              <a:t>BAPEN BMI Score sheet</a:t>
            </a:r>
            <a:r>
              <a:rPr lang="en-GB" sz="2000" dirty="0">
                <a:cs typeface="Arial" panose="020B0604020202020204" pitchFamily="34" charset="0"/>
              </a:rPr>
              <a:t> to obtain BMI. This can be done by: </a:t>
            </a:r>
          </a:p>
          <a:p>
            <a:pPr marL="285750" indent="-285750">
              <a:buFontTx/>
              <a:buChar char="-"/>
            </a:pPr>
            <a:r>
              <a:rPr lang="en-GB" sz="2000" dirty="0">
                <a:cs typeface="Arial" panose="020B0604020202020204" pitchFamily="34" charset="0"/>
              </a:rPr>
              <a:t>Identify weight on vertical line (60kg)</a:t>
            </a:r>
          </a:p>
          <a:p>
            <a:pPr marL="285750" indent="-285750">
              <a:buFontTx/>
              <a:buChar char="-"/>
            </a:pPr>
            <a:r>
              <a:rPr lang="en-GB" sz="2000" dirty="0">
                <a:cs typeface="Arial" panose="020B0604020202020204" pitchFamily="34" charset="0"/>
              </a:rPr>
              <a:t>Identify height on horizontal line (1.52m)</a:t>
            </a:r>
          </a:p>
          <a:p>
            <a:pPr marL="285750" indent="-285750">
              <a:buFontTx/>
              <a:buChar char="-"/>
            </a:pPr>
            <a:r>
              <a:rPr lang="en-GB" sz="2000" dirty="0">
                <a:cs typeface="Arial" panose="020B0604020202020204" pitchFamily="34" charset="0"/>
              </a:rPr>
              <a:t>Follow the lines horizontally and vertically to identify where they meet ( . Icon) This is Ethel’s BMI</a:t>
            </a:r>
          </a:p>
        </p:txBody>
      </p:sp>
      <p:cxnSp>
        <p:nvCxnSpPr>
          <p:cNvPr id="4" name="Straight Arrow Connector 3">
            <a:extLst>
              <a:ext uri="{FF2B5EF4-FFF2-40B4-BE49-F238E27FC236}">
                <a16:creationId xmlns:a16="http://schemas.microsoft.com/office/drawing/2014/main" id="{BAFA1130-EABB-7B99-A467-F9DD6A9D9E7F}"/>
              </a:ext>
            </a:extLst>
          </p:cNvPr>
          <p:cNvCxnSpPr>
            <a:cxnSpLocks/>
          </p:cNvCxnSpPr>
          <p:nvPr/>
        </p:nvCxnSpPr>
        <p:spPr>
          <a:xfrm>
            <a:off x="3189767" y="4049314"/>
            <a:ext cx="3601645" cy="208636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0BF8D0A-4FCC-8555-5619-E1B5452FC6B7}"/>
              </a:ext>
            </a:extLst>
          </p:cNvPr>
          <p:cNvCxnSpPr>
            <a:cxnSpLocks/>
          </p:cNvCxnSpPr>
          <p:nvPr/>
        </p:nvCxnSpPr>
        <p:spPr>
          <a:xfrm>
            <a:off x="3189767" y="3429000"/>
            <a:ext cx="2982433" cy="48019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9949F67-8BBA-18FA-4600-BC839765C55F}"/>
              </a:ext>
            </a:extLst>
          </p:cNvPr>
          <p:cNvCxnSpPr>
            <a:cxnSpLocks/>
          </p:cNvCxnSpPr>
          <p:nvPr/>
        </p:nvCxnSpPr>
        <p:spPr>
          <a:xfrm flipV="1">
            <a:off x="6775509" y="4026710"/>
            <a:ext cx="0" cy="20887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8B753CD2-4FBA-0F3C-85B2-6A09D25175CC}"/>
              </a:ext>
            </a:extLst>
          </p:cNvPr>
          <p:cNvCxnSpPr>
            <a:cxnSpLocks/>
          </p:cNvCxnSpPr>
          <p:nvPr/>
        </p:nvCxnSpPr>
        <p:spPr>
          <a:xfrm>
            <a:off x="6241409" y="3931800"/>
            <a:ext cx="4499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Cross 11">
            <a:extLst>
              <a:ext uri="{FF2B5EF4-FFF2-40B4-BE49-F238E27FC236}">
                <a16:creationId xmlns:a16="http://schemas.microsoft.com/office/drawing/2014/main" id="{83E1B73B-4159-0078-7700-4876C54408AF}"/>
              </a:ext>
            </a:extLst>
          </p:cNvPr>
          <p:cNvSpPr/>
          <p:nvPr/>
        </p:nvSpPr>
        <p:spPr>
          <a:xfrm>
            <a:off x="6691344" y="3909196"/>
            <a:ext cx="100068" cy="117514"/>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ross 22">
            <a:extLst>
              <a:ext uri="{FF2B5EF4-FFF2-40B4-BE49-F238E27FC236}">
                <a16:creationId xmlns:a16="http://schemas.microsoft.com/office/drawing/2014/main" id="{D2D14226-58EA-614B-4E2F-214F713F754A}"/>
              </a:ext>
            </a:extLst>
          </p:cNvPr>
          <p:cNvSpPr/>
          <p:nvPr/>
        </p:nvSpPr>
        <p:spPr>
          <a:xfrm>
            <a:off x="3726214" y="4912242"/>
            <a:ext cx="113213" cy="174518"/>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2" name="Rectangle 2">
            <a:extLst>
              <a:ext uri="{FF2B5EF4-FFF2-40B4-BE49-F238E27FC236}">
                <a16:creationId xmlns:a16="http://schemas.microsoft.com/office/drawing/2014/main" id="{F2D182CE-0567-499B-9EA9-F6734213C83C}"/>
              </a:ext>
            </a:extLst>
          </p:cNvPr>
          <p:cNvSpPr>
            <a:spLocks noGrp="1" noChangeArrowheads="1"/>
          </p:cNvSpPr>
          <p:nvPr>
            <p:ph type="title"/>
          </p:nvPr>
        </p:nvSpPr>
        <p:spPr>
          <a:xfrm>
            <a:off x="20218" y="744278"/>
            <a:ext cx="3376125" cy="3652327"/>
          </a:xfrm>
        </p:spPr>
        <p:txBody>
          <a:bodyPr>
            <a:normAutofit/>
          </a:bodyPr>
          <a:lstStyle/>
          <a:p>
            <a:pPr algn="ctr"/>
            <a:r>
              <a:rPr lang="en-GB" altLang="en-US" sz="3500" dirty="0">
                <a:solidFill>
                  <a:srgbClr val="FFFFFF"/>
                </a:solidFill>
                <a:latin typeface="+mn-lt"/>
              </a:rPr>
              <a:t>How to interpret</a:t>
            </a:r>
            <a:br>
              <a:rPr lang="en-GB" altLang="en-US" sz="3500" dirty="0">
                <a:solidFill>
                  <a:srgbClr val="FFFFFF"/>
                </a:solidFill>
                <a:latin typeface="+mn-lt"/>
              </a:rPr>
            </a:br>
            <a:r>
              <a:rPr lang="en-GB" altLang="en-US" sz="3500" dirty="0">
                <a:solidFill>
                  <a:srgbClr val="FFFFFF"/>
                </a:solidFill>
                <a:latin typeface="+mn-lt"/>
              </a:rPr>
              <a:t>BMI Score</a:t>
            </a: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endParaRPr lang="en-GB" altLang="en-US" sz="3500" dirty="0">
              <a:solidFill>
                <a:srgbClr val="FFFFFF"/>
              </a:solidFill>
              <a:latin typeface="Arial" panose="020B0604020202020204" pitchFamily="34" charset="0"/>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23" name="Rectangle 3">
            <a:extLst>
              <a:ext uri="{FF2B5EF4-FFF2-40B4-BE49-F238E27FC236}">
                <a16:creationId xmlns:a16="http://schemas.microsoft.com/office/drawing/2014/main" id="{E8250766-CF9D-4522-9E3F-F64BD81332A4}"/>
              </a:ext>
            </a:extLst>
          </p:cNvPr>
          <p:cNvSpPr>
            <a:spLocks noGrp="1" noChangeArrowheads="1"/>
          </p:cNvSpPr>
          <p:nvPr>
            <p:ph type="body" idx="1"/>
          </p:nvPr>
        </p:nvSpPr>
        <p:spPr>
          <a:xfrm>
            <a:off x="5513120" y="439902"/>
            <a:ext cx="5143327" cy="4261077"/>
          </a:xfrm>
        </p:spPr>
        <p:txBody>
          <a:bodyPr anchor="ctr">
            <a:normAutofit/>
          </a:bodyPr>
          <a:lstStyle/>
          <a:p>
            <a:pPr>
              <a:buFontTx/>
              <a:buNone/>
            </a:pPr>
            <a:r>
              <a:rPr lang="en-GB" altLang="en-US" b="1" dirty="0"/>
              <a:t>BMI			         Score</a:t>
            </a:r>
          </a:p>
          <a:p>
            <a:pPr>
              <a:buFontTx/>
              <a:buNone/>
            </a:pPr>
            <a:r>
              <a:rPr lang="en-GB" altLang="en-US" dirty="0"/>
              <a:t>Above: 20 kg/m</a:t>
            </a:r>
            <a:r>
              <a:rPr lang="en-GB" altLang="en-US" baseline="30000" dirty="0"/>
              <a:t>2</a:t>
            </a:r>
            <a:r>
              <a:rPr lang="en-GB" altLang="en-US" dirty="0"/>
              <a:t>	             0</a:t>
            </a:r>
          </a:p>
          <a:p>
            <a:pPr>
              <a:buFontTx/>
              <a:buNone/>
            </a:pPr>
            <a:r>
              <a:rPr lang="en-GB" altLang="en-US" dirty="0"/>
              <a:t>Between:18.5-20 kg/m</a:t>
            </a:r>
            <a:r>
              <a:rPr lang="en-GB" altLang="en-US" baseline="30000" dirty="0"/>
              <a:t>2      </a:t>
            </a:r>
            <a:r>
              <a:rPr lang="en-GB" altLang="en-US" dirty="0"/>
              <a:t>1</a:t>
            </a:r>
          </a:p>
          <a:p>
            <a:pPr>
              <a:buFontTx/>
              <a:buNone/>
            </a:pPr>
            <a:r>
              <a:rPr lang="en-GB" altLang="en-US" dirty="0"/>
              <a:t>Below:18.5 kg/m</a:t>
            </a:r>
            <a:r>
              <a:rPr lang="en-GB" altLang="en-US" baseline="30000" dirty="0"/>
              <a:t>2</a:t>
            </a:r>
            <a:r>
              <a:rPr lang="en-GB" altLang="en-US" dirty="0"/>
              <a:t>	             2</a:t>
            </a:r>
          </a:p>
          <a:p>
            <a:pPr>
              <a:buFontTx/>
              <a:buNone/>
            </a:pPr>
            <a:endParaRPr lang="en-GB" altLang="en-US" dirty="0"/>
          </a:p>
          <a:p>
            <a:endParaRPr lang="en-GB" altLang="en-US" dirty="0">
              <a:latin typeface="Arial" panose="020B0604020202020204" pitchFamily="34" charset="0"/>
            </a:endParaRPr>
          </a:p>
        </p:txBody>
      </p:sp>
      <p:pic>
        <p:nvPicPr>
          <p:cNvPr id="2" name="Picture 3" descr="8135_MUST_6ppAW A52">
            <a:hlinkClick r:id="rId2"/>
            <a:extLst>
              <a:ext uri="{FF2B5EF4-FFF2-40B4-BE49-F238E27FC236}">
                <a16:creationId xmlns:a16="http://schemas.microsoft.com/office/drawing/2014/main" id="{C312F46E-3C75-439A-9C85-D4958A0356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249" y="2714059"/>
            <a:ext cx="2729130" cy="3498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77720C-5D05-0299-6F99-E90A00C56F37}"/>
              </a:ext>
            </a:extLst>
          </p:cNvPr>
          <p:cNvSpPr txBox="1"/>
          <p:nvPr/>
        </p:nvSpPr>
        <p:spPr>
          <a:xfrm>
            <a:off x="5280738" y="5060469"/>
            <a:ext cx="5428556" cy="646331"/>
          </a:xfrm>
          <a:prstGeom prst="rect">
            <a:avLst/>
          </a:prstGeom>
          <a:noFill/>
        </p:spPr>
        <p:txBody>
          <a:bodyPr wrap="square" rtlCol="0">
            <a:spAutoFit/>
          </a:bodyPr>
          <a:lstStyle/>
          <a:p>
            <a:pPr algn="ctr"/>
            <a:r>
              <a:rPr lang="en-GB" i="1" dirty="0">
                <a:cs typeface="Arial" panose="020B0604020202020204" pitchFamily="34" charset="0"/>
              </a:rPr>
              <a:t>Keep a note of this score from Step 1 as you will refer to it later when adding up the total score for Step 4</a:t>
            </a:r>
          </a:p>
        </p:txBody>
      </p:sp>
      <p:sp>
        <p:nvSpPr>
          <p:cNvPr id="6" name="Arrow: Right 5">
            <a:extLst>
              <a:ext uri="{FF2B5EF4-FFF2-40B4-BE49-F238E27FC236}">
                <a16:creationId xmlns:a16="http://schemas.microsoft.com/office/drawing/2014/main" id="{1D4CED38-1C0D-393E-A2FC-31DB504E2D4D}"/>
              </a:ext>
            </a:extLst>
          </p:cNvPr>
          <p:cNvSpPr/>
          <p:nvPr/>
        </p:nvSpPr>
        <p:spPr>
          <a:xfrm rot="5400000">
            <a:off x="470645" y="2256450"/>
            <a:ext cx="555000" cy="180110"/>
          </a:xfrm>
          <a:prstGeom prst="rightArrow">
            <a:avLst>
              <a:gd name="adj1" fmla="val 60013"/>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5" name="Oval 4">
            <a:extLst>
              <a:ext uri="{FF2B5EF4-FFF2-40B4-BE49-F238E27FC236}">
                <a16:creationId xmlns:a16="http://schemas.microsoft.com/office/drawing/2014/main" id="{B7F2AC62-07DE-BD35-54B4-675B3B1C45B0}"/>
              </a:ext>
            </a:extLst>
          </p:cNvPr>
          <p:cNvSpPr/>
          <p:nvPr/>
        </p:nvSpPr>
        <p:spPr>
          <a:xfrm>
            <a:off x="5280738" y="1474365"/>
            <a:ext cx="4933304" cy="646331"/>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A8A21178-61B0-5724-2A7F-A500D1ECB2C6}"/>
              </a:ext>
            </a:extLst>
          </p:cNvPr>
          <p:cNvSpPr/>
          <p:nvPr/>
        </p:nvSpPr>
        <p:spPr>
          <a:xfrm>
            <a:off x="4755715" y="3429000"/>
            <a:ext cx="6538030" cy="1253081"/>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ea typeface="+mn-ea"/>
                <a:cs typeface="Arial" panose="020B0604020202020204" pitchFamily="34" charset="0"/>
              </a:rPr>
              <a:t>Ethel’s BMI (slide 8) is 25.97kg/m² and will therefore give a score of </a:t>
            </a:r>
            <a:r>
              <a:rPr kumimoji="0" lang="en-GB" sz="2000" b="1" i="0" u="sng" strike="noStrike" kern="1200" cap="none" spc="0" normalizeH="0" baseline="0" noProof="0" dirty="0">
                <a:ln>
                  <a:noFill/>
                </a:ln>
                <a:solidFill>
                  <a:prstClr val="white"/>
                </a:solidFill>
                <a:effectLst/>
                <a:uLnTx/>
                <a:uFillTx/>
                <a:ea typeface="+mn-ea"/>
                <a:cs typeface="Arial" panose="020B0604020202020204" pitchFamily="34" charset="0"/>
              </a:rPr>
              <a:t>0</a:t>
            </a:r>
            <a:r>
              <a:rPr kumimoji="0" lang="en-GB" sz="2000" b="0" i="0" u="none" strike="noStrike" kern="1200" cap="none" spc="0" normalizeH="0" baseline="0" noProof="0" dirty="0">
                <a:ln>
                  <a:noFill/>
                </a:ln>
                <a:solidFill>
                  <a:prstClr val="white"/>
                </a:solidFill>
                <a:effectLst/>
                <a:uLnTx/>
                <a:uFillTx/>
                <a:ea typeface="+mn-ea"/>
                <a:cs typeface="Arial" panose="020B0604020202020204" pitchFamily="34" charset="0"/>
              </a:rPr>
              <a:t> as BMI is above 20kg/m²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1000"/>
                                        <p:tgtEl>
                                          <p:spTgt spid="30723">
                                            <p:txEl>
                                              <p:pRg st="1" end="1"/>
                                            </p:txEl>
                                          </p:spTgt>
                                        </p:tgtEl>
                                      </p:cBhvr>
                                    </p:animEffect>
                                    <p:anim calcmode="lin" valueType="num">
                                      <p:cBhvr>
                                        <p:cTn id="13"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7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anim calcmode="lin" valueType="num">
                                      <p:cBhvr>
                                        <p:cTn id="18"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7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1000"/>
                                        <p:tgtEl>
                                          <p:spTgt spid="30723">
                                            <p:txEl>
                                              <p:pRg st="3" end="3"/>
                                            </p:txEl>
                                          </p:spTgt>
                                        </p:tgtEl>
                                      </p:cBhvr>
                                    </p:animEffect>
                                    <p:anim calcmode="lin" valueType="num">
                                      <p:cBhvr>
                                        <p:cTn id="23"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2" name="Rectangle 2">
            <a:extLst>
              <a:ext uri="{FF2B5EF4-FFF2-40B4-BE49-F238E27FC236}">
                <a16:creationId xmlns:a16="http://schemas.microsoft.com/office/drawing/2014/main" id="{DBCD6C83-D069-4A88-9C5D-6043AEABA609}"/>
              </a:ext>
            </a:extLst>
          </p:cNvPr>
          <p:cNvSpPr>
            <a:spLocks noGrp="1" noChangeArrowheads="1"/>
          </p:cNvSpPr>
          <p:nvPr>
            <p:ph type="title"/>
          </p:nvPr>
        </p:nvSpPr>
        <p:spPr>
          <a:xfrm>
            <a:off x="643467" y="1480838"/>
            <a:ext cx="3962061" cy="3758982"/>
          </a:xfrm>
        </p:spPr>
        <p:txBody>
          <a:bodyPr anchor="t">
            <a:normAutofit/>
          </a:bodyPr>
          <a:lstStyle/>
          <a:p>
            <a:pPr algn="ctr"/>
            <a:r>
              <a:rPr lang="en-GB" altLang="en-US" sz="4000" dirty="0">
                <a:latin typeface="+mn-lt"/>
              </a:rPr>
              <a:t>FAQ: </a:t>
            </a:r>
            <a:br>
              <a:rPr lang="en-GB" altLang="en-US" sz="4000" b="1" dirty="0">
                <a:latin typeface="+mn-lt"/>
              </a:rPr>
            </a:br>
            <a:br>
              <a:rPr lang="en-GB" altLang="en-US" sz="4000" b="1" dirty="0">
                <a:latin typeface="+mn-lt"/>
              </a:rPr>
            </a:br>
            <a:r>
              <a:rPr lang="en-GB" altLang="en-US" sz="4000" i="1" dirty="0">
                <a:latin typeface="+mn-lt"/>
              </a:rPr>
              <a:t>What to do if you are not able to weigh the patient?</a:t>
            </a:r>
          </a:p>
        </p:txBody>
      </p:sp>
      <p:sp>
        <p:nvSpPr>
          <p:cNvPr id="137" name="Rectangle 13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Rectangle 3">
            <a:extLst>
              <a:ext uri="{FF2B5EF4-FFF2-40B4-BE49-F238E27FC236}">
                <a16:creationId xmlns:a16="http://schemas.microsoft.com/office/drawing/2014/main" id="{CF80D5EC-9E60-445E-9978-55B800CD5DC9}"/>
              </a:ext>
            </a:extLst>
          </p:cNvPr>
          <p:cNvSpPr>
            <a:spLocks noGrp="1" noChangeArrowheads="1"/>
          </p:cNvSpPr>
          <p:nvPr>
            <p:ph type="body" idx="1"/>
          </p:nvPr>
        </p:nvSpPr>
        <p:spPr>
          <a:xfrm>
            <a:off x="5070020" y="1264616"/>
            <a:ext cx="6478513" cy="4328768"/>
          </a:xfrm>
        </p:spPr>
        <p:txBody>
          <a:bodyPr>
            <a:normAutofit fontScale="92500" lnSpcReduction="10000"/>
          </a:bodyPr>
          <a:lstStyle/>
          <a:p>
            <a:pPr>
              <a:defRPr/>
            </a:pPr>
            <a:r>
              <a:rPr lang="en-GB" altLang="en-US" sz="2400" dirty="0"/>
              <a:t>Consider visual / subjective judgement i.e. looser fitting clothes / jewellery, poorly fitting dentures which may indicate weight loss. </a:t>
            </a:r>
          </a:p>
          <a:p>
            <a:pPr>
              <a:defRPr/>
            </a:pPr>
            <a:r>
              <a:rPr lang="en-GB" altLang="en-US" sz="2400" dirty="0"/>
              <a:t>An alternative measurement is </a:t>
            </a:r>
            <a:r>
              <a:rPr lang="en-GB" altLang="en-US" sz="2400" u="sng" dirty="0"/>
              <a:t>mid upper arm circumference (MUAC).</a:t>
            </a:r>
          </a:p>
          <a:p>
            <a:pPr>
              <a:defRPr/>
            </a:pPr>
            <a:r>
              <a:rPr lang="en-GB" altLang="en-US" sz="2400" dirty="0"/>
              <a:t>The above technique involve measuring the mid-point of the upper arm with a tape measure. </a:t>
            </a:r>
            <a:r>
              <a:rPr lang="en-GB" sz="2400" dirty="0">
                <a:effectLst/>
                <a:cs typeface="Arial" panose="020B0604020202020204" pitchFamily="34" charset="0"/>
              </a:rPr>
              <a:t>It is a useful measure when a person cannot be weighed or if their weight is not likely to be a true reflection of the persons’ actual weight, e.g. if the patient has oedema or ascites (fluid build up causing swelling).</a:t>
            </a:r>
          </a:p>
          <a:p>
            <a:pPr>
              <a:defRPr/>
            </a:pPr>
            <a:r>
              <a:rPr lang="en-GB" sz="2400" b="0" i="0" dirty="0">
                <a:effectLst/>
                <a:cs typeface="Arial" panose="020B0604020202020204" pitchFamily="34" charset="0"/>
              </a:rPr>
              <a:t>The use of MUAC provides a general indication of BMI and is not designed to generate an actual score for use with ‘MUST’.</a:t>
            </a:r>
            <a:endParaRPr lang="en-GB" altLang="en-US" sz="2400" dirty="0">
              <a:cs typeface="Arial" panose="020B0604020202020204" pitchFamily="34" charset="0"/>
            </a:endParaRPr>
          </a:p>
        </p:txBody>
      </p:sp>
      <p:sp>
        <p:nvSpPr>
          <p:cNvPr id="145" name="Isosceles Triangle 14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Isosceles Triangle 14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60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06" name="Title 1">
            <a:extLst>
              <a:ext uri="{FF2B5EF4-FFF2-40B4-BE49-F238E27FC236}">
                <a16:creationId xmlns:a16="http://schemas.microsoft.com/office/drawing/2014/main" id="{E57215E5-71CF-4A24-934F-2FC90E4F781A}"/>
              </a:ext>
            </a:extLst>
          </p:cNvPr>
          <p:cNvSpPr>
            <a:spLocks noGrp="1" noChangeArrowheads="1"/>
          </p:cNvSpPr>
          <p:nvPr>
            <p:ph type="title"/>
          </p:nvPr>
        </p:nvSpPr>
        <p:spPr>
          <a:xfrm>
            <a:off x="177874" y="1153571"/>
            <a:ext cx="3577697" cy="4461163"/>
          </a:xfrm>
        </p:spPr>
        <p:txBody>
          <a:bodyPr>
            <a:normAutofit/>
          </a:bodyPr>
          <a:lstStyle/>
          <a:p>
            <a:pPr algn="ctr"/>
            <a:r>
              <a:rPr lang="en-GB" altLang="en-US" sz="4000" dirty="0">
                <a:solidFill>
                  <a:srgbClr val="FFFFFF"/>
                </a:solidFill>
                <a:latin typeface="+mn-lt"/>
                <a:cs typeface="Arial" panose="020B0604020202020204" pitchFamily="34" charset="0"/>
              </a:rPr>
              <a:t>How to </a:t>
            </a:r>
            <a:br>
              <a:rPr lang="en-GB" altLang="en-US" sz="4000" dirty="0">
                <a:solidFill>
                  <a:srgbClr val="FFFFFF"/>
                </a:solidFill>
                <a:latin typeface="+mn-lt"/>
                <a:cs typeface="Arial" panose="020B0604020202020204" pitchFamily="34" charset="0"/>
              </a:rPr>
            </a:br>
            <a:r>
              <a:rPr lang="en-GB" altLang="en-US" sz="4000" dirty="0">
                <a:solidFill>
                  <a:srgbClr val="FFFFFF"/>
                </a:solidFill>
                <a:latin typeface="+mn-lt"/>
                <a:cs typeface="Arial" panose="020B0604020202020204" pitchFamily="34" charset="0"/>
              </a:rPr>
              <a:t>obtain a </a:t>
            </a:r>
            <a:br>
              <a:rPr lang="en-GB" altLang="en-US" sz="4000" dirty="0">
                <a:solidFill>
                  <a:srgbClr val="FFFFFF"/>
                </a:solidFill>
                <a:latin typeface="+mn-lt"/>
                <a:cs typeface="Arial" panose="020B0604020202020204" pitchFamily="34" charset="0"/>
              </a:rPr>
            </a:br>
            <a:r>
              <a:rPr lang="en-GB" altLang="en-US" sz="4000" dirty="0">
                <a:solidFill>
                  <a:srgbClr val="FFFFFF"/>
                </a:solidFill>
                <a:latin typeface="+mn-lt"/>
                <a:cs typeface="Arial" panose="020B0604020202020204" pitchFamily="34" charset="0"/>
              </a:rPr>
              <a:t>MUAC</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AADFC97-8E3B-4328-A506-73EB03857360}"/>
              </a:ext>
            </a:extLst>
          </p:cNvPr>
          <p:cNvSpPr txBox="1"/>
          <p:nvPr/>
        </p:nvSpPr>
        <p:spPr>
          <a:xfrm>
            <a:off x="4492301" y="5654418"/>
            <a:ext cx="5979886" cy="646331"/>
          </a:xfrm>
          <a:prstGeom prst="rect">
            <a:avLst/>
          </a:prstGeom>
          <a:noFill/>
        </p:spPr>
        <p:txBody>
          <a:bodyPr wrap="square" rtlCol="0">
            <a:spAutoFit/>
          </a:bodyPr>
          <a:lstStyle/>
          <a:p>
            <a:pPr algn="ctr"/>
            <a:r>
              <a:rPr lang="en-GB" dirty="0">
                <a:cs typeface="Arial" panose="020B0604020202020204" pitchFamily="34" charset="0"/>
                <a:hlinkClick r:id="rId2"/>
              </a:rPr>
              <a:t>Please click for further written information on how to complete this measurement</a:t>
            </a:r>
            <a:r>
              <a:rPr lang="en-GB" dirty="0">
                <a:hlinkClick r:id="rId2"/>
              </a:rPr>
              <a:t> </a:t>
            </a:r>
            <a:endParaRPr lang="en-GB" dirty="0"/>
          </a:p>
        </p:txBody>
      </p:sp>
      <p:pic>
        <p:nvPicPr>
          <p:cNvPr id="8" name="Picture 7">
            <a:hlinkClick r:id="rId3"/>
            <a:extLst>
              <a:ext uri="{FF2B5EF4-FFF2-40B4-BE49-F238E27FC236}">
                <a16:creationId xmlns:a16="http://schemas.microsoft.com/office/drawing/2014/main" id="{38775EEF-7139-40CD-B83D-477ACACE0EB7}"/>
              </a:ext>
            </a:extLst>
          </p:cNvPr>
          <p:cNvPicPr>
            <a:picLocks noChangeAspect="1"/>
          </p:cNvPicPr>
          <p:nvPr/>
        </p:nvPicPr>
        <p:blipFill rotWithShape="1">
          <a:blip r:embed="rId4"/>
          <a:srcRect l="74405" t="38937" r="6875" b="16174"/>
          <a:stretch/>
        </p:blipFill>
        <p:spPr>
          <a:xfrm>
            <a:off x="6409216" y="1367975"/>
            <a:ext cx="2282371" cy="3077028"/>
          </a:xfrm>
          <a:prstGeom prst="rect">
            <a:avLst/>
          </a:prstGeom>
          <a:solidFill>
            <a:schemeClr val="accent2"/>
          </a:solidFill>
        </p:spPr>
      </p:pic>
      <p:sp>
        <p:nvSpPr>
          <p:cNvPr id="11" name="TextBox 10">
            <a:extLst>
              <a:ext uri="{FF2B5EF4-FFF2-40B4-BE49-F238E27FC236}">
                <a16:creationId xmlns:a16="http://schemas.microsoft.com/office/drawing/2014/main" id="{5D4D1957-1396-4FD6-BC57-75D180E97874}"/>
              </a:ext>
            </a:extLst>
          </p:cNvPr>
          <p:cNvSpPr txBox="1"/>
          <p:nvPr/>
        </p:nvSpPr>
        <p:spPr>
          <a:xfrm>
            <a:off x="4384800" y="280154"/>
            <a:ext cx="6331201" cy="923330"/>
          </a:xfrm>
          <a:prstGeom prst="rect">
            <a:avLst/>
          </a:prstGeom>
          <a:noFill/>
        </p:spPr>
        <p:txBody>
          <a:bodyPr wrap="square" rtlCol="0">
            <a:spAutoFit/>
          </a:bodyPr>
          <a:lstStyle/>
          <a:p>
            <a:pPr algn="ctr"/>
            <a:r>
              <a:rPr lang="en-GB" dirty="0">
                <a:cs typeface="Arial" panose="020B0604020202020204" pitchFamily="34" charset="0"/>
              </a:rPr>
              <a:t>Please click the picture below to take you to the video of how to obtain a MUAC. This video has been sourced from ‘Focus on undernutrition’ via YouTube. </a:t>
            </a:r>
          </a:p>
        </p:txBody>
      </p:sp>
      <p:pic>
        <p:nvPicPr>
          <p:cNvPr id="13" name="Picture 12">
            <a:extLst>
              <a:ext uri="{FF2B5EF4-FFF2-40B4-BE49-F238E27FC236}">
                <a16:creationId xmlns:a16="http://schemas.microsoft.com/office/drawing/2014/main" id="{9AB26361-A765-43DE-87CB-532DC774994B}"/>
              </a:ext>
            </a:extLst>
          </p:cNvPr>
          <p:cNvPicPr>
            <a:picLocks noChangeAspect="1"/>
          </p:cNvPicPr>
          <p:nvPr/>
        </p:nvPicPr>
        <p:blipFill rotWithShape="1">
          <a:blip r:embed="rId5"/>
          <a:srcRect l="5714" t="50000" r="45238" b="38195"/>
          <a:stretch/>
        </p:blipFill>
        <p:spPr>
          <a:xfrm>
            <a:off x="4492302" y="4704106"/>
            <a:ext cx="5979885" cy="809171"/>
          </a:xfrm>
          <a:prstGeom prst="rect">
            <a:avLst/>
          </a:prstGeom>
          <a:solidFill>
            <a:schemeClr val="accent2"/>
          </a:solidFill>
        </p:spPr>
      </p:pic>
    </p:spTree>
    <p:extLst>
      <p:ext uri="{BB962C8B-B14F-4D97-AF65-F5344CB8AC3E}">
        <p14:creationId xmlns:p14="http://schemas.microsoft.com/office/powerpoint/2010/main" val="127108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ight Triangle 7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4" name="Rectangle 2">
            <a:extLst>
              <a:ext uri="{FF2B5EF4-FFF2-40B4-BE49-F238E27FC236}">
                <a16:creationId xmlns:a16="http://schemas.microsoft.com/office/drawing/2014/main" id="{8D724C36-17FE-418A-9D14-E6C562C73167}"/>
              </a:ext>
            </a:extLst>
          </p:cNvPr>
          <p:cNvSpPr>
            <a:spLocks noGrp="1" noChangeArrowheads="1"/>
          </p:cNvSpPr>
          <p:nvPr>
            <p:ph type="title"/>
          </p:nvPr>
        </p:nvSpPr>
        <p:spPr>
          <a:xfrm>
            <a:off x="1123356" y="903825"/>
            <a:ext cx="9994587" cy="1520387"/>
          </a:xfrm>
        </p:spPr>
        <p:txBody>
          <a:bodyPr vert="horz" lIns="91440" tIns="45720" rIns="91440" bIns="45720" rtlCol="0" anchor="ctr">
            <a:noAutofit/>
          </a:bodyPr>
          <a:lstStyle/>
          <a:p>
            <a:pPr algn="ctr"/>
            <a:r>
              <a:rPr lang="en-US" altLang="en-US" sz="3800" dirty="0">
                <a:latin typeface="+mn-lt"/>
                <a:cs typeface="Arial" panose="020B0604020202020204" pitchFamily="34" charset="0"/>
              </a:rPr>
              <a:t>FAQ: What to do if you are unable to measure the patient's height?</a:t>
            </a:r>
          </a:p>
        </p:txBody>
      </p:sp>
      <p:sp>
        <p:nvSpPr>
          <p:cNvPr id="17411" name="Rectangle 3">
            <a:extLst>
              <a:ext uri="{FF2B5EF4-FFF2-40B4-BE49-F238E27FC236}">
                <a16:creationId xmlns:a16="http://schemas.microsoft.com/office/drawing/2014/main" id="{0602FC4D-DC48-470C-B826-8AB2D326B2CA}"/>
              </a:ext>
            </a:extLst>
          </p:cNvPr>
          <p:cNvSpPr>
            <a:spLocks noGrp="1" noChangeArrowheads="1"/>
          </p:cNvSpPr>
          <p:nvPr>
            <p:ph type="body" sz="half" idx="1"/>
          </p:nvPr>
        </p:nvSpPr>
        <p:spPr>
          <a:xfrm>
            <a:off x="1123356" y="2524358"/>
            <a:ext cx="4866478" cy="3040463"/>
          </a:xfrm>
        </p:spPr>
        <p:txBody>
          <a:bodyPr vert="horz" lIns="91440" tIns="45720" rIns="91440" bIns="45720" rtlCol="0" anchor="t">
            <a:normAutofit fontScale="85000" lnSpcReduction="10000"/>
          </a:bodyPr>
          <a:lstStyle/>
          <a:p>
            <a:pPr>
              <a:defRPr/>
            </a:pPr>
            <a:r>
              <a:rPr lang="en-US" altLang="en-US" sz="2400" dirty="0">
                <a:cs typeface="Arial" panose="020B0604020202020204" pitchFamily="34" charset="0"/>
              </a:rPr>
              <a:t>Measuring someone's height can sometimes be difficult in some cases i.e. unable stand, poor posture. </a:t>
            </a:r>
          </a:p>
          <a:p>
            <a:pPr>
              <a:defRPr/>
            </a:pPr>
            <a:r>
              <a:rPr lang="en-US" altLang="en-US" sz="2400" dirty="0">
                <a:cs typeface="Arial" panose="020B0604020202020204" pitchFamily="34" charset="0"/>
              </a:rPr>
              <a:t>If height cannot be measured often people will know their height. It is useful to ask what their height is. If it is felt this may not be accurate, please consider using the following measurement. </a:t>
            </a:r>
          </a:p>
          <a:p>
            <a:pPr>
              <a:defRPr/>
            </a:pPr>
            <a:r>
              <a:rPr lang="en-US" altLang="en-US" sz="2400" dirty="0">
                <a:cs typeface="Arial" panose="020B0604020202020204" pitchFamily="34" charset="0"/>
              </a:rPr>
              <a:t>Recommended alternative measurement e.g. </a:t>
            </a:r>
            <a:r>
              <a:rPr lang="en-US" altLang="en-US" sz="2400" b="1" u="sng" dirty="0">
                <a:cs typeface="Arial" panose="020B0604020202020204" pitchFamily="34" charset="0"/>
              </a:rPr>
              <a:t>ulna length </a:t>
            </a:r>
            <a:r>
              <a:rPr lang="en-US" altLang="en-US" sz="2400" dirty="0">
                <a:cs typeface="Arial" panose="020B0604020202020204" pitchFamily="34" charset="0"/>
              </a:rPr>
              <a:t>can be used.</a:t>
            </a:r>
          </a:p>
          <a:p>
            <a:pPr marL="0">
              <a:defRPr/>
            </a:pPr>
            <a:endParaRPr lang="en-US" altLang="en-US" sz="1700" dirty="0"/>
          </a:p>
          <a:p>
            <a:pPr>
              <a:defRPr/>
            </a:pPr>
            <a:endParaRPr lang="en-US" altLang="en-US" sz="1700" dirty="0"/>
          </a:p>
        </p:txBody>
      </p:sp>
      <p:pic>
        <p:nvPicPr>
          <p:cNvPr id="4" name="Picture 3">
            <a:hlinkClick r:id="rId2"/>
            <a:extLst>
              <a:ext uri="{FF2B5EF4-FFF2-40B4-BE49-F238E27FC236}">
                <a16:creationId xmlns:a16="http://schemas.microsoft.com/office/drawing/2014/main" id="{9CBA6F04-3F26-4E5A-A1E3-D4CF35AD758A}"/>
              </a:ext>
            </a:extLst>
          </p:cNvPr>
          <p:cNvPicPr>
            <a:picLocks noChangeAspect="1"/>
          </p:cNvPicPr>
          <p:nvPr/>
        </p:nvPicPr>
        <p:blipFill rotWithShape="1">
          <a:blip r:embed="rId3"/>
          <a:srcRect l="5264" t="12256" r="72143" b="57117"/>
          <a:stretch/>
        </p:blipFill>
        <p:spPr>
          <a:xfrm>
            <a:off x="7456452" y="3660743"/>
            <a:ext cx="2754569" cy="2099336"/>
          </a:xfrm>
          <a:prstGeom prst="rect">
            <a:avLst/>
          </a:prstGeom>
        </p:spPr>
      </p:pic>
      <p:sp>
        <p:nvSpPr>
          <p:cNvPr id="5" name="TextBox 4">
            <a:extLst>
              <a:ext uri="{FF2B5EF4-FFF2-40B4-BE49-F238E27FC236}">
                <a16:creationId xmlns:a16="http://schemas.microsoft.com/office/drawing/2014/main" id="{A6D936F3-BCDD-4DB4-A9EF-9534CF55951C}"/>
              </a:ext>
            </a:extLst>
          </p:cNvPr>
          <p:cNvSpPr txBox="1"/>
          <p:nvPr/>
        </p:nvSpPr>
        <p:spPr>
          <a:xfrm>
            <a:off x="6120649" y="2337304"/>
            <a:ext cx="5426179" cy="1323439"/>
          </a:xfrm>
          <a:prstGeom prst="rect">
            <a:avLst/>
          </a:prstGeom>
          <a:noFill/>
        </p:spPr>
        <p:txBody>
          <a:bodyPr wrap="square" rtlCol="0">
            <a:spAutoFit/>
          </a:bodyPr>
          <a:lstStyle/>
          <a:p>
            <a:pPr algn="ctr"/>
            <a:r>
              <a:rPr lang="en-GB" sz="2000" dirty="0">
                <a:cs typeface="Arial" panose="020B0604020202020204" pitchFamily="34" charset="0"/>
              </a:rPr>
              <a:t>Please click video link to view a short clip on how to obtain an ulna measurement. This video has been sourced from ‘Focus on undernutrition’ via YouTube. </a:t>
            </a:r>
          </a:p>
        </p:txBody>
      </p:sp>
    </p:spTree>
    <p:extLst>
      <p:ext uri="{BB962C8B-B14F-4D97-AF65-F5344CB8AC3E}">
        <p14:creationId xmlns:p14="http://schemas.microsoft.com/office/powerpoint/2010/main" val="281699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542" name="Rectangle 2254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4" name="Rectangle 2254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6" name="Rectangle 2254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8" name="Rectangle 2254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a:extLst>
              <a:ext uri="{FF2B5EF4-FFF2-40B4-BE49-F238E27FC236}">
                <a16:creationId xmlns:a16="http://schemas.microsoft.com/office/drawing/2014/main" id="{DB1DC58F-0916-4BFD-B37E-E83AB3AB8252}"/>
              </a:ext>
            </a:extLst>
          </p:cNvPr>
          <p:cNvSpPr>
            <a:spLocks noGrp="1" noChangeArrowheads="1"/>
          </p:cNvSpPr>
          <p:nvPr>
            <p:ph type="title"/>
          </p:nvPr>
        </p:nvSpPr>
        <p:spPr>
          <a:xfrm>
            <a:off x="0" y="228988"/>
            <a:ext cx="12191997" cy="1159200"/>
          </a:xfrm>
        </p:spPr>
        <p:txBody>
          <a:bodyPr vert="horz" lIns="91440" tIns="45720" rIns="91440" bIns="45720" rtlCol="0" anchor="ctr">
            <a:normAutofit fontScale="90000"/>
          </a:bodyPr>
          <a:lstStyle/>
          <a:p>
            <a:pPr algn="ctr"/>
            <a:r>
              <a:rPr lang="en-US" altLang="en-US" sz="4000" kern="1200" dirty="0">
                <a:solidFill>
                  <a:srgbClr val="FFFFFF"/>
                </a:solidFill>
                <a:latin typeface="+mn-lt"/>
                <a:cs typeface="Arial" panose="020B0604020202020204" pitchFamily="34" charset="0"/>
              </a:rPr>
              <a:t>Please see the following table to convert your </a:t>
            </a:r>
            <a:br>
              <a:rPr lang="en-US" altLang="en-US" sz="4000" kern="1200" dirty="0">
                <a:solidFill>
                  <a:srgbClr val="FFFFFF"/>
                </a:solidFill>
                <a:latin typeface="+mn-lt"/>
                <a:cs typeface="Arial" panose="020B0604020202020204" pitchFamily="34" charset="0"/>
              </a:rPr>
            </a:br>
            <a:r>
              <a:rPr lang="en-US" altLang="en-US" sz="4000" kern="1200" dirty="0">
                <a:solidFill>
                  <a:srgbClr val="FFFFFF"/>
                </a:solidFill>
                <a:latin typeface="+mn-lt"/>
                <a:cs typeface="Arial" panose="020B0604020202020204" pitchFamily="34" charset="0"/>
              </a:rPr>
              <a:t>ulna length into an estimated height</a:t>
            </a:r>
            <a:r>
              <a:rPr lang="en-US" altLang="en-US" sz="4000" kern="1200" dirty="0">
                <a:solidFill>
                  <a:srgbClr val="FFFFFF"/>
                </a:solidFill>
                <a:latin typeface="+mn-lt"/>
                <a:ea typeface="+mj-ea"/>
                <a:cs typeface="+mj-cs"/>
              </a:rPr>
              <a:t>. </a:t>
            </a:r>
          </a:p>
        </p:txBody>
      </p:sp>
      <p:sp>
        <p:nvSpPr>
          <p:cNvPr id="4" name="TextBox 3">
            <a:extLst>
              <a:ext uri="{FF2B5EF4-FFF2-40B4-BE49-F238E27FC236}">
                <a16:creationId xmlns:a16="http://schemas.microsoft.com/office/drawing/2014/main" id="{BE78F564-15AD-45E3-9282-863F68EB2E17}"/>
              </a:ext>
            </a:extLst>
          </p:cNvPr>
          <p:cNvSpPr txBox="1"/>
          <p:nvPr/>
        </p:nvSpPr>
        <p:spPr>
          <a:xfrm>
            <a:off x="2815772" y="6275476"/>
            <a:ext cx="7024914" cy="369332"/>
          </a:xfrm>
          <a:prstGeom prst="rect">
            <a:avLst/>
          </a:prstGeom>
          <a:noFill/>
        </p:spPr>
        <p:txBody>
          <a:bodyPr wrap="square" rtlCol="0">
            <a:spAutoFit/>
          </a:bodyPr>
          <a:lstStyle/>
          <a:p>
            <a:r>
              <a:rPr lang="en-GB" dirty="0">
                <a:cs typeface="Arial" panose="020B0604020202020204" pitchFamily="34" charset="0"/>
              </a:rPr>
              <a:t>A larger version of this table can be viewed on the </a:t>
            </a:r>
            <a:r>
              <a:rPr lang="en-GB" dirty="0" err="1">
                <a:cs typeface="Arial" panose="020B0604020202020204" pitchFamily="34" charset="0"/>
              </a:rPr>
              <a:t>Bapen</a:t>
            </a:r>
            <a:r>
              <a:rPr lang="en-GB" dirty="0">
                <a:cs typeface="Arial" panose="020B0604020202020204" pitchFamily="34" charset="0"/>
              </a:rPr>
              <a:t> </a:t>
            </a:r>
            <a:r>
              <a:rPr lang="en-GB" dirty="0">
                <a:cs typeface="Arial" panose="020B0604020202020204" pitchFamily="34" charset="0"/>
                <a:hlinkClick r:id="rId2"/>
              </a:rPr>
              <a:t>website </a:t>
            </a:r>
            <a:endParaRPr lang="en-GB" dirty="0">
              <a:cs typeface="Arial" panose="020B0604020202020204" pitchFamily="34" charset="0"/>
            </a:endParaRPr>
          </a:p>
        </p:txBody>
      </p:sp>
      <p:pic>
        <p:nvPicPr>
          <p:cNvPr id="8" name="Picture 7" descr="Table&#10;&#10;Description automatically generated">
            <a:extLst>
              <a:ext uri="{FF2B5EF4-FFF2-40B4-BE49-F238E27FC236}">
                <a16:creationId xmlns:a16="http://schemas.microsoft.com/office/drawing/2014/main" id="{A4AD3061-3BB1-F3C9-B81A-3E4A0FE72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435" y="2521605"/>
            <a:ext cx="9115125" cy="3540679"/>
          </a:xfrm>
          <a:prstGeom prst="rect">
            <a:avLst/>
          </a:prstGeom>
        </p:spPr>
      </p:pic>
      <p:sp>
        <p:nvSpPr>
          <p:cNvPr id="6" name="TextBox 5">
            <a:extLst>
              <a:ext uri="{FF2B5EF4-FFF2-40B4-BE49-F238E27FC236}">
                <a16:creationId xmlns:a16="http://schemas.microsoft.com/office/drawing/2014/main" id="{CCB1F185-551C-9DF1-894B-2436A35F9C54}"/>
              </a:ext>
            </a:extLst>
          </p:cNvPr>
          <p:cNvSpPr txBox="1"/>
          <p:nvPr/>
        </p:nvSpPr>
        <p:spPr>
          <a:xfrm>
            <a:off x="1667757" y="1803298"/>
            <a:ext cx="9320944" cy="369332"/>
          </a:xfrm>
          <a:prstGeom prst="rect">
            <a:avLst/>
          </a:prstGeom>
          <a:noFill/>
        </p:spPr>
        <p:txBody>
          <a:bodyPr wrap="square">
            <a:spAutoFit/>
          </a:bodyPr>
          <a:lstStyle/>
          <a:p>
            <a:r>
              <a:rPr lang="en-GB" dirty="0">
                <a:cs typeface="Arial" panose="020B0604020202020204" pitchFamily="34" charset="0"/>
              </a:rPr>
              <a:t>E.g.: Ethel’s ulna length of 22cm for a women over 65 years old would equate to </a:t>
            </a:r>
            <a:r>
              <a:rPr lang="en-GB" b="1" dirty="0">
                <a:cs typeface="Arial" panose="020B0604020202020204" pitchFamily="34" charset="0"/>
              </a:rPr>
              <a:t>1.52cm</a:t>
            </a:r>
            <a:r>
              <a:rPr lang="en-GB" dirty="0">
                <a:cs typeface="Arial" panose="020B0604020202020204" pitchFamily="34" charset="0"/>
              </a:rPr>
              <a:t>.  </a:t>
            </a:r>
          </a:p>
        </p:txBody>
      </p:sp>
    </p:spTree>
    <p:extLst>
      <p:ext uri="{BB962C8B-B14F-4D97-AF65-F5344CB8AC3E}">
        <p14:creationId xmlns:p14="http://schemas.microsoft.com/office/powerpoint/2010/main" val="1711841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4" name="Freeform: Shape 7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7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655267-AE65-4B77-9A35-C1540E034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C9578DC-CCF7-4DBF-B12E-F04D23C9D2B1}"/>
              </a:ext>
            </a:extLst>
          </p:cNvPr>
          <p:cNvSpPr txBox="1"/>
          <p:nvPr/>
        </p:nvSpPr>
        <p:spPr>
          <a:xfrm>
            <a:off x="0" y="253169"/>
            <a:ext cx="3516225" cy="5770811"/>
          </a:xfrm>
          <a:prstGeom prst="rect">
            <a:avLst/>
          </a:prstGeom>
          <a:noFill/>
        </p:spPr>
        <p:txBody>
          <a:bodyPr wrap="square">
            <a:spAutoFit/>
          </a:bodyPr>
          <a:lstStyle/>
          <a:p>
            <a:pPr algn="ctr"/>
            <a:r>
              <a:rPr kumimoji="0" lang="en-GB" altLang="en-US" sz="4000" b="1" i="0" u="none" strike="noStrike" kern="1200" cap="none" spc="0" normalizeH="0" baseline="0" noProof="0" dirty="0">
                <a:ln>
                  <a:noFill/>
                </a:ln>
                <a:solidFill>
                  <a:schemeClr val="bg1"/>
                </a:solidFill>
                <a:effectLst/>
                <a:uLnTx/>
                <a:uFillTx/>
                <a:ea typeface="+mj-ea"/>
                <a:cs typeface="+mj-cs"/>
              </a:rPr>
              <a:t>Step 2: </a:t>
            </a:r>
          </a:p>
          <a:p>
            <a:pPr algn="ctr"/>
            <a:r>
              <a:rPr kumimoji="0" lang="en-GB" altLang="en-US" sz="3500" i="0" u="none" strike="noStrike" kern="1200" cap="none" spc="0" normalizeH="0" baseline="0" noProof="0" dirty="0">
                <a:ln>
                  <a:noFill/>
                </a:ln>
                <a:solidFill>
                  <a:schemeClr val="bg1"/>
                </a:solidFill>
                <a:effectLst/>
                <a:uLnTx/>
                <a:uFillTx/>
                <a:ea typeface="+mj-ea"/>
                <a:cs typeface="+mj-cs"/>
              </a:rPr>
              <a:t>How to calculate u</a:t>
            </a:r>
            <a:r>
              <a:rPr lang="en-GB" altLang="en-US" sz="3500" dirty="0" err="1">
                <a:solidFill>
                  <a:schemeClr val="bg1"/>
                </a:solidFill>
                <a:ea typeface="+mj-ea"/>
                <a:cs typeface="+mj-cs"/>
              </a:rPr>
              <a:t>nintentional</a:t>
            </a:r>
            <a:r>
              <a:rPr lang="en-GB" altLang="en-US" sz="3500" dirty="0">
                <a:solidFill>
                  <a:schemeClr val="bg1"/>
                </a:solidFill>
                <a:ea typeface="+mj-ea"/>
                <a:cs typeface="+mj-cs"/>
              </a:rPr>
              <a:t> weight loss score</a:t>
            </a:r>
            <a:r>
              <a:rPr kumimoji="0" lang="en-GB" altLang="en-US" sz="3200" i="0" u="none" strike="noStrike" kern="1200" cap="none" spc="0" normalizeH="0" baseline="0" noProof="0" dirty="0">
                <a:ln>
                  <a:noFill/>
                </a:ln>
                <a:solidFill>
                  <a:schemeClr val="bg1"/>
                </a:solidFill>
                <a:effectLst/>
                <a:uLnTx/>
                <a:uFillTx/>
                <a:ea typeface="+mj-ea"/>
                <a:cs typeface="+mj-cs"/>
              </a:rPr>
              <a:t>: </a:t>
            </a:r>
          </a:p>
          <a:p>
            <a:endPar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endParaRPr>
          </a:p>
          <a:p>
            <a:endParaRPr lang="en-GB" altLang="en-US" sz="3200" dirty="0">
              <a:solidFill>
                <a:schemeClr val="bg1"/>
              </a:solidFill>
              <a:latin typeface="Arial" panose="020B0604020202020204" pitchFamily="34" charset="0"/>
              <a:ea typeface="+mj-ea"/>
              <a:cs typeface="+mj-cs"/>
            </a:endParaRPr>
          </a:p>
          <a:p>
            <a:endPar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endParaRPr>
          </a:p>
          <a:p>
            <a:endParaRPr lang="en-GB" altLang="en-US" sz="3200" dirty="0">
              <a:solidFill>
                <a:schemeClr val="bg1"/>
              </a:solidFill>
              <a:latin typeface="Arial" panose="020B0604020202020204" pitchFamily="34" charset="0"/>
              <a:ea typeface="+mj-ea"/>
              <a:cs typeface="+mj-cs"/>
            </a:endParaRPr>
          </a:p>
          <a:p>
            <a:endPar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endParaRPr>
          </a:p>
          <a:p>
            <a:endParaRPr lang="en-GB" sz="3200" dirty="0">
              <a:solidFill>
                <a:schemeClr val="bg1"/>
              </a:solidFill>
              <a:latin typeface="Arial" panose="020B0604020202020204" pitchFamily="34" charset="0"/>
              <a:ea typeface="+mj-ea"/>
              <a:cs typeface="+mj-cs"/>
            </a:endParaRPr>
          </a:p>
          <a:p>
            <a:endParaRPr lang="en-GB" sz="3200" dirty="0">
              <a:solidFill>
                <a:schemeClr val="bg1"/>
              </a:solidFill>
            </a:endParaRPr>
          </a:p>
        </p:txBody>
      </p:sp>
      <p:pic>
        <p:nvPicPr>
          <p:cNvPr id="4" name="Picture 3" descr="8135_MUST_6ppAW A52">
            <a:hlinkClick r:id="rId2"/>
            <a:extLst>
              <a:ext uri="{FF2B5EF4-FFF2-40B4-BE49-F238E27FC236}">
                <a16:creationId xmlns:a16="http://schemas.microsoft.com/office/drawing/2014/main" id="{6F7C53BE-FAA5-F5FF-D29B-FE574FC5B7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152" y="3086355"/>
            <a:ext cx="2729130" cy="349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D0E002-3B65-E00B-DC3F-F75B81299A6C}"/>
              </a:ext>
            </a:extLst>
          </p:cNvPr>
          <p:cNvSpPr txBox="1"/>
          <p:nvPr/>
        </p:nvSpPr>
        <p:spPr>
          <a:xfrm>
            <a:off x="4532359" y="339562"/>
            <a:ext cx="6208776" cy="2154436"/>
          </a:xfrm>
          <a:prstGeom prst="rect">
            <a:avLst/>
          </a:prstGeom>
          <a:noFill/>
        </p:spPr>
        <p:txBody>
          <a:bodyPr wrap="square">
            <a:spAutoFit/>
          </a:bodyPr>
          <a:lstStyle/>
          <a:p>
            <a:pPr marL="0" indent="0" algn="ctr">
              <a:buNone/>
              <a:defRPr/>
            </a:pPr>
            <a:r>
              <a:rPr lang="en-US" altLang="en-US" sz="2000" dirty="0"/>
              <a:t>Unintentional weight loss is when you lose weight without intentionally changing your diet or exercise routine. </a:t>
            </a:r>
          </a:p>
          <a:p>
            <a:pPr marL="0" indent="0" algn="ctr">
              <a:buNone/>
              <a:defRPr/>
            </a:pPr>
            <a:r>
              <a:rPr lang="en-US" altLang="en-US" sz="2000" dirty="0"/>
              <a:t>This can be an early sign of malnutrition. </a:t>
            </a:r>
          </a:p>
          <a:p>
            <a:pPr marL="0" indent="0" algn="ctr">
              <a:buNone/>
              <a:defRPr/>
            </a:pPr>
            <a:endParaRPr lang="en-US" altLang="en-US" sz="1400" b="1" dirty="0"/>
          </a:p>
          <a:p>
            <a:pPr marL="0" indent="0" algn="ctr">
              <a:buNone/>
              <a:defRPr/>
            </a:pPr>
            <a:r>
              <a:rPr lang="en-US" altLang="en-US" sz="2000" b="1" dirty="0"/>
              <a:t>The following equation will explain how to calculate percentage of unplanned weight loss in order to obtain weight loss score for Step 2</a:t>
            </a:r>
            <a:endParaRPr lang="en-GB" altLang="en-US" sz="2000" dirty="0"/>
          </a:p>
        </p:txBody>
      </p:sp>
      <p:sp>
        <p:nvSpPr>
          <p:cNvPr id="14" name="Arrow: Right 13">
            <a:extLst>
              <a:ext uri="{FF2B5EF4-FFF2-40B4-BE49-F238E27FC236}">
                <a16:creationId xmlns:a16="http://schemas.microsoft.com/office/drawing/2014/main" id="{8D575717-63E3-4064-9699-F46D7EF440BB}"/>
              </a:ext>
            </a:extLst>
          </p:cNvPr>
          <p:cNvSpPr/>
          <p:nvPr/>
        </p:nvSpPr>
        <p:spPr>
          <a:xfrm rot="5400000">
            <a:off x="1287762" y="2663329"/>
            <a:ext cx="544349" cy="259122"/>
          </a:xfrm>
          <a:prstGeom prst="rightArrow">
            <a:avLst>
              <a:gd name="adj1" fmla="val 60013"/>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AF6C6B9F-07D8-0BB4-2872-9CE3D1C152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2359" y="2721360"/>
            <a:ext cx="6772732" cy="1202074"/>
          </a:xfrm>
          <a:prstGeom prst="rect">
            <a:avLst/>
          </a:prstGeom>
          <a:noFill/>
          <a:ln>
            <a:noFill/>
          </a:ln>
        </p:spPr>
      </p:pic>
      <p:pic>
        <p:nvPicPr>
          <p:cNvPr id="5" name="Picture 4">
            <a:extLst>
              <a:ext uri="{FF2B5EF4-FFF2-40B4-BE49-F238E27FC236}">
                <a16:creationId xmlns:a16="http://schemas.microsoft.com/office/drawing/2014/main" id="{E4552C65-68CF-7875-900C-7780E62CEC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28272" y="4093063"/>
            <a:ext cx="2624858" cy="2513949"/>
          </a:xfrm>
          <a:prstGeom prst="rect">
            <a:avLst/>
          </a:prstGeom>
          <a:noFill/>
          <a:ln>
            <a:noFill/>
          </a:ln>
        </p:spPr>
      </p:pic>
      <p:pic>
        <p:nvPicPr>
          <p:cNvPr id="8" name="Picture 7">
            <a:extLst>
              <a:ext uri="{FF2B5EF4-FFF2-40B4-BE49-F238E27FC236}">
                <a16:creationId xmlns:a16="http://schemas.microsoft.com/office/drawing/2014/main" id="{6EFD7F56-00E5-8A52-DE05-2E8DBA585DB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7296" y="3839189"/>
            <a:ext cx="4617796" cy="1437094"/>
          </a:xfrm>
          <a:prstGeom prst="rect">
            <a:avLst/>
          </a:prstGeom>
          <a:noFill/>
          <a:ln>
            <a:noFill/>
          </a:ln>
        </p:spPr>
      </p:pic>
      <p:sp>
        <p:nvSpPr>
          <p:cNvPr id="2" name="Rectangle: Diagonal Corners Rounded 1">
            <a:extLst>
              <a:ext uri="{FF2B5EF4-FFF2-40B4-BE49-F238E27FC236}">
                <a16:creationId xmlns:a16="http://schemas.microsoft.com/office/drawing/2014/main" id="{3638F964-D267-8D37-1240-2C26E83CE201}"/>
              </a:ext>
            </a:extLst>
          </p:cNvPr>
          <p:cNvSpPr/>
          <p:nvPr/>
        </p:nvSpPr>
        <p:spPr>
          <a:xfrm>
            <a:off x="6810531" y="5306488"/>
            <a:ext cx="4369098" cy="1278753"/>
          </a:xfrm>
          <a:prstGeom prst="round2Diag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calculation shows us that Ethel has lost 3kg (63kg – 60kg =3kg) over the last 3-6 months, therefore her unplanned weight loss is </a:t>
            </a:r>
            <a:r>
              <a:rPr kumimoji="0" lang="en-GB" sz="15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5ED2C-A8DA-4468-8746-B0A99469394E}"/>
              </a:ext>
            </a:extLst>
          </p:cNvPr>
          <p:cNvSpPr txBox="1"/>
          <p:nvPr/>
        </p:nvSpPr>
        <p:spPr>
          <a:xfrm>
            <a:off x="4986691" y="-182117"/>
            <a:ext cx="5633755" cy="3262432"/>
          </a:xfrm>
          <a:prstGeom prst="rect">
            <a:avLst/>
          </a:prstGeom>
          <a:noFill/>
        </p:spPr>
        <p:txBody>
          <a:bodyPr wrap="square">
            <a:spAutoFit/>
          </a:bodyPr>
          <a:lstStyle/>
          <a:p>
            <a:pPr marL="0" indent="0">
              <a:buNone/>
              <a:defRPr/>
            </a:pPr>
            <a:endParaRPr lang="en-US" altLang="en-US" dirty="0">
              <a:latin typeface="Arial" charset="0"/>
            </a:endParaRPr>
          </a:p>
          <a:p>
            <a:pPr lvl="4" algn="ctr">
              <a:buFontTx/>
              <a:buNone/>
              <a:defRPr/>
            </a:pPr>
            <a:r>
              <a:rPr lang="en-US" altLang="en-US" sz="2000" b="1" dirty="0">
                <a:latin typeface="Arial" charset="0"/>
              </a:rPr>
              <a:t>			              </a:t>
            </a:r>
            <a:r>
              <a:rPr lang="en-US" altLang="en-US" sz="2400" b="1" dirty="0"/>
              <a:t>Score</a:t>
            </a:r>
          </a:p>
          <a:p>
            <a:pPr lvl="4" algn="ctr">
              <a:buFontTx/>
              <a:buNone/>
              <a:defRPr/>
            </a:pPr>
            <a:endParaRPr lang="en-US" altLang="en-US" sz="2400" b="1" dirty="0"/>
          </a:p>
          <a:p>
            <a:pPr>
              <a:defRPr/>
            </a:pPr>
            <a:r>
              <a:rPr lang="en-US" altLang="en-US" sz="2400" dirty="0">
                <a:solidFill>
                  <a:srgbClr val="008000"/>
                </a:solidFill>
              </a:rPr>
              <a:t>&lt;5% body weight:</a:t>
            </a:r>
            <a:r>
              <a:rPr lang="en-US" altLang="en-US" sz="2400" dirty="0"/>
              <a:t>	   0 (normal variation) </a:t>
            </a:r>
          </a:p>
          <a:p>
            <a:pPr marL="0" indent="0">
              <a:buNone/>
              <a:defRPr/>
            </a:pPr>
            <a:endParaRPr lang="en-US" altLang="en-US" sz="2400" dirty="0">
              <a:highlight>
                <a:srgbClr val="00FF00"/>
              </a:highlight>
            </a:endParaRPr>
          </a:p>
          <a:p>
            <a:pPr>
              <a:defRPr/>
            </a:pPr>
            <a:r>
              <a:rPr lang="en-US" altLang="en-US" sz="2400" dirty="0">
                <a:solidFill>
                  <a:srgbClr val="FF9933"/>
                </a:solidFill>
              </a:rPr>
              <a:t>5-10% body weight:</a:t>
            </a:r>
            <a:r>
              <a:rPr lang="en-US" altLang="en-US" sz="2400" dirty="0"/>
              <a:t>          1 (concern) </a:t>
            </a:r>
          </a:p>
          <a:p>
            <a:pPr marL="0" indent="0">
              <a:buNone/>
              <a:defRPr/>
            </a:pPr>
            <a:endParaRPr lang="en-US" altLang="en-US" sz="2400" dirty="0"/>
          </a:p>
          <a:p>
            <a:pPr>
              <a:defRPr/>
            </a:pPr>
            <a:r>
              <a:rPr lang="en-US" altLang="en-US" sz="2400" dirty="0">
                <a:solidFill>
                  <a:srgbClr val="CC0000"/>
                </a:solidFill>
              </a:rPr>
              <a:t>&gt;10% body weight:</a:t>
            </a:r>
            <a:r>
              <a:rPr lang="en-US" altLang="en-US" sz="2400" dirty="0"/>
              <a:t>            2 (significant) </a:t>
            </a:r>
          </a:p>
        </p:txBody>
      </p:sp>
      <p:sp>
        <p:nvSpPr>
          <p:cNvPr id="3" name="Freeform: Shape 2">
            <a:extLst>
              <a:ext uri="{FF2B5EF4-FFF2-40B4-BE49-F238E27FC236}">
                <a16:creationId xmlns:a16="http://schemas.microsoft.com/office/drawing/2014/main" id="{CBDF2882-DBB9-4430-9674-06C64112E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c 3">
            <a:extLst>
              <a:ext uri="{FF2B5EF4-FFF2-40B4-BE49-F238E27FC236}">
                <a16:creationId xmlns:a16="http://schemas.microsoft.com/office/drawing/2014/main" id="{8B4546FC-A994-4F5D-9305-8E4805F1E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583DECC-1849-4D79-AB82-7BEB9662970F}"/>
              </a:ext>
            </a:extLst>
          </p:cNvPr>
          <p:cNvSpPr txBox="1"/>
          <p:nvPr/>
        </p:nvSpPr>
        <p:spPr>
          <a:xfrm>
            <a:off x="410197" y="1690062"/>
            <a:ext cx="2929598" cy="3477875"/>
          </a:xfrm>
          <a:prstGeom prst="rect">
            <a:avLst/>
          </a:prstGeom>
          <a:noFill/>
        </p:spPr>
        <p:txBody>
          <a:bodyPr wrap="square">
            <a:spAutoFit/>
          </a:bodyPr>
          <a:lstStyle/>
          <a:p>
            <a:pPr algn="ctr"/>
            <a:r>
              <a:rPr lang="en-GB" altLang="en-US" sz="4400" dirty="0">
                <a:solidFill>
                  <a:srgbClr val="FFFFFF"/>
                </a:solidFill>
              </a:rPr>
              <a:t>How to interpret percentage weight loss score</a:t>
            </a:r>
            <a:endParaRPr lang="en-GB" sz="4400" dirty="0"/>
          </a:p>
        </p:txBody>
      </p:sp>
      <p:sp>
        <p:nvSpPr>
          <p:cNvPr id="7" name="TextBox 6">
            <a:extLst>
              <a:ext uri="{FF2B5EF4-FFF2-40B4-BE49-F238E27FC236}">
                <a16:creationId xmlns:a16="http://schemas.microsoft.com/office/drawing/2014/main" id="{97DC0476-10C8-697D-BBA1-E6FBC766329F}"/>
              </a:ext>
            </a:extLst>
          </p:cNvPr>
          <p:cNvSpPr txBox="1"/>
          <p:nvPr/>
        </p:nvSpPr>
        <p:spPr>
          <a:xfrm>
            <a:off x="5077176" y="3259526"/>
            <a:ext cx="5452781" cy="1015663"/>
          </a:xfrm>
          <a:prstGeom prst="rect">
            <a:avLst/>
          </a:prstGeom>
          <a:noFill/>
        </p:spPr>
        <p:txBody>
          <a:bodyPr wrap="square" rtlCol="0">
            <a:spAutoFit/>
          </a:bodyPr>
          <a:lstStyle/>
          <a:p>
            <a:pPr algn="ctr"/>
            <a:r>
              <a:rPr lang="en-GB" sz="2000" i="1" dirty="0">
                <a:cs typeface="Arial" panose="020B0604020202020204" pitchFamily="34" charset="0"/>
              </a:rPr>
              <a:t>Keep a note of this score from Step 2 as you will refer to it later when adding up the total score for Step 4</a:t>
            </a:r>
          </a:p>
        </p:txBody>
      </p:sp>
      <p:sp>
        <p:nvSpPr>
          <p:cNvPr id="8" name="Rectangle: Rounded Corners 7">
            <a:extLst>
              <a:ext uri="{FF2B5EF4-FFF2-40B4-BE49-F238E27FC236}">
                <a16:creationId xmlns:a16="http://schemas.microsoft.com/office/drawing/2014/main" id="{A4A48A04-4DDF-2DFA-10FC-C53EB0904FEF}"/>
              </a:ext>
            </a:extLst>
          </p:cNvPr>
          <p:cNvSpPr/>
          <p:nvPr/>
        </p:nvSpPr>
        <p:spPr>
          <a:xfrm>
            <a:off x="4986691" y="4606800"/>
            <a:ext cx="5633755" cy="1390843"/>
          </a:xfrm>
          <a:prstGeom prst="round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cs typeface="Arial" panose="020B0604020202020204" pitchFamily="34" charset="0"/>
              </a:rPr>
              <a:t>Ethel’s weight loss of 3kg (slide 15) equated to less than 5% and therefore the score for step 2 is </a:t>
            </a:r>
            <a:r>
              <a:rPr lang="en-GB" sz="2000" b="1" u="sng" dirty="0">
                <a:cs typeface="Arial" panose="020B0604020202020204" pitchFamily="34" charset="0"/>
              </a:rPr>
              <a:t>0</a:t>
            </a:r>
            <a:r>
              <a:rPr lang="en-GB" sz="2000" b="1" u="sng" dirty="0">
                <a:highlight>
                  <a:srgbClr val="00FF00"/>
                </a:highlight>
                <a:cs typeface="Arial" panose="020B0604020202020204" pitchFamily="34" charset="0"/>
              </a:rPr>
              <a:t> </a:t>
            </a:r>
          </a:p>
        </p:txBody>
      </p:sp>
      <p:sp>
        <p:nvSpPr>
          <p:cNvPr id="5" name="Oval 4">
            <a:extLst>
              <a:ext uri="{FF2B5EF4-FFF2-40B4-BE49-F238E27FC236}">
                <a16:creationId xmlns:a16="http://schemas.microsoft.com/office/drawing/2014/main" id="{9860CD78-1421-0BFD-EBF0-236811D92350}"/>
              </a:ext>
            </a:extLst>
          </p:cNvPr>
          <p:cNvSpPr/>
          <p:nvPr/>
        </p:nvSpPr>
        <p:spPr>
          <a:xfrm>
            <a:off x="4552995" y="1012757"/>
            <a:ext cx="6501145" cy="646331"/>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887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88AC5DA-C30B-4E59-985F-550DC6DEA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97" t="8310" r="33707" b="5209"/>
          <a:stretch>
            <a:fillRect/>
          </a:stretch>
        </p:blipFill>
        <p:spPr bwMode="auto">
          <a:xfrm>
            <a:off x="5115489" y="208814"/>
            <a:ext cx="4988223" cy="63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Shape 3">
            <a:extLst>
              <a:ext uri="{FF2B5EF4-FFF2-40B4-BE49-F238E27FC236}">
                <a16:creationId xmlns:a16="http://schemas.microsoft.com/office/drawing/2014/main" id="{CE870D4E-8065-4A16-A236-8BC3108CE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0686078-0CEC-4FFD-B8B9-818C1763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C496E77E-3C36-48D4-A408-3590C81BB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6D643C2-EA1D-49F1-8042-ED615A420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a:extLst>
              <a:ext uri="{FF2B5EF4-FFF2-40B4-BE49-F238E27FC236}">
                <a16:creationId xmlns:a16="http://schemas.microsoft.com/office/drawing/2014/main" id="{307F7310-3FA0-4EFC-8813-696B3D900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398815CD-3B85-4469-8BB5-D784AC95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1056C39-E16B-467B-84AA-35F2A4168E72}"/>
              </a:ext>
            </a:extLst>
          </p:cNvPr>
          <p:cNvSpPr txBox="1"/>
          <p:nvPr/>
        </p:nvSpPr>
        <p:spPr>
          <a:xfrm>
            <a:off x="928776" y="625324"/>
            <a:ext cx="3958920" cy="6155531"/>
          </a:xfrm>
          <a:prstGeom prst="rect">
            <a:avLst/>
          </a:prstGeom>
          <a:noFill/>
        </p:spPr>
        <p:txBody>
          <a:bodyPr wrap="square" rtlCol="0">
            <a:spAutoFit/>
          </a:bodyPr>
          <a:lstStyle/>
          <a:p>
            <a:pPr algn="ctr"/>
            <a:r>
              <a:rPr lang="en-GB" b="1" dirty="0">
                <a:cs typeface="Arial" panose="020B0604020202020204" pitchFamily="34" charset="0"/>
              </a:rPr>
              <a:t>Alternatively</a:t>
            </a:r>
            <a:r>
              <a:rPr lang="en-GB" dirty="0">
                <a:cs typeface="Arial" panose="020B0604020202020204" pitchFamily="34" charset="0"/>
              </a:rPr>
              <a:t>, this </a:t>
            </a:r>
            <a:r>
              <a:rPr lang="en-GB" dirty="0">
                <a:cs typeface="Arial" panose="020B0604020202020204" pitchFamily="34" charset="0"/>
                <a:hlinkClick r:id="rId4"/>
              </a:rPr>
              <a:t>BAPEN Weight loss score sheet</a:t>
            </a:r>
            <a:r>
              <a:rPr lang="en-GB" dirty="0">
                <a:cs typeface="Arial" panose="020B0604020202020204" pitchFamily="34" charset="0"/>
              </a:rPr>
              <a:t> can be used to identify unintentional weight loss score. Please follow the steps below: </a:t>
            </a:r>
          </a:p>
          <a:p>
            <a:pPr algn="ctr"/>
            <a:endParaRPr lang="en-GB" dirty="0">
              <a:cs typeface="Arial" panose="020B0604020202020204" pitchFamily="34" charset="0"/>
            </a:endParaRPr>
          </a:p>
          <a:p>
            <a:pPr algn="ctr"/>
            <a:r>
              <a:rPr lang="en-GB" dirty="0">
                <a:cs typeface="Arial" panose="020B0604020202020204" pitchFamily="34" charset="0"/>
              </a:rPr>
              <a:t>1. Identify current weight e.g. 60kg  </a:t>
            </a:r>
          </a:p>
          <a:p>
            <a:pPr algn="ctr"/>
            <a:endParaRPr lang="en-GB" dirty="0">
              <a:cs typeface="Arial" panose="020B0604020202020204" pitchFamily="34" charset="0"/>
            </a:endParaRPr>
          </a:p>
          <a:p>
            <a:pPr algn="ctr"/>
            <a:r>
              <a:rPr lang="en-GB" dirty="0">
                <a:cs typeface="Arial" panose="020B0604020202020204" pitchFamily="34" charset="0"/>
              </a:rPr>
              <a:t>2. Deduct current weight from the heaviest previous weight within the last 3-6 months. </a:t>
            </a:r>
          </a:p>
          <a:p>
            <a:pPr algn="ctr"/>
            <a:r>
              <a:rPr lang="en-GB" dirty="0">
                <a:cs typeface="Arial" panose="020B0604020202020204" pitchFamily="34" charset="0"/>
              </a:rPr>
              <a:t>E.g. Ethel’s previous weight was 63kg therefore 63-60=3kg . </a:t>
            </a:r>
          </a:p>
          <a:p>
            <a:pPr algn="ctr"/>
            <a:r>
              <a:rPr lang="en-GB" dirty="0">
                <a:cs typeface="Arial" panose="020B0604020202020204" pitchFamily="34" charset="0"/>
              </a:rPr>
              <a:t>Find correlating weight loss column where this figure falls.   </a:t>
            </a:r>
          </a:p>
          <a:p>
            <a:pPr algn="ctr"/>
            <a:endParaRPr lang="en-GB" dirty="0">
              <a:cs typeface="Arial" panose="020B0604020202020204" pitchFamily="34" charset="0"/>
            </a:endParaRPr>
          </a:p>
          <a:p>
            <a:pPr algn="ctr"/>
            <a:r>
              <a:rPr lang="en-GB" dirty="0">
                <a:cs typeface="Arial" panose="020B0604020202020204" pitchFamily="34" charset="0"/>
              </a:rPr>
              <a:t>3. Unintentional weight loss score will be determined by the column that the weight loss in kg falls in. E.g. for Ethel, the score would be </a:t>
            </a:r>
            <a:r>
              <a:rPr lang="en-GB" b="1" dirty="0">
                <a:effectLst/>
                <a:highlight>
                  <a:srgbClr val="00FF00"/>
                </a:highlight>
                <a:ea typeface="Calibri" panose="020F0502020204030204" pitchFamily="34" charset="0"/>
                <a:cs typeface="Arial" panose="020B0604020202020204" pitchFamily="34" charset="0"/>
              </a:rPr>
              <a:t>Score </a:t>
            </a:r>
            <a:r>
              <a:rPr lang="en-GB" b="1" dirty="0">
                <a:highlight>
                  <a:srgbClr val="00FF00"/>
                </a:highlight>
                <a:ea typeface="Calibri" panose="020F0502020204030204" pitchFamily="34" charset="0"/>
                <a:cs typeface="Arial" panose="020B0604020202020204" pitchFamily="34" charset="0"/>
              </a:rPr>
              <a:t>0</a:t>
            </a:r>
            <a:r>
              <a:rPr lang="en-GB" b="1" dirty="0">
                <a:ea typeface="Calibri" panose="020F0502020204030204" pitchFamily="34" charset="0"/>
                <a:cs typeface="Arial" panose="020B0604020202020204" pitchFamily="34" charset="0"/>
              </a:rPr>
              <a:t> </a:t>
            </a:r>
            <a:r>
              <a:rPr lang="en-GB" dirty="0">
                <a:ea typeface="Calibri" panose="020F0502020204030204" pitchFamily="34" charset="0"/>
                <a:cs typeface="Arial" panose="020B0604020202020204" pitchFamily="34" charset="0"/>
              </a:rPr>
              <a:t>as weight loss of 3kg is in the green column which equates to &lt;5% total weight loss.</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E6D0879C-6C03-41D4-86CD-79049999EC69}"/>
              </a:ext>
            </a:extLst>
          </p:cNvPr>
          <p:cNvCxnSpPr>
            <a:cxnSpLocks/>
          </p:cNvCxnSpPr>
          <p:nvPr/>
        </p:nvCxnSpPr>
        <p:spPr>
          <a:xfrm>
            <a:off x="4452257" y="2373086"/>
            <a:ext cx="1188255" cy="32057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25E3814-A3E8-12CD-E392-40E987AC11F0}"/>
              </a:ext>
            </a:extLst>
          </p:cNvPr>
          <p:cNvCxnSpPr>
            <a:cxnSpLocks/>
          </p:cNvCxnSpPr>
          <p:nvPr/>
        </p:nvCxnSpPr>
        <p:spPr>
          <a:xfrm flipV="1">
            <a:off x="3646714" y="1121229"/>
            <a:ext cx="2265110" cy="44576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ing tests, more questions than answers! - IMTA">
            <a:extLst>
              <a:ext uri="{FF2B5EF4-FFF2-40B4-BE49-F238E27FC236}">
                <a16:creationId xmlns:a16="http://schemas.microsoft.com/office/drawing/2014/main" id="{891A559C-B8B9-413B-21FF-158324012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121" y="2248884"/>
            <a:ext cx="3737758" cy="15378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77F3309-B80E-6840-7B7A-13FB8DB781A9}"/>
              </a:ext>
            </a:extLst>
          </p:cNvPr>
          <p:cNvSpPr txBox="1">
            <a:spLocks/>
          </p:cNvSpPr>
          <p:nvPr/>
        </p:nvSpPr>
        <p:spPr>
          <a:xfrm>
            <a:off x="1956880" y="3801545"/>
            <a:ext cx="8278238" cy="1051835"/>
          </a:xfrm>
          <a:prstGeom prst="rect">
            <a:avLst/>
          </a:prstGeom>
          <a:noFill/>
        </p:spPr>
        <p:txBody>
          <a:bodyPr vert="horz" wrap="square" lIns="68580" tIns="34290" rIns="68580" bIns="34290" numCol="1" rtlCol="0" anchor="ctr" anchorCtr="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mn-lt"/>
                <a:cs typeface="Arial" panose="020B0604020202020204" pitchFamily="34" charset="0"/>
              </a:rPr>
              <a:t>I-CAN - </a:t>
            </a:r>
            <a:r>
              <a:rPr lang="en-US" sz="3600" dirty="0">
                <a:latin typeface="+mn-lt"/>
                <a:cs typeface="Arial" panose="020B0604020202020204" pitchFamily="34" charset="0"/>
              </a:rPr>
              <a:t>How to screen for Malnutrition</a:t>
            </a:r>
          </a:p>
        </p:txBody>
      </p:sp>
      <p:sp>
        <p:nvSpPr>
          <p:cNvPr id="4" name="Footer Placeholder 2">
            <a:extLst>
              <a:ext uri="{FF2B5EF4-FFF2-40B4-BE49-F238E27FC236}">
                <a16:creationId xmlns:a16="http://schemas.microsoft.com/office/drawing/2014/main" id="{2A2C8C62-A977-6DE0-72CD-512B99DE2427}"/>
              </a:ext>
            </a:extLst>
          </p:cNvPr>
          <p:cNvSpPr>
            <a:spLocks noGrp="1"/>
          </p:cNvSpPr>
          <p:nvPr>
            <p:ph type="ftr" sz="quarter" idx="11"/>
          </p:nvPr>
        </p:nvSpPr>
        <p:spPr>
          <a:xfrm>
            <a:off x="1753173" y="4853380"/>
            <a:ext cx="8685653" cy="457200"/>
          </a:xfrm>
        </p:spPr>
        <p:txBody>
          <a:bodyPr/>
          <a:lstStyle/>
          <a:p>
            <a:r>
              <a:rPr lang="en-GB" sz="1800" dirty="0">
                <a:solidFill>
                  <a:schemeClr val="tx1"/>
                </a:solidFill>
                <a:cs typeface="Arial" panose="020B0604020202020204" pitchFamily="34" charset="0"/>
              </a:rPr>
              <a:t>Please DO NOT save or share this PowerPoint to avoid circulation of out of date information</a:t>
            </a:r>
          </a:p>
          <a:p>
            <a:endParaRPr lang="en-GB" dirty="0"/>
          </a:p>
        </p:txBody>
      </p:sp>
      <p:pic>
        <p:nvPicPr>
          <p:cNvPr id="5" name="Picture 4" descr="A black text on a white background&#10;&#10;Description automatically generated">
            <a:extLst>
              <a:ext uri="{FF2B5EF4-FFF2-40B4-BE49-F238E27FC236}">
                <a16:creationId xmlns:a16="http://schemas.microsoft.com/office/drawing/2014/main" id="{6950086A-18E2-3974-5247-328FF5236C95}"/>
              </a:ext>
            </a:extLst>
          </p:cNvPr>
          <p:cNvPicPr>
            <a:picLocks noChangeAspect="1"/>
          </p:cNvPicPr>
          <p:nvPr/>
        </p:nvPicPr>
        <p:blipFill>
          <a:blip r:embed="rId3"/>
          <a:stretch>
            <a:fillRect/>
          </a:stretch>
        </p:blipFill>
        <p:spPr>
          <a:xfrm>
            <a:off x="9198519" y="87079"/>
            <a:ext cx="2906395" cy="858520"/>
          </a:xfrm>
          <a:prstGeom prst="rect">
            <a:avLst/>
          </a:prstGeom>
        </p:spPr>
      </p:pic>
      <p:sp>
        <p:nvSpPr>
          <p:cNvPr id="6" name="TextBox 5">
            <a:extLst>
              <a:ext uri="{FF2B5EF4-FFF2-40B4-BE49-F238E27FC236}">
                <a16:creationId xmlns:a16="http://schemas.microsoft.com/office/drawing/2014/main" id="{C59BD5EE-4C7D-37A2-D4B5-332FD9ACC61F}"/>
              </a:ext>
            </a:extLst>
          </p:cNvPr>
          <p:cNvSpPr txBox="1"/>
          <p:nvPr/>
        </p:nvSpPr>
        <p:spPr>
          <a:xfrm>
            <a:off x="4668078" y="6204359"/>
            <a:ext cx="7523922" cy="646331"/>
          </a:xfrm>
          <a:prstGeom prst="rect">
            <a:avLst/>
          </a:prstGeom>
          <a:noFill/>
        </p:spPr>
        <p:txBody>
          <a:bodyPr wrap="square">
            <a:spAutoFit/>
          </a:bodyPr>
          <a:lstStyle/>
          <a:p>
            <a:pPr algn="r"/>
            <a:r>
              <a:rPr lang="en-GB" b="1" dirty="0"/>
              <a:t>Leicestershire </a:t>
            </a:r>
          </a:p>
          <a:p>
            <a:pPr algn="r"/>
            <a:r>
              <a:rPr lang="en-GB" b="1" dirty="0"/>
              <a:t>Nutrition &amp; Dietetic Service</a:t>
            </a:r>
          </a:p>
        </p:txBody>
      </p:sp>
    </p:spTree>
    <p:extLst>
      <p:ext uri="{BB962C8B-B14F-4D97-AF65-F5344CB8AC3E}">
        <p14:creationId xmlns:p14="http://schemas.microsoft.com/office/powerpoint/2010/main" val="271718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96CB6871-16E5-44AE-8E5A-66DD5E34AAF3}"/>
              </a:ext>
            </a:extLst>
          </p:cNvPr>
          <p:cNvSpPr txBox="1"/>
          <p:nvPr/>
        </p:nvSpPr>
        <p:spPr>
          <a:xfrm>
            <a:off x="838200" y="1432561"/>
            <a:ext cx="10515600" cy="3190240"/>
          </a:xfrm>
          <a:prstGeom prst="rect">
            <a:avLst/>
          </a:prstGeom>
        </p:spPr>
        <p:txBody>
          <a:bodyPr vert="horz" lIns="91440" tIns="45720" rIns="91440" bIns="45720" rtlCol="0">
            <a:normAutofit/>
          </a:bodyPr>
          <a:lstStyle/>
          <a:p>
            <a:pPr algn="ctr">
              <a:lnSpc>
                <a:spcPct val="90000"/>
              </a:lnSpc>
              <a:spcAft>
                <a:spcPts val="600"/>
              </a:spcAft>
            </a:pPr>
            <a:r>
              <a:rPr lang="en-US" altLang="en-US" sz="3200" b="1" dirty="0">
                <a:cs typeface="Arial" panose="020B0604020202020204" pitchFamily="34" charset="0"/>
              </a:rPr>
              <a:t>Important reminder: </a:t>
            </a:r>
          </a:p>
          <a:p>
            <a:pPr indent="-228600" algn="ctr">
              <a:lnSpc>
                <a:spcPct val="90000"/>
              </a:lnSpc>
              <a:spcAft>
                <a:spcPts val="600"/>
              </a:spcAft>
              <a:buFont typeface="Arial" panose="020B0604020202020204" pitchFamily="34" charset="0"/>
              <a:buChar char="•"/>
            </a:pPr>
            <a:endParaRPr lang="en-US" sz="2000" b="1" dirty="0">
              <a:cs typeface="Arial" panose="020B0604020202020204" pitchFamily="34" charset="0"/>
            </a:endParaRPr>
          </a:p>
          <a:p>
            <a:pPr algn="ctr">
              <a:lnSpc>
                <a:spcPct val="90000"/>
              </a:lnSpc>
              <a:spcAft>
                <a:spcPts val="600"/>
              </a:spcAft>
            </a:pPr>
            <a:r>
              <a:rPr lang="en-US" sz="2400" dirty="0">
                <a:cs typeface="Arial" panose="020B0604020202020204" pitchFamily="34" charset="0"/>
              </a:rPr>
              <a:t>Please be mindful that there are some situations where a decrease in body weight would not be classified as unintentional weight loss i.e. patient actively trying to lose weight or improve their diet, a reduction in oedema, having an amputation and error in accurately recording or measuring weight e.g. swapping from standing to sitting scales. </a:t>
            </a:r>
          </a:p>
          <a:p>
            <a:pPr>
              <a:lnSpc>
                <a:spcPct val="90000"/>
              </a:lnSpc>
              <a:spcAft>
                <a:spcPts val="600"/>
              </a:spcAft>
            </a:pPr>
            <a:endParaRPr lang="en-US"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35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Rectangle 2">
            <a:extLst>
              <a:ext uri="{FF2B5EF4-FFF2-40B4-BE49-F238E27FC236}">
                <a16:creationId xmlns:a16="http://schemas.microsoft.com/office/drawing/2014/main" id="{942279F4-F243-48D0-92D8-B6016E45A4BB}"/>
              </a:ext>
            </a:extLst>
          </p:cNvPr>
          <p:cNvSpPr>
            <a:spLocks noGrp="1" noChangeArrowheads="1"/>
          </p:cNvSpPr>
          <p:nvPr>
            <p:ph type="title"/>
          </p:nvPr>
        </p:nvSpPr>
        <p:spPr>
          <a:xfrm>
            <a:off x="304926" y="384721"/>
            <a:ext cx="3200400" cy="2682771"/>
          </a:xfrm>
        </p:spPr>
        <p:txBody>
          <a:bodyPr>
            <a:normAutofit fontScale="90000"/>
          </a:bodyPr>
          <a:lstStyle/>
          <a:p>
            <a:r>
              <a:rPr lang="en-GB" altLang="en-US" sz="4000" b="1" dirty="0">
                <a:solidFill>
                  <a:srgbClr val="FFFFFF"/>
                </a:solidFill>
                <a:latin typeface="+mn-lt"/>
              </a:rPr>
              <a:t>Step 3: </a:t>
            </a:r>
            <a:br>
              <a:rPr lang="en-GB" altLang="en-US" sz="4000" b="1" dirty="0">
                <a:solidFill>
                  <a:srgbClr val="FFFFFF"/>
                </a:solidFill>
                <a:latin typeface="+mn-lt"/>
              </a:rPr>
            </a:br>
            <a:r>
              <a:rPr lang="en-GB" altLang="en-US" sz="3500" dirty="0">
                <a:solidFill>
                  <a:srgbClr val="FFFFFF"/>
                </a:solidFill>
                <a:latin typeface="+mn-lt"/>
              </a:rPr>
              <a:t>Acute disease effect (ADE)</a:t>
            </a: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endParaRPr lang="en-GB" altLang="en-US" sz="3500" dirty="0">
              <a:solidFill>
                <a:srgbClr val="FFFFFF"/>
              </a:solidFill>
              <a:latin typeface="Arial" panose="020B0604020202020204" pitchFamily="34" charset="0"/>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795" name="Rectangle 3">
            <a:extLst>
              <a:ext uri="{FF2B5EF4-FFF2-40B4-BE49-F238E27FC236}">
                <a16:creationId xmlns:a16="http://schemas.microsoft.com/office/drawing/2014/main" id="{0101545C-0A1A-450A-868F-E10A89DC66DB}"/>
              </a:ext>
            </a:extLst>
          </p:cNvPr>
          <p:cNvSpPr>
            <a:spLocks noGrp="1" noChangeArrowheads="1"/>
          </p:cNvSpPr>
          <p:nvPr>
            <p:ph type="body" idx="1"/>
          </p:nvPr>
        </p:nvSpPr>
        <p:spPr>
          <a:xfrm>
            <a:off x="4499753" y="447820"/>
            <a:ext cx="6807878" cy="4398279"/>
          </a:xfrm>
        </p:spPr>
        <p:txBody>
          <a:bodyPr anchor="ctr">
            <a:normAutofit/>
          </a:bodyPr>
          <a:lstStyle/>
          <a:p>
            <a:pPr algn="ctr"/>
            <a:r>
              <a:rPr lang="en-GB" altLang="en-US" sz="2400" dirty="0"/>
              <a:t>ADE is considered for patients who are acutely ill </a:t>
            </a:r>
            <a:r>
              <a:rPr lang="en-GB" altLang="en-US" sz="2400" b="1" dirty="0"/>
              <a:t>and</a:t>
            </a:r>
            <a:r>
              <a:rPr lang="en-GB" altLang="en-US" sz="2400" dirty="0"/>
              <a:t> have had or are likely to have no nutritional intake for more than 5 days </a:t>
            </a:r>
          </a:p>
          <a:p>
            <a:pPr algn="ctr"/>
            <a:r>
              <a:rPr lang="en-GB" sz="2400" b="0" i="0" dirty="0">
                <a:effectLst/>
                <a:cs typeface="Arial" panose="020B0604020202020204" pitchFamily="34" charset="0"/>
              </a:rPr>
              <a:t>An acutely ill patient can be defined as critically ill; having swallowing difficulties e.g. after stroke, head injuries, or undergoing gastrointestinal surgery</a:t>
            </a:r>
            <a:endParaRPr lang="en-GB" altLang="en-US" sz="2400" dirty="0"/>
          </a:p>
          <a:p>
            <a:pPr algn="ctr"/>
            <a:r>
              <a:rPr lang="en-GB" altLang="en-US" sz="2400" dirty="0"/>
              <a:t>ADE is most likely applicable to patients in hospital </a:t>
            </a:r>
          </a:p>
          <a:p>
            <a:pPr algn="ctr"/>
            <a:r>
              <a:rPr lang="en-GB" altLang="en-US" sz="2400" dirty="0"/>
              <a:t>Add 2 to overall score if ADE is appropriate  </a:t>
            </a:r>
          </a:p>
          <a:p>
            <a:endParaRPr lang="en-GB" altLang="en-US" dirty="0">
              <a:latin typeface="Arial" panose="020B0604020202020204" pitchFamily="34" charset="0"/>
            </a:endParaRPr>
          </a:p>
          <a:p>
            <a:pPr marL="0" indent="0">
              <a:buNone/>
            </a:pPr>
            <a:endParaRPr lang="en-GB" altLang="en-US" dirty="0"/>
          </a:p>
        </p:txBody>
      </p:sp>
      <p:pic>
        <p:nvPicPr>
          <p:cNvPr id="2" name="Picture 3" descr="8135_MUST_6ppAW A52">
            <a:hlinkClick r:id="rId2"/>
            <a:extLst>
              <a:ext uri="{FF2B5EF4-FFF2-40B4-BE49-F238E27FC236}">
                <a16:creationId xmlns:a16="http://schemas.microsoft.com/office/drawing/2014/main" id="{1A4D5518-DF0F-519F-1B91-613D1FD19B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249" y="2371162"/>
            <a:ext cx="2729130" cy="3841783"/>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F201A82B-1F87-02FB-CE94-54F1D734C076}"/>
              </a:ext>
            </a:extLst>
          </p:cNvPr>
          <p:cNvSpPr/>
          <p:nvPr/>
        </p:nvSpPr>
        <p:spPr>
          <a:xfrm rot="5400000">
            <a:off x="2033187" y="1813553"/>
            <a:ext cx="738305" cy="376919"/>
          </a:xfrm>
          <a:prstGeom prst="rightArrow">
            <a:avLst>
              <a:gd name="adj1" fmla="val 32237"/>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89BFE662-00C0-7A56-BE43-74F11F1F8056}"/>
              </a:ext>
            </a:extLst>
          </p:cNvPr>
          <p:cNvSpPr txBox="1"/>
          <p:nvPr/>
        </p:nvSpPr>
        <p:spPr>
          <a:xfrm>
            <a:off x="4977379" y="5205718"/>
            <a:ext cx="5852624" cy="646331"/>
          </a:xfrm>
          <a:prstGeom prst="rect">
            <a:avLst/>
          </a:prstGeom>
          <a:noFill/>
        </p:spPr>
        <p:txBody>
          <a:bodyPr wrap="square">
            <a:spAutoFit/>
          </a:bodyPr>
          <a:lstStyle/>
          <a:p>
            <a:pPr algn="ctr"/>
            <a:r>
              <a:rPr lang="en-GB" i="1" dirty="0">
                <a:cs typeface="Arial" panose="020B0604020202020204" pitchFamily="34" charset="0"/>
              </a:rPr>
              <a:t>Keep a note of this score from Step 3 as you will refer to it later when adding up the total score for Step 4</a:t>
            </a:r>
          </a:p>
        </p:txBody>
      </p:sp>
      <p:sp>
        <p:nvSpPr>
          <p:cNvPr id="7" name="Rectangle: Rounded Corners 6">
            <a:extLst>
              <a:ext uri="{FF2B5EF4-FFF2-40B4-BE49-F238E27FC236}">
                <a16:creationId xmlns:a16="http://schemas.microsoft.com/office/drawing/2014/main" id="{A0231C42-D7D6-9364-A3A0-9F8FC1C88FF5}"/>
              </a:ext>
            </a:extLst>
          </p:cNvPr>
          <p:cNvSpPr/>
          <p:nvPr/>
        </p:nvSpPr>
        <p:spPr>
          <a:xfrm>
            <a:off x="4852580" y="4032458"/>
            <a:ext cx="6102223" cy="9144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cs typeface="Arial" panose="020B0604020202020204" pitchFamily="34" charset="0"/>
              </a:rPr>
              <a:t>Ethel is not acutely ill and is not in hospital therefore our score for step 3 is  </a:t>
            </a:r>
            <a:r>
              <a:rPr lang="en-GB" sz="2000" b="1" u="sng" dirty="0">
                <a:cs typeface="Arial" panose="020B0604020202020204" pitchFamily="34" charset="0"/>
              </a:rPr>
              <a:t>Score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FE93-07F9-B546-5FF4-DD0D47F172B8}"/>
              </a:ext>
            </a:extLst>
          </p:cNvPr>
          <p:cNvSpPr>
            <a:spLocks noGrp="1"/>
          </p:cNvSpPr>
          <p:nvPr>
            <p:ph type="title"/>
          </p:nvPr>
        </p:nvSpPr>
        <p:spPr>
          <a:xfrm>
            <a:off x="838200" y="313754"/>
            <a:ext cx="10515600" cy="1325563"/>
          </a:xfrm>
        </p:spPr>
        <p:txBody>
          <a:bodyPr>
            <a:normAutofit/>
          </a:bodyPr>
          <a:lstStyle/>
          <a:p>
            <a:pPr algn="ctr"/>
            <a:r>
              <a:rPr lang="en-GB" sz="4800" dirty="0">
                <a:latin typeface="+mn-lt"/>
              </a:rPr>
              <a:t>Quick reminder:  </a:t>
            </a:r>
          </a:p>
        </p:txBody>
      </p:sp>
      <p:sp>
        <p:nvSpPr>
          <p:cNvPr id="3" name="Content Placeholder 2">
            <a:extLst>
              <a:ext uri="{FF2B5EF4-FFF2-40B4-BE49-F238E27FC236}">
                <a16:creationId xmlns:a16="http://schemas.microsoft.com/office/drawing/2014/main" id="{3E413833-D220-6B56-0A9F-AFA01615FE53}"/>
              </a:ext>
            </a:extLst>
          </p:cNvPr>
          <p:cNvSpPr>
            <a:spLocks noGrp="1"/>
          </p:cNvSpPr>
          <p:nvPr>
            <p:ph idx="1"/>
          </p:nvPr>
        </p:nvSpPr>
        <p:spPr/>
        <p:txBody>
          <a:bodyPr/>
          <a:lstStyle/>
          <a:p>
            <a:pPr marL="0" indent="0" algn="ctr">
              <a:buNone/>
            </a:pPr>
            <a:r>
              <a:rPr lang="en-GB" dirty="0"/>
              <a:t>So far you have obtained the following scores: </a:t>
            </a:r>
          </a:p>
          <a:p>
            <a:pPr marL="0" indent="0">
              <a:buNone/>
            </a:pPr>
            <a:endParaRPr lang="en-GB" dirty="0"/>
          </a:p>
          <a:p>
            <a:r>
              <a:rPr lang="en-GB" u="sng" dirty="0"/>
              <a:t>Step 1 </a:t>
            </a:r>
            <a:r>
              <a:rPr lang="en-GB" dirty="0"/>
              <a:t>BMI Score </a:t>
            </a:r>
            <a:r>
              <a:rPr lang="en-GB" sz="2000" dirty="0"/>
              <a:t>(as shown on slide 10) - </a:t>
            </a:r>
            <a:r>
              <a:rPr lang="en-GB" u="sng" dirty="0">
                <a:solidFill>
                  <a:srgbClr val="0070C0"/>
                </a:solidFill>
              </a:rPr>
              <a:t>Score 0  </a:t>
            </a:r>
          </a:p>
          <a:p>
            <a:r>
              <a:rPr lang="en-GB" u="sng" dirty="0"/>
              <a:t>Step 2 </a:t>
            </a:r>
            <a:r>
              <a:rPr lang="en-GB" dirty="0"/>
              <a:t>Unintentional weight loss score </a:t>
            </a:r>
            <a:r>
              <a:rPr lang="en-GB" sz="2000" dirty="0"/>
              <a:t>(as shown in slide 16) - </a:t>
            </a:r>
            <a:r>
              <a:rPr lang="en-GB" u="sng" dirty="0">
                <a:solidFill>
                  <a:srgbClr val="0070C0"/>
                </a:solidFill>
              </a:rPr>
              <a:t>Score 0 </a:t>
            </a:r>
          </a:p>
          <a:p>
            <a:r>
              <a:rPr lang="en-GB" u="sng" dirty="0"/>
              <a:t>Step 3 </a:t>
            </a:r>
            <a:r>
              <a:rPr lang="en-GB" dirty="0"/>
              <a:t>Acute disease effect score </a:t>
            </a:r>
            <a:r>
              <a:rPr lang="en-GB" sz="2000" dirty="0"/>
              <a:t>(as shown on slide 19) – </a:t>
            </a:r>
            <a:r>
              <a:rPr lang="en-GB" u="sng" dirty="0">
                <a:solidFill>
                  <a:srgbClr val="0070C0"/>
                </a:solidFill>
              </a:rPr>
              <a:t>Score 0 </a:t>
            </a:r>
          </a:p>
          <a:p>
            <a:endParaRPr lang="en-GB" dirty="0"/>
          </a:p>
          <a:p>
            <a:pPr marL="0" indent="0" algn="ctr">
              <a:buNone/>
            </a:pPr>
            <a:r>
              <a:rPr lang="en-GB" dirty="0"/>
              <a:t>You will now use these to calculate the overall score for </a:t>
            </a:r>
            <a:r>
              <a:rPr lang="en-GB" u="sng" dirty="0"/>
              <a:t>Step 4 </a:t>
            </a:r>
            <a:r>
              <a:rPr lang="en-GB" dirty="0"/>
              <a:t>Overall risk of malnutrition</a:t>
            </a:r>
          </a:p>
        </p:txBody>
      </p:sp>
    </p:spTree>
    <p:extLst>
      <p:ext uri="{BB962C8B-B14F-4D97-AF65-F5344CB8AC3E}">
        <p14:creationId xmlns:p14="http://schemas.microsoft.com/office/powerpoint/2010/main" val="66222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56C9514-43E2-410D-A5A2-7C594CCCA10E}"/>
              </a:ext>
            </a:extLst>
          </p:cNvPr>
          <p:cNvSpPr>
            <a:spLocks noGrp="1" noChangeArrowheads="1"/>
          </p:cNvSpPr>
          <p:nvPr>
            <p:ph type="title" idx="4294967295"/>
          </p:nvPr>
        </p:nvSpPr>
        <p:spPr>
          <a:xfrm>
            <a:off x="-90449" y="593391"/>
            <a:ext cx="2628900" cy="2547257"/>
          </a:xfrm>
          <a:noFill/>
        </p:spPr>
        <p:txBody>
          <a:bodyPr vert="horz" lIns="91440" tIns="45720" rIns="91440" bIns="45720" rtlCol="0" anchor="ctr">
            <a:normAutofit/>
          </a:bodyPr>
          <a:lstStyle/>
          <a:p>
            <a:pPr algn="ctr"/>
            <a:r>
              <a:rPr lang="en-US" altLang="en-GB" sz="3300" b="1" kern="1200" dirty="0">
                <a:solidFill>
                  <a:srgbClr val="FFFFFF"/>
                </a:solidFill>
                <a:latin typeface="+mj-lt"/>
                <a:ea typeface="+mj-ea"/>
                <a:cs typeface="+mj-cs"/>
              </a:rPr>
              <a:t>    ‘</a:t>
            </a:r>
            <a:r>
              <a:rPr lang="en-US" altLang="en-GB" sz="3300" b="1" u="sng" kern="1200" dirty="0">
                <a:solidFill>
                  <a:srgbClr val="FFFFFF"/>
                </a:solidFill>
                <a:latin typeface="+mj-lt"/>
                <a:ea typeface="+mj-ea"/>
                <a:cs typeface="+mj-cs"/>
              </a:rPr>
              <a:t>M</a:t>
            </a:r>
            <a:r>
              <a:rPr lang="en-US" altLang="en-GB" sz="3300" b="1" kern="1200" dirty="0">
                <a:solidFill>
                  <a:srgbClr val="FFFFFF"/>
                </a:solidFill>
                <a:latin typeface="+mj-lt"/>
                <a:ea typeface="+mj-ea"/>
                <a:cs typeface="+mj-cs"/>
              </a:rPr>
              <a:t>alnutrition </a:t>
            </a:r>
            <a:r>
              <a:rPr lang="en-US" altLang="en-GB" sz="3300" b="1" u="sng" kern="1200" dirty="0">
                <a:solidFill>
                  <a:srgbClr val="FFFFFF"/>
                </a:solidFill>
                <a:latin typeface="+mj-lt"/>
                <a:ea typeface="+mj-ea"/>
                <a:cs typeface="+mj-cs"/>
              </a:rPr>
              <a:t>U</a:t>
            </a:r>
            <a:r>
              <a:rPr lang="en-US" altLang="en-GB" sz="3300" b="1" kern="1200" dirty="0">
                <a:solidFill>
                  <a:srgbClr val="FFFFFF"/>
                </a:solidFill>
                <a:latin typeface="+mj-lt"/>
                <a:ea typeface="+mj-ea"/>
                <a:cs typeface="+mj-cs"/>
              </a:rPr>
              <a:t>niversal </a:t>
            </a:r>
            <a:r>
              <a:rPr lang="en-US" altLang="en-GB" sz="3300" b="1" u="sng" kern="1200" dirty="0">
                <a:solidFill>
                  <a:srgbClr val="FFFFFF"/>
                </a:solidFill>
                <a:latin typeface="+mj-lt"/>
                <a:ea typeface="+mj-ea"/>
                <a:cs typeface="+mj-cs"/>
              </a:rPr>
              <a:t>S</a:t>
            </a:r>
            <a:r>
              <a:rPr lang="en-US" altLang="en-GB" sz="3300" b="1" kern="1200" dirty="0">
                <a:solidFill>
                  <a:srgbClr val="FFFFFF"/>
                </a:solidFill>
                <a:latin typeface="+mj-lt"/>
                <a:ea typeface="+mj-ea"/>
                <a:cs typeface="+mj-cs"/>
              </a:rPr>
              <a:t>creening </a:t>
            </a:r>
            <a:r>
              <a:rPr lang="en-US" altLang="en-GB" sz="3600" b="1" u="sng" kern="1200" dirty="0">
                <a:solidFill>
                  <a:srgbClr val="FFFFFF"/>
                </a:solidFill>
                <a:latin typeface="+mj-lt"/>
                <a:ea typeface="+mj-ea"/>
                <a:cs typeface="+mj-cs"/>
              </a:rPr>
              <a:t>T</a:t>
            </a:r>
            <a:r>
              <a:rPr lang="en-US" altLang="en-GB" sz="3600" b="1" kern="1200" dirty="0">
                <a:solidFill>
                  <a:srgbClr val="FFFFFF"/>
                </a:solidFill>
                <a:latin typeface="+mj-lt"/>
                <a:ea typeface="+mj-ea"/>
                <a:cs typeface="+mj-cs"/>
              </a:rPr>
              <a:t>ool</a:t>
            </a:r>
            <a:r>
              <a:rPr lang="en-US" altLang="en-GB" sz="3300" b="1" kern="1200" dirty="0">
                <a:solidFill>
                  <a:srgbClr val="FFFFFF"/>
                </a:solidFill>
                <a:latin typeface="+mj-lt"/>
                <a:ea typeface="+mj-ea"/>
                <a:cs typeface="+mj-cs"/>
              </a:rPr>
              <a:t>’ (‘MUST’)</a:t>
            </a:r>
          </a:p>
        </p:txBody>
      </p:sp>
      <p:pic>
        <p:nvPicPr>
          <p:cNvPr id="18435" name="Picture 3" descr="8135_MUST_6ppAW A52">
            <a:hlinkClick r:id="rId3"/>
            <a:extLst>
              <a:ext uri="{FF2B5EF4-FFF2-40B4-BE49-F238E27FC236}">
                <a16:creationId xmlns:a16="http://schemas.microsoft.com/office/drawing/2014/main" id="{9EAACC36-1A94-49A7-9C84-F1BB7609AA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7" b="8215"/>
          <a:stretch/>
        </p:blipFill>
        <p:spPr bwMode="auto">
          <a:xfrm>
            <a:off x="4192973" y="217852"/>
            <a:ext cx="5416461" cy="6422295"/>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a:extLst>
              <a:ext uri="{FF2B5EF4-FFF2-40B4-BE49-F238E27FC236}">
                <a16:creationId xmlns:a16="http://schemas.microsoft.com/office/drawing/2014/main" id="{103772A0-1A84-480A-B88D-DBCF267CD3BB}"/>
              </a:ext>
            </a:extLst>
          </p:cNvPr>
          <p:cNvSpPr txBox="1">
            <a:spLocks noChangeArrowheads="1"/>
          </p:cNvSpPr>
          <p:nvPr/>
        </p:nvSpPr>
        <p:spPr bwMode="auto">
          <a:xfrm>
            <a:off x="9604375" y="28003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70E3150-9C90-42C4-B741-5C37F4A62C53}"/>
              </a:ext>
            </a:extLst>
          </p:cNvPr>
          <p:cNvSpPr txBox="1"/>
          <p:nvPr/>
        </p:nvSpPr>
        <p:spPr>
          <a:xfrm>
            <a:off x="5442857" y="6589273"/>
            <a:ext cx="3418114" cy="307777"/>
          </a:xfrm>
          <a:prstGeom prst="rect">
            <a:avLst/>
          </a:prstGeom>
          <a:noFill/>
        </p:spPr>
        <p:txBody>
          <a:bodyPr wrap="square" rtlCol="0">
            <a:spAutoFit/>
          </a:bodyPr>
          <a:lstStyle/>
          <a:p>
            <a:pPr algn="ctr"/>
            <a:r>
              <a:rPr lang="en-GB" sz="1400" dirty="0">
                <a:cs typeface="Arial" panose="020B0604020202020204" pitchFamily="34" charset="0"/>
              </a:rPr>
              <a:t>Please click picture for link to website</a:t>
            </a:r>
            <a:endParaRPr lang="en-GB" sz="1400" dirty="0"/>
          </a:p>
        </p:txBody>
      </p:sp>
      <p:sp>
        <p:nvSpPr>
          <p:cNvPr id="4" name="Freeform: Shape 3">
            <a:extLst>
              <a:ext uri="{FF2B5EF4-FFF2-40B4-BE49-F238E27FC236}">
                <a16:creationId xmlns:a16="http://schemas.microsoft.com/office/drawing/2014/main" id="{E36A09CA-47AD-FF8F-DE3E-2BA29A515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55E5D9CC-27A0-39C0-247E-E0765C14D999}"/>
              </a:ext>
            </a:extLst>
          </p:cNvPr>
          <p:cNvSpPr txBox="1">
            <a:spLocks noChangeArrowheads="1"/>
          </p:cNvSpPr>
          <p:nvPr/>
        </p:nvSpPr>
        <p:spPr>
          <a:xfrm>
            <a:off x="0" y="1818707"/>
            <a:ext cx="3480438" cy="23818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solidFill>
                  <a:srgbClr val="FFFFFF"/>
                </a:solidFill>
                <a:latin typeface="+mn-lt"/>
              </a:rPr>
              <a:t>Step 4</a:t>
            </a:r>
            <a:r>
              <a:rPr lang="en-GB" altLang="en-US" sz="4100" b="1" dirty="0">
                <a:solidFill>
                  <a:srgbClr val="FFFFFF"/>
                </a:solidFill>
                <a:latin typeface="+mn-lt"/>
              </a:rPr>
              <a:t>: </a:t>
            </a:r>
          </a:p>
          <a:p>
            <a:pPr algn="ctr"/>
            <a:endParaRPr lang="en-GB" altLang="en-US" sz="4100" b="1" dirty="0">
              <a:solidFill>
                <a:srgbClr val="FFFFFF"/>
              </a:solidFill>
              <a:latin typeface="+mn-lt"/>
            </a:endParaRPr>
          </a:p>
          <a:p>
            <a:pPr algn="ctr"/>
            <a:r>
              <a:rPr lang="en-GB" altLang="en-US" sz="3500" dirty="0">
                <a:solidFill>
                  <a:srgbClr val="FFFFFF"/>
                </a:solidFill>
                <a:latin typeface="+mn-lt"/>
              </a:rPr>
              <a:t>Overall risk of </a:t>
            </a:r>
            <a:br>
              <a:rPr lang="en-GB" altLang="en-US" sz="3500" dirty="0">
                <a:solidFill>
                  <a:srgbClr val="FFFFFF"/>
                </a:solidFill>
                <a:latin typeface="+mn-lt"/>
              </a:rPr>
            </a:br>
            <a:r>
              <a:rPr lang="en-GB" altLang="en-US" sz="3500" dirty="0">
                <a:solidFill>
                  <a:srgbClr val="FFFFFF"/>
                </a:solidFill>
                <a:latin typeface="+mn-lt"/>
              </a:rPr>
              <a:t>malnutrition</a:t>
            </a:r>
          </a:p>
          <a:p>
            <a:endParaRPr lang="en-GB" altLang="en-US" sz="3500" dirty="0">
              <a:solidFill>
                <a:srgbClr val="FFFFFF"/>
              </a:solidFill>
              <a:latin typeface="Arial" panose="020B0604020202020204" pitchFamily="34" charset="0"/>
            </a:endParaRPr>
          </a:p>
          <a:p>
            <a:endParaRPr lang="en-GB" altLang="en-US" sz="3500" dirty="0">
              <a:solidFill>
                <a:srgbClr val="FFFFFF"/>
              </a:solidFill>
              <a:latin typeface="Arial" panose="020B0604020202020204" pitchFamily="34" charset="0"/>
            </a:endParaRPr>
          </a:p>
        </p:txBody>
      </p:sp>
      <p:sp>
        <p:nvSpPr>
          <p:cNvPr id="6" name="Arrow: Right 5">
            <a:extLst>
              <a:ext uri="{FF2B5EF4-FFF2-40B4-BE49-F238E27FC236}">
                <a16:creationId xmlns:a16="http://schemas.microsoft.com/office/drawing/2014/main" id="{4FED37B4-7E21-0A05-4DED-B8994B92DEE7}"/>
              </a:ext>
            </a:extLst>
          </p:cNvPr>
          <p:cNvSpPr/>
          <p:nvPr/>
        </p:nvSpPr>
        <p:spPr>
          <a:xfrm>
            <a:off x="1974005" y="2480899"/>
            <a:ext cx="4167271" cy="298756"/>
          </a:xfrm>
          <a:prstGeom prst="rightArrow">
            <a:avLst>
              <a:gd name="adj1" fmla="val 46822"/>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peech Bubble: Rectangle with Corners Rounded 2">
            <a:extLst>
              <a:ext uri="{FF2B5EF4-FFF2-40B4-BE49-F238E27FC236}">
                <a16:creationId xmlns:a16="http://schemas.microsoft.com/office/drawing/2014/main" id="{7E99F67B-87B0-4BA3-AB01-2C3EB73AC826}"/>
              </a:ext>
            </a:extLst>
          </p:cNvPr>
          <p:cNvSpPr/>
          <p:nvPr/>
        </p:nvSpPr>
        <p:spPr>
          <a:xfrm>
            <a:off x="9788525" y="4133849"/>
            <a:ext cx="2351750" cy="1825351"/>
          </a:xfrm>
          <a:prstGeom prst="wedgeRoundRectCallou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4 Overall risk of Malnutrition MUST score is </a:t>
            </a:r>
            <a:r>
              <a:rPr lang="en-GB" sz="2000" b="1" u="sng" dirty="0"/>
              <a:t>0</a:t>
            </a:r>
          </a:p>
        </p:txBody>
      </p:sp>
      <p:sp>
        <p:nvSpPr>
          <p:cNvPr id="10" name="Rectangle: Rounded Corners 9">
            <a:extLst>
              <a:ext uri="{FF2B5EF4-FFF2-40B4-BE49-F238E27FC236}">
                <a16:creationId xmlns:a16="http://schemas.microsoft.com/office/drawing/2014/main" id="{8113BBB4-D085-33E0-9D02-C4A2CAF68461}"/>
              </a:ext>
            </a:extLst>
          </p:cNvPr>
          <p:cNvSpPr/>
          <p:nvPr/>
        </p:nvSpPr>
        <p:spPr>
          <a:xfrm>
            <a:off x="9743244" y="713679"/>
            <a:ext cx="2397031" cy="3158850"/>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cs typeface="Arial" panose="020B0604020202020204" pitchFamily="34" charset="0"/>
              </a:rPr>
              <a:t>Taking into account the scores you have obtained for Ethel for Step 1 + Step 2 + Step 3, what do you think is the score for step 4 (overall risk for malnutrition)  for Ethel? </a:t>
            </a:r>
          </a:p>
        </p:txBody>
      </p:sp>
    </p:spTree>
    <p:extLst>
      <p:ext uri="{BB962C8B-B14F-4D97-AF65-F5344CB8AC3E}">
        <p14:creationId xmlns:p14="http://schemas.microsoft.com/office/powerpoint/2010/main" val="2118416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8135_MUST_6ppAW A52">
            <a:hlinkClick r:id="rId2"/>
            <a:extLst>
              <a:ext uri="{FF2B5EF4-FFF2-40B4-BE49-F238E27FC236}">
                <a16:creationId xmlns:a16="http://schemas.microsoft.com/office/drawing/2014/main" id="{65124F75-9B11-F09F-9EF4-5673D38FD8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2209" y="847725"/>
            <a:ext cx="4360315" cy="5148404"/>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C57265BC-8046-2D44-37C0-65EC31FFD357}"/>
              </a:ext>
            </a:extLst>
          </p:cNvPr>
          <p:cNvSpPr/>
          <p:nvPr/>
        </p:nvSpPr>
        <p:spPr>
          <a:xfrm rot="10800000" flipV="1">
            <a:off x="3393530" y="3178098"/>
            <a:ext cx="2304742" cy="250902"/>
          </a:xfrm>
          <a:prstGeom prst="rightArrow">
            <a:avLst>
              <a:gd name="adj1" fmla="val 46822"/>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DB245FA1-A11C-413F-B7AB-C8EAE05BDA41}"/>
              </a:ext>
            </a:extLst>
          </p:cNvPr>
          <p:cNvSpPr txBox="1"/>
          <p:nvPr/>
        </p:nvSpPr>
        <p:spPr>
          <a:xfrm>
            <a:off x="5943600" y="2764972"/>
            <a:ext cx="5646191" cy="707886"/>
          </a:xfrm>
          <a:prstGeom prst="rect">
            <a:avLst/>
          </a:prstGeom>
          <a:noFill/>
        </p:spPr>
        <p:txBody>
          <a:bodyPr wrap="square" rtlCol="0">
            <a:spAutoFit/>
          </a:bodyPr>
          <a:lstStyle/>
          <a:p>
            <a:pPr algn="ctr"/>
            <a:r>
              <a:rPr lang="en-GB" sz="2000" b="1" dirty="0">
                <a:cs typeface="Arial" panose="020B0604020202020204" pitchFamily="34" charset="0"/>
              </a:rPr>
              <a:t>Step 5: Management guidelines will be covered in the next PowerPoint</a:t>
            </a:r>
          </a:p>
        </p:txBody>
      </p:sp>
    </p:spTree>
    <p:extLst>
      <p:ext uri="{BB962C8B-B14F-4D97-AF65-F5344CB8AC3E}">
        <p14:creationId xmlns:p14="http://schemas.microsoft.com/office/powerpoint/2010/main" val="1724403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98CCE-6E31-C117-0056-F39DC85B90F3}"/>
              </a:ext>
            </a:extLst>
          </p:cNvPr>
          <p:cNvSpPr txBox="1"/>
          <p:nvPr/>
        </p:nvSpPr>
        <p:spPr>
          <a:xfrm>
            <a:off x="630314" y="319596"/>
            <a:ext cx="10931372" cy="830997"/>
          </a:xfrm>
          <a:prstGeom prst="rect">
            <a:avLst/>
          </a:prstGeom>
          <a:noFill/>
        </p:spPr>
        <p:txBody>
          <a:bodyPr wrap="square" rtlCol="0">
            <a:spAutoFit/>
          </a:bodyPr>
          <a:lstStyle/>
          <a:p>
            <a:pPr algn="ctr"/>
            <a:r>
              <a:rPr lang="en-GB" sz="4800" dirty="0">
                <a:cs typeface="Arial" panose="020B0604020202020204" pitchFamily="34" charset="0"/>
              </a:rPr>
              <a:t>SUMMARY: </a:t>
            </a:r>
          </a:p>
        </p:txBody>
      </p:sp>
      <p:sp>
        <p:nvSpPr>
          <p:cNvPr id="5" name="TextBox 4">
            <a:extLst>
              <a:ext uri="{FF2B5EF4-FFF2-40B4-BE49-F238E27FC236}">
                <a16:creationId xmlns:a16="http://schemas.microsoft.com/office/drawing/2014/main" id="{B1C194C5-D278-4387-4090-8A82F0118CDE}"/>
              </a:ext>
            </a:extLst>
          </p:cNvPr>
          <p:cNvSpPr txBox="1"/>
          <p:nvPr/>
        </p:nvSpPr>
        <p:spPr>
          <a:xfrm>
            <a:off x="630313" y="1095574"/>
            <a:ext cx="10931373" cy="1261884"/>
          </a:xfrm>
          <a:prstGeom prst="rect">
            <a:avLst/>
          </a:prstGeom>
          <a:noFill/>
        </p:spPr>
        <p:txBody>
          <a:bodyPr wrap="square" rtlCol="0">
            <a:spAutoFit/>
          </a:bodyPr>
          <a:lstStyle/>
          <a:p>
            <a:pPr algn="ctr"/>
            <a:r>
              <a:rPr lang="en-GB" sz="2000" dirty="0">
                <a:cs typeface="Arial" panose="020B0604020202020204" pitchFamily="34" charset="0"/>
              </a:rPr>
              <a:t>You have now learnt how to </a:t>
            </a:r>
            <a:r>
              <a:rPr lang="en-US" sz="2000" dirty="0">
                <a:cs typeface="Arial" panose="020B0604020202020204" pitchFamily="34" charset="0"/>
              </a:rPr>
              <a:t>to complete a Malnutrition Universal Screening Tool (MUST) and obtain overall MUST score. This includes </a:t>
            </a:r>
          </a:p>
          <a:p>
            <a:endParaRPr lang="en-US" sz="1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graphicFrame>
        <p:nvGraphicFramePr>
          <p:cNvPr id="6" name="Diagram 5">
            <a:extLst>
              <a:ext uri="{FF2B5EF4-FFF2-40B4-BE49-F238E27FC236}">
                <a16:creationId xmlns:a16="http://schemas.microsoft.com/office/drawing/2014/main" id="{4979E99C-CF5D-2101-CD40-FDA3E38E7DBE}"/>
              </a:ext>
            </a:extLst>
          </p:cNvPr>
          <p:cNvGraphicFramePr/>
          <p:nvPr>
            <p:extLst>
              <p:ext uri="{D42A27DB-BD31-4B8C-83A1-F6EECF244321}">
                <p14:modId xmlns:p14="http://schemas.microsoft.com/office/powerpoint/2010/main" val="610876911"/>
              </p:ext>
            </p:extLst>
          </p:nvPr>
        </p:nvGraphicFramePr>
        <p:xfrm>
          <a:off x="2403382" y="1839075"/>
          <a:ext cx="7385236" cy="5018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42" name="Title 1">
            <a:extLst>
              <a:ext uri="{FF2B5EF4-FFF2-40B4-BE49-F238E27FC236}">
                <a16:creationId xmlns:a16="http://schemas.microsoft.com/office/drawing/2014/main" id="{ED4BF59C-DDC7-46F4-A796-2295D88C19BF}"/>
              </a:ext>
            </a:extLst>
          </p:cNvPr>
          <p:cNvSpPr>
            <a:spLocks noGrp="1" noChangeArrowheads="1"/>
          </p:cNvSpPr>
          <p:nvPr>
            <p:ph type="title"/>
          </p:nvPr>
        </p:nvSpPr>
        <p:spPr>
          <a:xfrm>
            <a:off x="686834" y="591344"/>
            <a:ext cx="3200400" cy="5585619"/>
          </a:xfrm>
        </p:spPr>
        <p:txBody>
          <a:bodyPr>
            <a:normAutofit fontScale="90000"/>
          </a:bodyPr>
          <a:lstStyle/>
          <a:p>
            <a:pPr algn="ctr"/>
            <a:r>
              <a:rPr lang="en-GB" altLang="en-US" sz="6000" dirty="0">
                <a:solidFill>
                  <a:srgbClr val="FFFFFF"/>
                </a:solidFill>
                <a:latin typeface="+mn-lt"/>
                <a:cs typeface="Arial" panose="020B0604020202020204" pitchFamily="34" charset="0"/>
              </a:rPr>
              <a:t>Case study</a:t>
            </a:r>
            <a:br>
              <a:rPr lang="en-GB" altLang="en-US" sz="6000" b="1" dirty="0">
                <a:solidFill>
                  <a:srgbClr val="FFFFFF"/>
                </a:solidFill>
                <a:latin typeface="+mn-lt"/>
                <a:cs typeface="Arial" panose="020B0604020202020204" pitchFamily="34" charset="0"/>
              </a:rPr>
            </a:br>
            <a:br>
              <a:rPr lang="en-GB" altLang="en-US" sz="6000" b="1" dirty="0">
                <a:solidFill>
                  <a:srgbClr val="FFFFFF"/>
                </a:solidFill>
                <a:latin typeface="+mn-lt"/>
                <a:cs typeface="Arial" panose="020B0604020202020204" pitchFamily="34" charset="0"/>
              </a:rPr>
            </a:br>
            <a:r>
              <a:rPr lang="en-GB" altLang="en-US" sz="2800" b="1" dirty="0">
                <a:solidFill>
                  <a:srgbClr val="FFFFFF"/>
                </a:solidFill>
                <a:latin typeface="+mn-lt"/>
                <a:cs typeface="Arial" panose="020B0604020202020204" pitchFamily="34" charset="0"/>
              </a:rPr>
              <a:t>(click answer boxes to reveal answers)</a:t>
            </a:r>
            <a:br>
              <a:rPr lang="en-GB" altLang="en-US" sz="2800" b="1" dirty="0">
                <a:solidFill>
                  <a:srgbClr val="FFFFFF"/>
                </a:solidFill>
                <a:latin typeface="+mn-lt"/>
                <a:cs typeface="Arial" panose="020B0604020202020204" pitchFamily="34" charset="0"/>
              </a:rPr>
            </a:br>
            <a:br>
              <a:rPr lang="en-GB" altLang="en-US" sz="2800" b="1" dirty="0">
                <a:solidFill>
                  <a:srgbClr val="FFFFFF"/>
                </a:solidFill>
                <a:latin typeface="+mn-lt"/>
                <a:cs typeface="Arial" panose="020B0604020202020204" pitchFamily="34" charset="0"/>
              </a:rPr>
            </a:br>
            <a:r>
              <a:rPr lang="en-GB" altLang="en-US" sz="2800" b="1" dirty="0">
                <a:solidFill>
                  <a:srgbClr val="FFFFFF"/>
                </a:solidFill>
                <a:latin typeface="+mn-lt"/>
                <a:cs typeface="Arial" panose="020B0604020202020204" pitchFamily="34" charset="0"/>
              </a:rPr>
              <a:t>If your answers are incorrect please refer back to previous slides for guidance on steps 1-4 of the MUST screening tool</a:t>
            </a: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CCA2A4-BE86-42D2-B337-FAD70A4EA310}"/>
              </a:ext>
            </a:extLst>
          </p:cNvPr>
          <p:cNvSpPr>
            <a:spLocks noGrp="1"/>
          </p:cNvSpPr>
          <p:nvPr>
            <p:ph idx="1"/>
          </p:nvPr>
        </p:nvSpPr>
        <p:spPr>
          <a:xfrm>
            <a:off x="4458194" y="591344"/>
            <a:ext cx="6906492" cy="5857875"/>
          </a:xfrm>
        </p:spPr>
        <p:txBody>
          <a:bodyPr anchor="ctr">
            <a:normAutofit fontScale="62500" lnSpcReduction="20000"/>
          </a:bodyPr>
          <a:lstStyle/>
          <a:p>
            <a:pPr marL="0" indent="0" algn="ctr">
              <a:buNone/>
              <a:defRPr/>
            </a:pPr>
            <a:r>
              <a:rPr lang="en-GB" sz="3800" i="1" dirty="0">
                <a:cs typeface="Arial" panose="020B0604020202020204" pitchFamily="34" charset="0"/>
              </a:rPr>
              <a:t>Knowledge Check</a:t>
            </a:r>
            <a:r>
              <a:rPr lang="en-GB" sz="2800" i="1" dirty="0">
                <a:cs typeface="Arial" panose="020B0604020202020204" pitchFamily="34" charset="0"/>
              </a:rPr>
              <a:t>:</a:t>
            </a:r>
            <a:endParaRPr lang="en-GB" i="1" dirty="0">
              <a:cs typeface="Arial" pitchFamily="34" charset="0"/>
            </a:endParaRPr>
          </a:p>
          <a:p>
            <a:pPr>
              <a:defRPr/>
            </a:pPr>
            <a:r>
              <a:rPr lang="en-GB" dirty="0">
                <a:cs typeface="Arial" pitchFamily="34" charset="0"/>
              </a:rPr>
              <a:t>Ethel is 79</a:t>
            </a:r>
          </a:p>
          <a:p>
            <a:pPr>
              <a:defRPr/>
            </a:pPr>
            <a:r>
              <a:rPr lang="en-GB" dirty="0">
                <a:cs typeface="Arial" pitchFamily="34" charset="0"/>
              </a:rPr>
              <a:t>Her weight is 60kg</a:t>
            </a:r>
          </a:p>
          <a:p>
            <a:pPr>
              <a:defRPr/>
            </a:pPr>
            <a:r>
              <a:rPr lang="en-GB" dirty="0">
                <a:cs typeface="Arial" pitchFamily="34" charset="0"/>
              </a:rPr>
              <a:t>Her height is 1.52m</a:t>
            </a:r>
          </a:p>
          <a:p>
            <a:pPr>
              <a:defRPr/>
            </a:pPr>
            <a:r>
              <a:rPr lang="en-GB" dirty="0">
                <a:cs typeface="Arial" pitchFamily="34" charset="0"/>
              </a:rPr>
              <a:t>Four months ago her weight was 63kg</a:t>
            </a:r>
          </a:p>
          <a:p>
            <a:pPr>
              <a:defRPr/>
            </a:pPr>
            <a:r>
              <a:rPr lang="en-GB" dirty="0">
                <a:cs typeface="Arial" pitchFamily="34" charset="0"/>
              </a:rPr>
              <a:t>Ethel has had a cold for the past week and has been eating half of her meals for the past 3 days</a:t>
            </a:r>
          </a:p>
          <a:p>
            <a:pPr marL="0" indent="0">
              <a:buNone/>
              <a:defRPr/>
            </a:pPr>
            <a:endParaRPr lang="en-GB" dirty="0">
              <a:cs typeface="Arial" pitchFamily="34" charset="0"/>
            </a:endParaRPr>
          </a:p>
          <a:p>
            <a:pPr marL="0" indent="0">
              <a:buNone/>
              <a:defRPr/>
            </a:pPr>
            <a:r>
              <a:rPr lang="en-GB" dirty="0">
                <a:cs typeface="Arial" pitchFamily="34" charset="0"/>
              </a:rPr>
              <a:t>Step 1 :What is her BMI?    25.97kg/m</a:t>
            </a:r>
            <a:r>
              <a:rPr lang="en-GB" baseline="30000" dirty="0">
                <a:cs typeface="Arial" pitchFamily="34" charset="0"/>
              </a:rPr>
              <a:t>2</a:t>
            </a:r>
            <a:endParaRPr lang="en-GB" dirty="0">
              <a:cs typeface="Arial" pitchFamily="34" charset="0"/>
            </a:endParaRPr>
          </a:p>
          <a:p>
            <a:pPr marL="0" indent="0">
              <a:buNone/>
              <a:defRPr/>
            </a:pPr>
            <a:endParaRPr lang="en-GB" dirty="0">
              <a:cs typeface="Arial" pitchFamily="34" charset="0"/>
            </a:endParaRPr>
          </a:p>
          <a:p>
            <a:pPr marL="0" indent="0">
              <a:buNone/>
              <a:defRPr/>
            </a:pPr>
            <a:r>
              <a:rPr lang="en-GB" dirty="0">
                <a:cs typeface="Arial" pitchFamily="34" charset="0"/>
              </a:rPr>
              <a:t>Step 2: How much weight has she lost in the last 4 months?    </a:t>
            </a:r>
          </a:p>
          <a:p>
            <a:pPr marL="0" indent="0">
              <a:buNone/>
              <a:defRPr/>
            </a:pPr>
            <a:r>
              <a:rPr lang="en-GB" dirty="0">
                <a:cs typeface="Arial" pitchFamily="34" charset="0"/>
              </a:rPr>
              <a:t>                      3kg / 4.76%</a:t>
            </a:r>
          </a:p>
          <a:p>
            <a:pPr marL="0" indent="0">
              <a:buNone/>
              <a:defRPr/>
            </a:pPr>
            <a:endParaRPr lang="en-GB" dirty="0">
              <a:cs typeface="Arial" pitchFamily="34" charset="0"/>
            </a:endParaRPr>
          </a:p>
          <a:p>
            <a:pPr marL="0" indent="0">
              <a:buNone/>
              <a:defRPr/>
            </a:pPr>
            <a:r>
              <a:rPr lang="en-GB" dirty="0">
                <a:cs typeface="Arial" pitchFamily="34" charset="0"/>
              </a:rPr>
              <a:t>Step 3: Is Ethel acutely unwell and has been or likely to have little of no nutritional intake for 5 days? </a:t>
            </a:r>
          </a:p>
          <a:p>
            <a:pPr marL="0" indent="0">
              <a:buNone/>
              <a:defRPr/>
            </a:pPr>
            <a:r>
              <a:rPr lang="en-GB" dirty="0">
                <a:cs typeface="Arial" pitchFamily="34" charset="0"/>
              </a:rPr>
              <a:t>			No</a:t>
            </a:r>
          </a:p>
          <a:p>
            <a:pPr marL="0" indent="0">
              <a:buNone/>
              <a:defRPr/>
            </a:pPr>
            <a:endParaRPr lang="en-GB" dirty="0">
              <a:cs typeface="Arial" pitchFamily="34" charset="0"/>
            </a:endParaRPr>
          </a:p>
          <a:p>
            <a:pPr marL="0" indent="0">
              <a:buNone/>
              <a:defRPr/>
            </a:pPr>
            <a:r>
              <a:rPr lang="en-GB" dirty="0">
                <a:cs typeface="Arial" pitchFamily="34" charset="0"/>
              </a:rPr>
              <a:t>Step 4 :What  is her overall MUST score?     0</a:t>
            </a:r>
          </a:p>
          <a:p>
            <a:pPr>
              <a:defRPr/>
            </a:pPr>
            <a:endParaRPr lang="en-GB" dirty="0">
              <a:latin typeface="Arial" pitchFamily="34" charset="0"/>
              <a:cs typeface="Arial" pitchFamily="34" charset="0"/>
            </a:endParaRPr>
          </a:p>
        </p:txBody>
      </p:sp>
      <p:sp>
        <p:nvSpPr>
          <p:cNvPr id="11" name="Rectangle 10">
            <a:extLst>
              <a:ext uri="{FF2B5EF4-FFF2-40B4-BE49-F238E27FC236}">
                <a16:creationId xmlns:a16="http://schemas.microsoft.com/office/drawing/2014/main" id="{91661A51-94E2-4C80-BD0C-D62615B831C8}"/>
              </a:ext>
            </a:extLst>
          </p:cNvPr>
          <p:cNvSpPr/>
          <p:nvPr/>
        </p:nvSpPr>
        <p:spPr>
          <a:xfrm>
            <a:off x="6992237" y="2840622"/>
            <a:ext cx="1491062"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
        <p:nvSpPr>
          <p:cNvPr id="12" name="Rectangle 11">
            <a:extLst>
              <a:ext uri="{FF2B5EF4-FFF2-40B4-BE49-F238E27FC236}">
                <a16:creationId xmlns:a16="http://schemas.microsoft.com/office/drawing/2014/main" id="{0FC76D20-C6E3-46BE-8F12-3FFF01412C5E}"/>
              </a:ext>
            </a:extLst>
          </p:cNvPr>
          <p:cNvSpPr/>
          <p:nvPr/>
        </p:nvSpPr>
        <p:spPr>
          <a:xfrm>
            <a:off x="5506758" y="3972951"/>
            <a:ext cx="1653841"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
        <p:nvSpPr>
          <p:cNvPr id="13" name="Rectangle 12">
            <a:extLst>
              <a:ext uri="{FF2B5EF4-FFF2-40B4-BE49-F238E27FC236}">
                <a16:creationId xmlns:a16="http://schemas.microsoft.com/office/drawing/2014/main" id="{88683038-26EB-451C-A696-8C56FB8A3094}"/>
              </a:ext>
            </a:extLst>
          </p:cNvPr>
          <p:cNvSpPr/>
          <p:nvPr/>
        </p:nvSpPr>
        <p:spPr>
          <a:xfrm>
            <a:off x="8338485" y="5728346"/>
            <a:ext cx="1491062"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
        <p:nvSpPr>
          <p:cNvPr id="2" name="Rectangle 1">
            <a:extLst>
              <a:ext uri="{FF2B5EF4-FFF2-40B4-BE49-F238E27FC236}">
                <a16:creationId xmlns:a16="http://schemas.microsoft.com/office/drawing/2014/main" id="{BCB225C7-8815-ECF9-74D9-1682972E6F64}"/>
              </a:ext>
            </a:extLst>
          </p:cNvPr>
          <p:cNvSpPr/>
          <p:nvPr/>
        </p:nvSpPr>
        <p:spPr>
          <a:xfrm>
            <a:off x="6803347" y="5148378"/>
            <a:ext cx="1491062"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1" grpId="0" animBg="1"/>
      <p:bldP spid="12" grpId="0" animBg="1"/>
      <p:bldP spid="1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30A0-9535-4FB4-AC14-C4A06818B9C2}"/>
              </a:ext>
            </a:extLst>
          </p:cNvPr>
          <p:cNvSpPr>
            <a:spLocks noGrp="1"/>
          </p:cNvSpPr>
          <p:nvPr>
            <p:ph type="title"/>
          </p:nvPr>
        </p:nvSpPr>
        <p:spPr>
          <a:xfrm>
            <a:off x="3386138" y="317096"/>
            <a:ext cx="6586491" cy="1676603"/>
          </a:xfrm>
        </p:spPr>
        <p:txBody>
          <a:bodyPr>
            <a:normAutofit/>
          </a:bodyPr>
          <a:lstStyle/>
          <a:p>
            <a:r>
              <a:rPr lang="en-GB" sz="5400" dirty="0">
                <a:latin typeface="+mn-lt"/>
                <a:cs typeface="Arial" panose="020B0604020202020204" pitchFamily="34" charset="0"/>
              </a:rPr>
              <a:t>Aims:</a:t>
            </a:r>
          </a:p>
        </p:txBody>
      </p:sp>
      <p:sp>
        <p:nvSpPr>
          <p:cNvPr id="8" name="Content Placeholder 7">
            <a:extLst>
              <a:ext uri="{FF2B5EF4-FFF2-40B4-BE49-F238E27FC236}">
                <a16:creationId xmlns:a16="http://schemas.microsoft.com/office/drawing/2014/main" id="{43B8F65B-9F70-1F19-4F6A-DA9B190D345E}"/>
              </a:ext>
            </a:extLst>
          </p:cNvPr>
          <p:cNvSpPr>
            <a:spLocks noGrp="1"/>
          </p:cNvSpPr>
          <p:nvPr>
            <p:ph idx="1"/>
          </p:nvPr>
        </p:nvSpPr>
        <p:spPr>
          <a:xfrm>
            <a:off x="3386138" y="2310785"/>
            <a:ext cx="8285304" cy="4174936"/>
          </a:xfrm>
        </p:spPr>
        <p:txBody>
          <a:bodyPr>
            <a:normAutofit/>
          </a:bodyPr>
          <a:lstStyle/>
          <a:p>
            <a:r>
              <a:rPr lang="en-US" sz="2400" dirty="0">
                <a:cs typeface="Arial" panose="020B0604020202020204" pitchFamily="34" charset="0"/>
              </a:rPr>
              <a:t>Learning how to calculate Body Mass Index (BMI)</a:t>
            </a:r>
          </a:p>
          <a:p>
            <a:r>
              <a:rPr lang="en-US" sz="2400" dirty="0">
                <a:cs typeface="Arial" panose="020B0604020202020204" pitchFamily="34" charset="0"/>
              </a:rPr>
              <a:t>Learning how to calculate percentage unplanned weight loss score</a:t>
            </a:r>
          </a:p>
          <a:p>
            <a:r>
              <a:rPr lang="en-US" sz="2400" dirty="0">
                <a:cs typeface="Arial" panose="020B0604020202020204" pitchFamily="34" charset="0"/>
              </a:rPr>
              <a:t>Being aware of alternative measurements including mid upper arm circumference (MUAC) and ulna length </a:t>
            </a:r>
          </a:p>
          <a:p>
            <a:r>
              <a:rPr lang="en-US" sz="2400" dirty="0">
                <a:cs typeface="Arial" panose="020B0604020202020204" pitchFamily="34" charset="0"/>
              </a:rPr>
              <a:t>Learning how to complete a Malnutrition Universal Screening Tool (MUST) and obtain overall MUST score</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Content Placeholder 3" descr="Exclamation mark on a yellow background">
            <a:extLst>
              <a:ext uri="{FF2B5EF4-FFF2-40B4-BE49-F238E27FC236}">
                <a16:creationId xmlns:a16="http://schemas.microsoft.com/office/drawing/2014/main" id="{D79061CF-251D-4CA1-BD60-8275FEC5E4DC}"/>
              </a:ext>
            </a:extLst>
          </p:cNvPr>
          <p:cNvPicPr>
            <a:picLocks noChangeAspect="1"/>
          </p:cNvPicPr>
          <p:nvPr/>
        </p:nvPicPr>
        <p:blipFill rotWithShape="1">
          <a:blip r:embed="rId2"/>
          <a:srcRect l="30724" r="18580"/>
          <a:stretch/>
        </p:blipFill>
        <p:spPr>
          <a:xfrm>
            <a:off x="21" y="10"/>
            <a:ext cx="3386118" cy="6857990"/>
          </a:xfrm>
          <a:prstGeom prst="rect">
            <a:avLst/>
          </a:prstGeom>
          <a:effectLst/>
        </p:spPr>
      </p:pic>
    </p:spTree>
    <p:extLst>
      <p:ext uri="{BB962C8B-B14F-4D97-AF65-F5344CB8AC3E}">
        <p14:creationId xmlns:p14="http://schemas.microsoft.com/office/powerpoint/2010/main" val="53231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BEE6-CC32-487E-B39E-F5395C289326}"/>
              </a:ext>
            </a:extLst>
          </p:cNvPr>
          <p:cNvSpPr>
            <a:spLocks noGrp="1"/>
          </p:cNvSpPr>
          <p:nvPr>
            <p:ph type="title"/>
          </p:nvPr>
        </p:nvSpPr>
        <p:spPr/>
        <p:txBody>
          <a:bodyPr>
            <a:normAutofit/>
          </a:bodyPr>
          <a:lstStyle/>
          <a:p>
            <a:r>
              <a:rPr lang="en-GB" sz="4800" dirty="0">
                <a:latin typeface="+mn-lt"/>
                <a:cs typeface="Arial" panose="020B0604020202020204" pitchFamily="34" charset="0"/>
              </a:rPr>
              <a:t>Overview</a:t>
            </a:r>
          </a:p>
        </p:txBody>
      </p:sp>
      <p:graphicFrame>
        <p:nvGraphicFramePr>
          <p:cNvPr id="5" name="Content Placeholder 2">
            <a:extLst>
              <a:ext uri="{FF2B5EF4-FFF2-40B4-BE49-F238E27FC236}">
                <a16:creationId xmlns:a16="http://schemas.microsoft.com/office/drawing/2014/main" id="{7713A43A-482F-4154-92DA-A2B8F9F121C4}"/>
              </a:ext>
            </a:extLst>
          </p:cNvPr>
          <p:cNvGraphicFramePr>
            <a:graphicFrameLocks noGrp="1"/>
          </p:cNvGraphicFramePr>
          <p:nvPr>
            <p:ph idx="1"/>
            <p:extLst>
              <p:ext uri="{D42A27DB-BD31-4B8C-83A1-F6EECF244321}">
                <p14:modId xmlns:p14="http://schemas.microsoft.com/office/powerpoint/2010/main" val="1079592100"/>
              </p:ext>
            </p:extLst>
          </p:nvPr>
        </p:nvGraphicFramePr>
        <p:xfrm>
          <a:off x="838200" y="1458930"/>
          <a:ext cx="10515599" cy="4718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5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405" name="Rectangle 16404">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D7ACA926-84D1-42FB-97C9-344C8962E8C9}"/>
              </a:ext>
            </a:extLst>
          </p:cNvPr>
          <p:cNvSpPr>
            <a:spLocks noGrp="1" noChangeArrowheads="1"/>
          </p:cNvSpPr>
          <p:nvPr>
            <p:ph type="title"/>
          </p:nvPr>
        </p:nvSpPr>
        <p:spPr>
          <a:xfrm>
            <a:off x="668700" y="1156063"/>
            <a:ext cx="3796306" cy="2690949"/>
          </a:xfrm>
        </p:spPr>
        <p:txBody>
          <a:bodyPr anchor="t">
            <a:normAutofit/>
          </a:bodyPr>
          <a:lstStyle/>
          <a:p>
            <a:pPr algn="ctr"/>
            <a:br>
              <a:rPr lang="en-GB" altLang="en-US" b="1" dirty="0">
                <a:latin typeface="Arial" panose="020B0604020202020204" pitchFamily="34" charset="0"/>
              </a:rPr>
            </a:br>
            <a:r>
              <a:rPr lang="en-GB" altLang="en-US" sz="4800" dirty="0">
                <a:latin typeface="+mn-lt"/>
              </a:rPr>
              <a:t>Screening for Malnutrition</a:t>
            </a:r>
            <a:br>
              <a:rPr lang="en-GB" altLang="en-US" dirty="0">
                <a:latin typeface="Arial" panose="020B0604020202020204" pitchFamily="34" charset="0"/>
              </a:rPr>
            </a:br>
            <a:endParaRPr lang="en-GB" altLang="en-US" dirty="0">
              <a:latin typeface="Arial" panose="020B0604020202020204" pitchFamily="34" charset="0"/>
            </a:endParaRPr>
          </a:p>
        </p:txBody>
      </p:sp>
      <p:grpSp>
        <p:nvGrpSpPr>
          <p:cNvPr id="16407" name="Group 16406">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6408" name="Rectangle 1640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09" name="Straight Connector 16408">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411" name="Rectangle 1641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3">
            <a:extLst>
              <a:ext uri="{FF2B5EF4-FFF2-40B4-BE49-F238E27FC236}">
                <a16:creationId xmlns:a16="http://schemas.microsoft.com/office/drawing/2014/main" id="{5ADC25C7-4640-488C-AB43-A27C32AC9860}"/>
              </a:ext>
            </a:extLst>
          </p:cNvPr>
          <p:cNvSpPr>
            <a:spLocks noGrp="1" noChangeArrowheads="1"/>
          </p:cNvSpPr>
          <p:nvPr>
            <p:ph type="body" idx="1"/>
          </p:nvPr>
        </p:nvSpPr>
        <p:spPr>
          <a:xfrm>
            <a:off x="5615162" y="1221792"/>
            <a:ext cx="5542387" cy="4413779"/>
          </a:xfrm>
        </p:spPr>
        <p:txBody>
          <a:bodyPr anchor="t">
            <a:normAutofit fontScale="92500"/>
          </a:bodyPr>
          <a:lstStyle/>
          <a:p>
            <a:pPr algn="ctr">
              <a:defRPr/>
            </a:pPr>
            <a:r>
              <a:rPr lang="en-GB" altLang="en-US" sz="2400" dirty="0"/>
              <a:t>Screening for malnutrition should be completed via a validated screen tool. An example of this is the ‘Malnutrition universal screen tool’. </a:t>
            </a:r>
            <a:r>
              <a:rPr lang="en-GB" altLang="en-US" sz="2400" dirty="0">
                <a:hlinkClick r:id="rId2"/>
              </a:rPr>
              <a:t>(MUST) </a:t>
            </a:r>
            <a:endParaRPr lang="en-GB" altLang="en-US" sz="2400" dirty="0"/>
          </a:p>
          <a:p>
            <a:pPr algn="ctr">
              <a:defRPr/>
            </a:pPr>
            <a:r>
              <a:rPr lang="en-GB" altLang="en-US" sz="2400" dirty="0"/>
              <a:t>The following slides will explain how the MUST Tool should be completed. </a:t>
            </a:r>
          </a:p>
          <a:p>
            <a:pPr marL="0" indent="0" algn="ctr">
              <a:buNone/>
              <a:defRPr/>
            </a:pPr>
            <a:endParaRPr lang="en-GB" altLang="en-US" sz="2400" b="1" dirty="0"/>
          </a:p>
          <a:p>
            <a:pPr marL="0" indent="0" algn="ctr">
              <a:buNone/>
              <a:defRPr/>
            </a:pPr>
            <a:r>
              <a:rPr lang="en-GB" altLang="en-US" sz="2400" b="1" dirty="0"/>
              <a:t>When should MUST be used?</a:t>
            </a:r>
          </a:p>
          <a:p>
            <a:pPr algn="ctr">
              <a:defRPr/>
            </a:pPr>
            <a:r>
              <a:rPr lang="en-GB" altLang="en-US" sz="2400" dirty="0"/>
              <a:t>All patients should be screened on admission to care setting i.e. hospital, care home. </a:t>
            </a:r>
          </a:p>
          <a:p>
            <a:pPr algn="ctr">
              <a:defRPr/>
            </a:pPr>
            <a:r>
              <a:rPr lang="en-GB" altLang="en-US" sz="2400" dirty="0"/>
              <a:t>This should be repeated at monthly intervals, or sooner if you have concerns.</a:t>
            </a:r>
            <a:endParaRPr lang="en-GB"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98B14-D660-350A-698D-9A3C77B45188}"/>
              </a:ext>
            </a:extLst>
          </p:cNvPr>
          <p:cNvSpPr>
            <a:spLocks noGrp="1"/>
          </p:cNvSpPr>
          <p:nvPr>
            <p:ph type="title"/>
          </p:nvPr>
        </p:nvSpPr>
        <p:spPr>
          <a:xfrm>
            <a:off x="1006900" y="1188637"/>
            <a:ext cx="3468436" cy="2512506"/>
          </a:xfrm>
        </p:spPr>
        <p:txBody>
          <a:bodyPr vert="horz" lIns="91440" tIns="45720" rIns="91440" bIns="45720" rtlCol="0" anchor="ctr">
            <a:normAutofit fontScale="90000"/>
          </a:bodyPr>
          <a:lstStyle/>
          <a:p>
            <a:pPr algn="ctr"/>
            <a:r>
              <a:rPr lang="en-US" sz="5100" kern="1200" dirty="0">
                <a:solidFill>
                  <a:schemeClr val="tx1"/>
                </a:solidFill>
                <a:latin typeface="+mj-lt"/>
                <a:ea typeface="+mj-ea"/>
                <a:cs typeface="+mj-cs"/>
              </a:rPr>
              <a:t>Recording an accurate height and weight</a:t>
            </a:r>
          </a:p>
        </p:txBody>
      </p:sp>
      <p:cxnSp>
        <p:nvCxnSpPr>
          <p:cNvPr id="32" name="Straight Connector 3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5" name="TextBox 6">
            <a:extLst>
              <a:ext uri="{FF2B5EF4-FFF2-40B4-BE49-F238E27FC236}">
                <a16:creationId xmlns:a16="http://schemas.microsoft.com/office/drawing/2014/main" id="{47DDB82E-04BA-D392-180B-5F7AA8EF81E4}"/>
              </a:ext>
            </a:extLst>
          </p:cNvPr>
          <p:cNvGraphicFramePr/>
          <p:nvPr>
            <p:extLst>
              <p:ext uri="{D42A27DB-BD31-4B8C-83A1-F6EECF244321}">
                <p14:modId xmlns:p14="http://schemas.microsoft.com/office/powerpoint/2010/main" val="2871057645"/>
              </p:ext>
            </p:extLst>
          </p:nvPr>
        </p:nvGraphicFramePr>
        <p:xfrm>
          <a:off x="4743780" y="358325"/>
          <a:ext cx="6713563" cy="5872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EA6BF07F-80D0-A030-FCAB-F70AA712CCBD}"/>
              </a:ext>
            </a:extLst>
          </p:cNvPr>
          <p:cNvSpPr/>
          <p:nvPr/>
        </p:nvSpPr>
        <p:spPr>
          <a:xfrm>
            <a:off x="984361" y="4262915"/>
            <a:ext cx="3535713" cy="1346303"/>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MUST scores are calculated using heights and weights; therefore, these measurements must be accurate to ensure a correct score is calculated.</a:t>
            </a:r>
          </a:p>
        </p:txBody>
      </p:sp>
    </p:spTree>
    <p:extLst>
      <p:ext uri="{BB962C8B-B14F-4D97-AF65-F5344CB8AC3E}">
        <p14:creationId xmlns:p14="http://schemas.microsoft.com/office/powerpoint/2010/main" val="326904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10" name="Rectangle 2">
            <a:extLst>
              <a:ext uri="{FF2B5EF4-FFF2-40B4-BE49-F238E27FC236}">
                <a16:creationId xmlns:a16="http://schemas.microsoft.com/office/drawing/2014/main" id="{A4839FFC-1390-40D2-9526-D7440FA6276E}"/>
              </a:ext>
            </a:extLst>
          </p:cNvPr>
          <p:cNvSpPr>
            <a:spLocks noGrp="1" noChangeArrowheads="1"/>
          </p:cNvSpPr>
          <p:nvPr>
            <p:ph type="title"/>
          </p:nvPr>
        </p:nvSpPr>
        <p:spPr>
          <a:xfrm>
            <a:off x="228769" y="3449173"/>
            <a:ext cx="3962061" cy="4516360"/>
          </a:xfrm>
        </p:spPr>
        <p:txBody>
          <a:bodyPr anchor="t">
            <a:normAutofit/>
          </a:bodyPr>
          <a:lstStyle/>
          <a:p>
            <a:r>
              <a:rPr lang="en-GB" altLang="en-US" sz="4000" b="1" dirty="0">
                <a:latin typeface="+mn-lt"/>
              </a:rPr>
              <a:t>‘MUST’</a:t>
            </a:r>
          </a:p>
        </p:txBody>
      </p:sp>
      <p:sp>
        <p:nvSpPr>
          <p:cNvPr id="137" name="Rectangle 13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5" name="Rectangle 3">
            <a:extLst>
              <a:ext uri="{FF2B5EF4-FFF2-40B4-BE49-F238E27FC236}">
                <a16:creationId xmlns:a16="http://schemas.microsoft.com/office/drawing/2014/main" id="{125B3FB6-429D-4FEB-8EE2-575D323F0D62}"/>
              </a:ext>
            </a:extLst>
          </p:cNvPr>
          <p:cNvSpPr>
            <a:spLocks noGrp="1" noChangeArrowheads="1"/>
          </p:cNvSpPr>
          <p:nvPr>
            <p:ph type="body" idx="1"/>
          </p:nvPr>
        </p:nvSpPr>
        <p:spPr>
          <a:xfrm>
            <a:off x="3232007" y="288485"/>
            <a:ext cx="6478513" cy="4516361"/>
          </a:xfrm>
        </p:spPr>
        <p:txBody>
          <a:bodyPr>
            <a:normAutofit/>
          </a:bodyPr>
          <a:lstStyle/>
          <a:p>
            <a:pPr marL="0" algn="ctr">
              <a:buNone/>
              <a:defRPr/>
            </a:pPr>
            <a:r>
              <a:rPr lang="en-GB" altLang="en-US" sz="2400" b="1" dirty="0"/>
              <a:t>MUST is a simple 5 step validated tool for use by all care workers in all care settings:</a:t>
            </a:r>
          </a:p>
        </p:txBody>
      </p:sp>
      <p:sp>
        <p:nvSpPr>
          <p:cNvPr id="145" name="Isosceles Triangle 14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Isosceles Triangle 14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5855805B-692C-41FA-991C-F0A8576B9656}"/>
              </a:ext>
            </a:extLst>
          </p:cNvPr>
          <p:cNvGraphicFramePr/>
          <p:nvPr>
            <p:extLst>
              <p:ext uri="{D42A27DB-BD31-4B8C-83A1-F6EECF244321}">
                <p14:modId xmlns:p14="http://schemas.microsoft.com/office/powerpoint/2010/main" val="1226764178"/>
              </p:ext>
            </p:extLst>
          </p:nvPr>
        </p:nvGraphicFramePr>
        <p:xfrm>
          <a:off x="2548447" y="125694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FF9933"/>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4" name="Rectangle 2">
            <a:extLst>
              <a:ext uri="{FF2B5EF4-FFF2-40B4-BE49-F238E27FC236}">
                <a16:creationId xmlns:a16="http://schemas.microsoft.com/office/drawing/2014/main" id="{856C9514-43E2-410D-A5A2-7C594CCCA10E}"/>
              </a:ext>
            </a:extLst>
          </p:cNvPr>
          <p:cNvSpPr>
            <a:spLocks noGrp="1" noChangeArrowheads="1"/>
          </p:cNvSpPr>
          <p:nvPr>
            <p:ph type="title" idx="4294967295"/>
          </p:nvPr>
        </p:nvSpPr>
        <p:spPr>
          <a:xfrm>
            <a:off x="1115785" y="1967265"/>
            <a:ext cx="2906302" cy="2547257"/>
          </a:xfrm>
          <a:noFill/>
        </p:spPr>
        <p:txBody>
          <a:bodyPr vert="horz" lIns="91440" tIns="45720" rIns="91440" bIns="45720" rtlCol="0" anchor="ctr">
            <a:normAutofit/>
          </a:bodyPr>
          <a:lstStyle/>
          <a:p>
            <a:r>
              <a:rPr lang="en-US" altLang="en-GB" sz="3600" b="1" u="sng" kern="1200" dirty="0">
                <a:solidFill>
                  <a:srgbClr val="FFFFFF"/>
                </a:solidFill>
                <a:latin typeface="+mn-lt"/>
                <a:ea typeface="+mj-ea"/>
                <a:cs typeface="+mj-cs"/>
              </a:rPr>
              <a:t>M</a:t>
            </a:r>
            <a:r>
              <a:rPr lang="en-US" altLang="en-GB" sz="3200" kern="1200" dirty="0">
                <a:solidFill>
                  <a:srgbClr val="FFFFFF"/>
                </a:solidFill>
                <a:latin typeface="+mn-lt"/>
                <a:cs typeface="Arial" panose="020B0604020202020204" pitchFamily="34" charset="0"/>
              </a:rPr>
              <a:t>alnutrition </a:t>
            </a:r>
            <a:r>
              <a:rPr lang="en-US" altLang="en-GB" sz="3200" b="1" u="sng" kern="1200" dirty="0">
                <a:solidFill>
                  <a:srgbClr val="FFFFFF"/>
                </a:solidFill>
                <a:latin typeface="+mn-lt"/>
                <a:cs typeface="Arial" panose="020B0604020202020204" pitchFamily="34" charset="0"/>
              </a:rPr>
              <a:t>U</a:t>
            </a:r>
            <a:r>
              <a:rPr lang="en-US" altLang="en-GB" sz="3200" kern="1200" dirty="0">
                <a:solidFill>
                  <a:srgbClr val="FFFFFF"/>
                </a:solidFill>
                <a:latin typeface="+mn-lt"/>
                <a:cs typeface="Arial" panose="020B0604020202020204" pitchFamily="34" charset="0"/>
              </a:rPr>
              <a:t>niversal </a:t>
            </a:r>
            <a:r>
              <a:rPr lang="en-US" altLang="en-GB" sz="3200" b="1" u="sng" kern="1200" dirty="0">
                <a:solidFill>
                  <a:srgbClr val="FFFFFF"/>
                </a:solidFill>
                <a:latin typeface="+mn-lt"/>
                <a:cs typeface="Arial" panose="020B0604020202020204" pitchFamily="34" charset="0"/>
              </a:rPr>
              <a:t>S</a:t>
            </a:r>
            <a:r>
              <a:rPr lang="en-US" altLang="en-GB" sz="3200" kern="1200" dirty="0">
                <a:solidFill>
                  <a:srgbClr val="FFFFFF"/>
                </a:solidFill>
                <a:latin typeface="+mn-lt"/>
                <a:cs typeface="Arial" panose="020B0604020202020204" pitchFamily="34" charset="0"/>
              </a:rPr>
              <a:t>creening</a:t>
            </a:r>
            <a:br>
              <a:rPr lang="en-US" altLang="en-GB" sz="3200" kern="1200" dirty="0">
                <a:solidFill>
                  <a:srgbClr val="FFFFFF"/>
                </a:solidFill>
                <a:latin typeface="+mn-lt"/>
                <a:cs typeface="Arial" panose="020B0604020202020204" pitchFamily="34" charset="0"/>
              </a:rPr>
            </a:br>
            <a:r>
              <a:rPr lang="en-US" altLang="en-GB" sz="3200" b="1" u="sng" kern="1200" dirty="0">
                <a:solidFill>
                  <a:srgbClr val="FFFFFF"/>
                </a:solidFill>
                <a:latin typeface="+mn-lt"/>
                <a:cs typeface="Arial" panose="020B0604020202020204" pitchFamily="34" charset="0"/>
              </a:rPr>
              <a:t>T</a:t>
            </a:r>
            <a:r>
              <a:rPr lang="en-US" altLang="en-GB" sz="3200" kern="1200" dirty="0">
                <a:solidFill>
                  <a:srgbClr val="FFFFFF"/>
                </a:solidFill>
                <a:latin typeface="+mn-lt"/>
                <a:cs typeface="Arial" panose="020B0604020202020204" pitchFamily="34" charset="0"/>
              </a:rPr>
              <a:t>ool</a:t>
            </a:r>
            <a:br>
              <a:rPr lang="en-US" altLang="en-GB" sz="3200" b="1" kern="1200" dirty="0">
                <a:solidFill>
                  <a:srgbClr val="FFFFFF"/>
                </a:solidFill>
                <a:latin typeface="+mn-lt"/>
                <a:cs typeface="Arial" panose="020B0604020202020204" pitchFamily="34" charset="0"/>
              </a:rPr>
            </a:br>
            <a:r>
              <a:rPr lang="en-US" altLang="en-GB" sz="3200" b="1" kern="1200" dirty="0">
                <a:solidFill>
                  <a:srgbClr val="FFFFFF"/>
                </a:solidFill>
                <a:latin typeface="+mn-lt"/>
                <a:cs typeface="Arial" panose="020B0604020202020204" pitchFamily="34" charset="0"/>
              </a:rPr>
              <a:t>(‘MUST’)</a:t>
            </a:r>
          </a:p>
        </p:txBody>
      </p:sp>
      <p:pic>
        <p:nvPicPr>
          <p:cNvPr id="18435" name="Picture 3" descr="8135_MUST_6ppAW A52">
            <a:hlinkClick r:id="rId3"/>
            <a:extLst>
              <a:ext uri="{FF2B5EF4-FFF2-40B4-BE49-F238E27FC236}">
                <a16:creationId xmlns:a16="http://schemas.microsoft.com/office/drawing/2014/main" id="{9EAACC36-1A94-49A7-9C84-F1BB7609AA0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45879" y="542249"/>
            <a:ext cx="4343616" cy="5568739"/>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a:extLst>
              <a:ext uri="{FF2B5EF4-FFF2-40B4-BE49-F238E27FC236}">
                <a16:creationId xmlns:a16="http://schemas.microsoft.com/office/drawing/2014/main" id="{103772A0-1A84-480A-B88D-DBCF267CD3BB}"/>
              </a:ext>
            </a:extLst>
          </p:cNvPr>
          <p:cNvSpPr txBox="1">
            <a:spLocks noChangeArrowheads="1"/>
          </p:cNvSpPr>
          <p:nvPr/>
        </p:nvSpPr>
        <p:spPr bwMode="auto">
          <a:xfrm>
            <a:off x="9604375" y="28003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70E3150-9C90-42C4-B741-5C37F4A62C53}"/>
              </a:ext>
            </a:extLst>
          </p:cNvPr>
          <p:cNvSpPr txBox="1"/>
          <p:nvPr/>
        </p:nvSpPr>
        <p:spPr>
          <a:xfrm>
            <a:off x="5695950" y="6112966"/>
            <a:ext cx="4243474" cy="707886"/>
          </a:xfrm>
          <a:prstGeom prst="rect">
            <a:avLst/>
          </a:prstGeom>
          <a:noFill/>
        </p:spPr>
        <p:txBody>
          <a:bodyPr wrap="square" rtlCol="0">
            <a:spAutoFit/>
          </a:bodyPr>
          <a:lstStyle/>
          <a:p>
            <a:pPr algn="ctr"/>
            <a:r>
              <a:rPr lang="en-GB" sz="2000" i="1" dirty="0">
                <a:cs typeface="Arial" panose="020B0604020202020204" pitchFamily="34" charset="0"/>
              </a:rPr>
              <a:t>Please click picture to link to website for a larger image  </a:t>
            </a:r>
          </a:p>
        </p:txBody>
      </p:sp>
      <p:sp>
        <p:nvSpPr>
          <p:cNvPr id="3" name="TextBox 2">
            <a:extLst>
              <a:ext uri="{FF2B5EF4-FFF2-40B4-BE49-F238E27FC236}">
                <a16:creationId xmlns:a16="http://schemas.microsoft.com/office/drawing/2014/main" id="{27A003E7-6FD1-3CA9-9BA6-308D49594254}"/>
              </a:ext>
            </a:extLst>
          </p:cNvPr>
          <p:cNvSpPr txBox="1"/>
          <p:nvPr/>
        </p:nvSpPr>
        <p:spPr>
          <a:xfrm>
            <a:off x="557784" y="5257800"/>
            <a:ext cx="4498848" cy="1015663"/>
          </a:xfrm>
          <a:prstGeom prst="rect">
            <a:avLst/>
          </a:prstGeom>
          <a:noFill/>
        </p:spPr>
        <p:txBody>
          <a:bodyPr wrap="square" rtlCol="0">
            <a:spAutoFit/>
          </a:bodyPr>
          <a:lstStyle/>
          <a:p>
            <a:pPr algn="ctr"/>
            <a:r>
              <a:rPr lang="en-GB" sz="2000" dirty="0">
                <a:cs typeface="Arial" panose="020B0604020202020204" pitchFamily="34" charset="0"/>
              </a:rPr>
              <a:t>Please familiarise yourself with the MUST flowchart which will be discussed in detail over the next slides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1FD7CAF1-8976-47FD-85B2-47FB9500D532}"/>
              </a:ext>
            </a:extLst>
          </p:cNvPr>
          <p:cNvSpPr txBox="1"/>
          <p:nvPr/>
        </p:nvSpPr>
        <p:spPr>
          <a:xfrm>
            <a:off x="1014060" y="926440"/>
            <a:ext cx="10025415" cy="1083374"/>
          </a:xfrm>
          <a:prstGeom prst="rect">
            <a:avLst/>
          </a:prstGeom>
          <a:noFill/>
        </p:spPr>
        <p:txBody>
          <a:bodyPr wrap="square" rtlCol="0">
            <a:spAutoFit/>
          </a:bodyPr>
          <a:lstStyle/>
          <a:p>
            <a:pPr>
              <a:lnSpc>
                <a:spcPct val="90000"/>
              </a:lnSpc>
              <a:spcAft>
                <a:spcPts val="600"/>
              </a:spcAft>
            </a:pPr>
            <a:endParaRPr lang="en-US" sz="1800" dirty="0">
              <a:latin typeface="Arial" panose="020B0604020202020204" pitchFamily="34" charset="0"/>
              <a:cs typeface="Arial" panose="020B0604020202020204" pitchFamily="34" charset="0"/>
            </a:endParaRPr>
          </a:p>
          <a:p>
            <a:pPr algn="ctr">
              <a:lnSpc>
                <a:spcPct val="90000"/>
              </a:lnSpc>
              <a:spcAft>
                <a:spcPts val="600"/>
              </a:spcAft>
            </a:pPr>
            <a:r>
              <a:rPr lang="en-US" sz="2400" dirty="0">
                <a:cs typeface="Arial" panose="020B0604020202020204" pitchFamily="34" charset="0"/>
              </a:rPr>
              <a:t>Ethel, our fictional patient, will be used as an example throughout this presentation to help you work through the </a:t>
            </a:r>
            <a:r>
              <a:rPr lang="en-US" sz="2400" b="1" i="1" dirty="0">
                <a:cs typeface="Arial" panose="020B0604020202020204" pitchFamily="34" charset="0"/>
              </a:rPr>
              <a:t>MUST</a:t>
            </a:r>
            <a:r>
              <a:rPr lang="en-US" sz="2400" dirty="0">
                <a:cs typeface="Arial" panose="020B0604020202020204" pitchFamily="34" charset="0"/>
              </a:rPr>
              <a:t> calculations: </a:t>
            </a:r>
          </a:p>
        </p:txBody>
      </p:sp>
      <p:graphicFrame>
        <p:nvGraphicFramePr>
          <p:cNvPr id="30" name="TextBox 1">
            <a:extLst>
              <a:ext uri="{FF2B5EF4-FFF2-40B4-BE49-F238E27FC236}">
                <a16:creationId xmlns:a16="http://schemas.microsoft.com/office/drawing/2014/main" id="{B3B862B8-031D-B8FC-D757-121B59529E4F}"/>
              </a:ext>
            </a:extLst>
          </p:cNvPr>
          <p:cNvGraphicFramePr/>
          <p:nvPr>
            <p:extLst>
              <p:ext uri="{D42A27DB-BD31-4B8C-83A1-F6EECF244321}">
                <p14:modId xmlns:p14="http://schemas.microsoft.com/office/powerpoint/2010/main" val="1771087062"/>
              </p:ext>
            </p:extLst>
          </p:nvPr>
        </p:nvGraphicFramePr>
        <p:xfrm>
          <a:off x="470247" y="1878578"/>
          <a:ext cx="10905066" cy="327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734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3394</TotalTime>
  <Words>2517</Words>
  <Application>Microsoft Office PowerPoint</Application>
  <PresentationFormat>Widescreen</PresentationFormat>
  <Paragraphs>228</Paragraphs>
  <Slides>26</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Times New Roman</vt:lpstr>
      <vt:lpstr>Office Theme</vt:lpstr>
      <vt:lpstr>1_Office Theme</vt:lpstr>
      <vt:lpstr>Improving Community Adult Nutrition (I-CAN)  e-learning </vt:lpstr>
      <vt:lpstr>PowerPoint Presentation</vt:lpstr>
      <vt:lpstr>Aims:</vt:lpstr>
      <vt:lpstr>Overview</vt:lpstr>
      <vt:lpstr> Screening for Malnutrition </vt:lpstr>
      <vt:lpstr>Recording an accurate height and weight</vt:lpstr>
      <vt:lpstr>‘MUST’</vt:lpstr>
      <vt:lpstr>Malnutrition Universal Screening Tool (‘MUST’)</vt:lpstr>
      <vt:lpstr>PowerPoint Presentation</vt:lpstr>
      <vt:lpstr>Step 1:  How to calculate  Body Mass Index  in order to work out  BMI score :         </vt:lpstr>
      <vt:lpstr>PowerPoint Presentation</vt:lpstr>
      <vt:lpstr>How to interpret BMI Score     </vt:lpstr>
      <vt:lpstr>FAQ:   What to do if you are not able to weigh the patient?</vt:lpstr>
      <vt:lpstr>How to  obtain a  MUAC</vt:lpstr>
      <vt:lpstr>FAQ: What to do if you are unable to measure the patient's height?</vt:lpstr>
      <vt:lpstr>Please see the following table to convert your  ulna length into an estimated height. </vt:lpstr>
      <vt:lpstr>PowerPoint Presentation</vt:lpstr>
      <vt:lpstr>PowerPoint Presentation</vt:lpstr>
      <vt:lpstr>PowerPoint Presentation</vt:lpstr>
      <vt:lpstr>PowerPoint Presentation</vt:lpstr>
      <vt:lpstr>Step 3:  Acute disease effect (ADE)    </vt:lpstr>
      <vt:lpstr>Quick reminder:  </vt:lpstr>
      <vt:lpstr>    ‘Malnutrition Universal Screening Tool’ (‘MUST’)</vt:lpstr>
      <vt:lpstr>PowerPoint Presentation</vt:lpstr>
      <vt:lpstr>PowerPoint Presentation</vt:lpstr>
      <vt:lpstr>Case study  (click answer boxes to reveal answers)  If your answers are incorrect please refer back to previous slides for guidance on steps 1-4 of the MUST screening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screen for Malnutrition</dc:title>
  <dc:creator>Spillane Joseph</dc:creator>
  <cp:lastModifiedBy>ARMSTRONG-SMITH, Emily (LEICESTERSHIRE PARTNERSHIP NHS TRUST)</cp:lastModifiedBy>
  <cp:revision>136</cp:revision>
  <dcterms:created xsi:type="dcterms:W3CDTF">2022-05-10T14:38:09Z</dcterms:created>
  <dcterms:modified xsi:type="dcterms:W3CDTF">2026-02-10T15:54:57Z</dcterms:modified>
</cp:coreProperties>
</file>