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72" r:id="rId2"/>
    <p:sldMasterId id="2147483696" r:id="rId3"/>
  </p:sldMasterIdLst>
  <p:notesMasterIdLst>
    <p:notesMasterId r:id="rId16"/>
  </p:notesMasterIdLst>
  <p:sldIdLst>
    <p:sldId id="419" r:id="rId4"/>
    <p:sldId id="420" r:id="rId5"/>
    <p:sldId id="374" r:id="rId6"/>
    <p:sldId id="296" r:id="rId7"/>
    <p:sldId id="366" r:id="rId8"/>
    <p:sldId id="367" r:id="rId9"/>
    <p:sldId id="424" r:id="rId10"/>
    <p:sldId id="368" r:id="rId11"/>
    <p:sldId id="369" r:id="rId12"/>
    <p:sldId id="370" r:id="rId13"/>
    <p:sldId id="371" r:id="rId14"/>
    <p:sldId id="42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BF3DD96-3706-4B1A-01CA-E69F17B67BD4}" name="QUARESHY, Nazrana (LEICESTERSHIRE PARTNERSHIP NHS TRUST)" initials="QN(PNT" userId="S::nazrana.quareshy1@nhs.net::4d016c47-7ffb-4321-8e48-e4d7a4f395d0" providerId="AD"/>
  <p188:author id="{36A9A4B2-0690-2161-3BBA-25F5DF9045F3}" name="ARMSTRONG-SMITH, Emily (LEICESTERSHIRE PARTNERSHIP NHS TRUST)" initials="EA" userId="S::emily.armstrong-smith1@nhs.net::e96a64bf-8f5b-4a9e-81ca-5c27ae2c43d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llane Joseph" initials="SJ" lastIdx="3" clrIdx="0"/>
  <p:cmAuthor id="2" name="Edwards Faye" initials="EF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731E00-D109-413A-94B8-34294273203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08CBDD8-6173-4385-B26C-A7581359EBD3}">
      <dgm:prSet custT="1"/>
      <dgm:spPr/>
      <dgm:t>
        <a:bodyPr/>
        <a:lstStyle/>
        <a:p>
          <a:pPr algn="ctr"/>
          <a:r>
            <a:rPr kumimoji="0" lang="en-GB" sz="1800" b="0" i="0" u="none" strike="noStrike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rPr>
            <a:t>The malnutrition screening tool and how to complete each step</a:t>
          </a:r>
        </a:p>
      </dgm:t>
    </dgm:pt>
    <dgm:pt modelId="{F45261C1-673F-4056-9DB2-F0438E615BF9}" type="parTrans" cxnId="{F9CC5AAC-2197-4D3F-9B6E-3EF607093D8B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36ADD859-8B67-40D9-88D2-584AF053DD23}" type="sibTrans" cxnId="{F9CC5AAC-2197-4D3F-9B6E-3EF607093D8B}">
      <dgm:prSet/>
      <dgm:spPr/>
      <dgm:t>
        <a:bodyPr/>
        <a:lstStyle/>
        <a:p>
          <a:endParaRPr lang="en-GB">
            <a:solidFill>
              <a:schemeClr val="bg1"/>
            </a:solidFill>
          </a:endParaRPr>
        </a:p>
      </dgm:t>
    </dgm:pt>
    <dgm:pt modelId="{C06DE517-ACE2-4F73-B345-067C10F73E45}" type="pres">
      <dgm:prSet presAssocID="{FC731E00-D109-413A-94B8-34294273203C}" presName="linear" presStyleCnt="0">
        <dgm:presLayoutVars>
          <dgm:animLvl val="lvl"/>
          <dgm:resizeHandles val="exact"/>
        </dgm:presLayoutVars>
      </dgm:prSet>
      <dgm:spPr/>
    </dgm:pt>
    <dgm:pt modelId="{76AA3CC3-446C-480B-85F2-4A7A07601382}" type="pres">
      <dgm:prSet presAssocID="{C08CBDD8-6173-4385-B26C-A7581359EBD3}" presName="parentText" presStyleLbl="node1" presStyleIdx="0" presStyleCnt="1" custScaleY="48276" custLinFactY="-82245" custLinFactNeighborY="-100000">
        <dgm:presLayoutVars>
          <dgm:chMax val="0"/>
          <dgm:bulletEnabled val="1"/>
        </dgm:presLayoutVars>
      </dgm:prSet>
      <dgm:spPr/>
    </dgm:pt>
  </dgm:ptLst>
  <dgm:cxnLst>
    <dgm:cxn modelId="{68D7276E-3BB7-402A-9F38-D41D800EB397}" type="presOf" srcId="{FC731E00-D109-413A-94B8-34294273203C}" destId="{C06DE517-ACE2-4F73-B345-067C10F73E45}" srcOrd="0" destOrd="0" presId="urn:microsoft.com/office/officeart/2005/8/layout/vList2"/>
    <dgm:cxn modelId="{72F6649F-8D27-450C-8614-05C6AE0BA141}" type="presOf" srcId="{C08CBDD8-6173-4385-B26C-A7581359EBD3}" destId="{76AA3CC3-446C-480B-85F2-4A7A07601382}" srcOrd="0" destOrd="0" presId="urn:microsoft.com/office/officeart/2005/8/layout/vList2"/>
    <dgm:cxn modelId="{F9CC5AAC-2197-4D3F-9B6E-3EF607093D8B}" srcId="{FC731E00-D109-413A-94B8-34294273203C}" destId="{C08CBDD8-6173-4385-B26C-A7581359EBD3}" srcOrd="0" destOrd="0" parTransId="{F45261C1-673F-4056-9DB2-F0438E615BF9}" sibTransId="{36ADD859-8B67-40D9-88D2-584AF053DD23}"/>
    <dgm:cxn modelId="{036552E7-002B-4281-9766-D88D9EBECCC9}" type="presParOf" srcId="{C06DE517-ACE2-4F73-B345-067C10F73E45}" destId="{76AA3CC3-446C-480B-85F2-4A7A0760138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8E6B7A-983A-47F2-8812-72C85B17B65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57C0245-9817-4E52-995C-FC69FE87A279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Step 2 </a:t>
          </a:r>
        </a:p>
      </dgm:t>
    </dgm:pt>
    <dgm:pt modelId="{3EEAEC99-C168-4A54-86DF-E45550231C03}" type="parTrans" cxnId="{35D23221-5C6C-472B-9DB1-91A092F72DDD}">
      <dgm:prSet/>
      <dgm:spPr/>
      <dgm:t>
        <a:bodyPr/>
        <a:lstStyle/>
        <a:p>
          <a:endParaRPr lang="en-GB"/>
        </a:p>
      </dgm:t>
    </dgm:pt>
    <dgm:pt modelId="{93EC4201-EB20-4821-A9C9-6A60B62435AA}" type="sibTrans" cxnId="{35D23221-5C6C-472B-9DB1-91A092F72DDD}">
      <dgm:prSet/>
      <dgm:spPr/>
      <dgm:t>
        <a:bodyPr/>
        <a:lstStyle/>
        <a:p>
          <a:endParaRPr lang="en-GB"/>
        </a:p>
      </dgm:t>
    </dgm:pt>
    <dgm:pt modelId="{F7E35E8F-B452-4D96-9362-0CB4CD4C4378}">
      <dgm:prSet phldrT="[Text]" custT="1"/>
      <dgm:spPr/>
      <dgm:t>
        <a:bodyPr/>
        <a:lstStyle/>
        <a:p>
          <a:r>
            <a:rPr lang="en-GB" altLang="en-US" sz="1400" dirty="0">
              <a:latin typeface="+mn-lt"/>
            </a:rPr>
            <a:t>Calculate % unplanned weight loss in past 3-6 months to obtain weight loss score. </a:t>
          </a:r>
          <a:endParaRPr lang="en-GB" sz="1400" dirty="0">
            <a:latin typeface="+mn-lt"/>
          </a:endParaRPr>
        </a:p>
      </dgm:t>
    </dgm:pt>
    <dgm:pt modelId="{83F3225C-C3AF-4C94-9FF8-DB4C8E693BA3}" type="parTrans" cxnId="{938EE350-CB9A-489F-9859-B404C5B02BE8}">
      <dgm:prSet/>
      <dgm:spPr/>
      <dgm:t>
        <a:bodyPr/>
        <a:lstStyle/>
        <a:p>
          <a:endParaRPr lang="en-GB"/>
        </a:p>
      </dgm:t>
    </dgm:pt>
    <dgm:pt modelId="{544BC75B-479D-4B00-A782-64F3F4401970}" type="sibTrans" cxnId="{938EE350-CB9A-489F-9859-B404C5B02BE8}">
      <dgm:prSet/>
      <dgm:spPr/>
      <dgm:t>
        <a:bodyPr/>
        <a:lstStyle/>
        <a:p>
          <a:endParaRPr lang="en-GB"/>
        </a:p>
      </dgm:t>
    </dgm:pt>
    <dgm:pt modelId="{EBC92C53-CCA0-41D1-822F-201AD3745169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Step 4 </a:t>
          </a:r>
        </a:p>
      </dgm:t>
    </dgm:pt>
    <dgm:pt modelId="{984F3E04-06F4-4026-8CA7-B7DF3403384A}" type="parTrans" cxnId="{C3CC72A1-2789-4EC7-9FD7-83CF980DF736}">
      <dgm:prSet/>
      <dgm:spPr/>
      <dgm:t>
        <a:bodyPr/>
        <a:lstStyle/>
        <a:p>
          <a:endParaRPr lang="en-GB"/>
        </a:p>
      </dgm:t>
    </dgm:pt>
    <dgm:pt modelId="{AB33BFDD-767C-4B8E-B7CC-3FB42E156D32}" type="sibTrans" cxnId="{C3CC72A1-2789-4EC7-9FD7-83CF980DF736}">
      <dgm:prSet/>
      <dgm:spPr/>
      <dgm:t>
        <a:bodyPr/>
        <a:lstStyle/>
        <a:p>
          <a:endParaRPr lang="en-GB"/>
        </a:p>
      </dgm:t>
    </dgm:pt>
    <dgm:pt modelId="{F068F71F-BB83-4704-8530-A6B147F64E70}">
      <dgm:prSet phldrT="[Text]" custT="1"/>
      <dgm:spPr/>
      <dgm:t>
        <a:bodyPr/>
        <a:lstStyle/>
        <a:p>
          <a:r>
            <a:rPr lang="en-GB" altLang="en-US" sz="1400" dirty="0">
              <a:latin typeface="+mn-lt"/>
            </a:rPr>
            <a:t>Obtain overall risk of malnutrition score (add step 1, 2 and 3 score together) </a:t>
          </a:r>
          <a:endParaRPr lang="en-GB" sz="1400" dirty="0">
            <a:latin typeface="+mn-lt"/>
          </a:endParaRPr>
        </a:p>
      </dgm:t>
    </dgm:pt>
    <dgm:pt modelId="{FFB9C655-BB4B-416F-BE96-5A99D5AE95C6}" type="parTrans" cxnId="{2775A1FA-3F1B-4A9D-97BE-D78095A21F8F}">
      <dgm:prSet/>
      <dgm:spPr/>
      <dgm:t>
        <a:bodyPr/>
        <a:lstStyle/>
        <a:p>
          <a:endParaRPr lang="en-GB"/>
        </a:p>
      </dgm:t>
    </dgm:pt>
    <dgm:pt modelId="{A6DC16CD-EC7E-4404-9F70-98BC02B867FD}" type="sibTrans" cxnId="{2775A1FA-3F1B-4A9D-97BE-D78095A21F8F}">
      <dgm:prSet/>
      <dgm:spPr/>
      <dgm:t>
        <a:bodyPr/>
        <a:lstStyle/>
        <a:p>
          <a:endParaRPr lang="en-GB"/>
        </a:p>
      </dgm:t>
    </dgm:pt>
    <dgm:pt modelId="{7523117E-CD41-48CD-B81C-AD11BBBDB704}">
      <dgm:prSet phldrT="[Text]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GB" dirty="0"/>
            <a:t>Step 5 </a:t>
          </a:r>
        </a:p>
      </dgm:t>
    </dgm:pt>
    <dgm:pt modelId="{632C0660-C894-46D7-B4C3-9035A7E477C3}" type="parTrans" cxnId="{9DFB38A7-31F1-416D-8B05-FBDB036B2850}">
      <dgm:prSet/>
      <dgm:spPr/>
      <dgm:t>
        <a:bodyPr/>
        <a:lstStyle/>
        <a:p>
          <a:endParaRPr lang="en-GB"/>
        </a:p>
      </dgm:t>
    </dgm:pt>
    <dgm:pt modelId="{5E00A478-64C1-4FCB-AAB4-B47B9E5B4059}" type="sibTrans" cxnId="{9DFB38A7-31F1-416D-8B05-FBDB036B2850}">
      <dgm:prSet/>
      <dgm:spPr/>
      <dgm:t>
        <a:bodyPr/>
        <a:lstStyle/>
        <a:p>
          <a:endParaRPr lang="en-GB"/>
        </a:p>
      </dgm:t>
    </dgm:pt>
    <dgm:pt modelId="{55A95FED-D429-43F2-A58B-D8F3EBC37911}">
      <dgm:prSet phldrT="[Text]" custT="1"/>
      <dgm:spPr/>
      <dgm:t>
        <a:bodyPr/>
        <a:lstStyle/>
        <a:p>
          <a:r>
            <a:rPr lang="en-GB" altLang="en-US" sz="1400" dirty="0">
              <a:latin typeface="+mn-lt"/>
            </a:rPr>
            <a:t>This will determine management guidelines</a:t>
          </a:r>
          <a:endParaRPr lang="en-GB" sz="1400" dirty="0">
            <a:latin typeface="+mn-lt"/>
          </a:endParaRPr>
        </a:p>
      </dgm:t>
    </dgm:pt>
    <dgm:pt modelId="{D7D5828D-3680-4CD7-B3A2-668852EB3F86}" type="parTrans" cxnId="{7248C616-9417-4BA0-98DA-4D602C14C84A}">
      <dgm:prSet/>
      <dgm:spPr/>
      <dgm:t>
        <a:bodyPr/>
        <a:lstStyle/>
        <a:p>
          <a:endParaRPr lang="en-GB"/>
        </a:p>
      </dgm:t>
    </dgm:pt>
    <dgm:pt modelId="{4A957154-8AD3-4D5C-B5BD-69A8D4BEC0E0}" type="sibTrans" cxnId="{7248C616-9417-4BA0-98DA-4D602C14C84A}">
      <dgm:prSet/>
      <dgm:spPr/>
      <dgm:t>
        <a:bodyPr/>
        <a:lstStyle/>
        <a:p>
          <a:endParaRPr lang="en-GB"/>
        </a:p>
      </dgm:t>
    </dgm:pt>
    <dgm:pt modelId="{8056D84E-7B05-46DE-B765-2CBAF7CF98B8}">
      <dgm:prSet/>
      <dgm:spPr>
        <a:solidFill>
          <a:schemeClr val="accent6"/>
        </a:solidFill>
      </dgm:spPr>
      <dgm:t>
        <a:bodyPr/>
        <a:lstStyle/>
        <a:p>
          <a:r>
            <a:rPr lang="en-GB" dirty="0"/>
            <a:t>Step 3 </a:t>
          </a:r>
        </a:p>
      </dgm:t>
    </dgm:pt>
    <dgm:pt modelId="{DEE2392F-D7A8-46E0-941F-C5DD6A94E653}" type="parTrans" cxnId="{51CD3F4A-5F43-4A04-BFEA-1E3B45C15BA9}">
      <dgm:prSet/>
      <dgm:spPr/>
      <dgm:t>
        <a:bodyPr/>
        <a:lstStyle/>
        <a:p>
          <a:endParaRPr lang="en-GB"/>
        </a:p>
      </dgm:t>
    </dgm:pt>
    <dgm:pt modelId="{91BCEE04-69AE-4E59-B010-027C5C93FD0C}" type="sibTrans" cxnId="{51CD3F4A-5F43-4A04-BFEA-1E3B45C15BA9}">
      <dgm:prSet/>
      <dgm:spPr/>
      <dgm:t>
        <a:bodyPr/>
        <a:lstStyle/>
        <a:p>
          <a:endParaRPr lang="en-GB"/>
        </a:p>
      </dgm:t>
    </dgm:pt>
    <dgm:pt modelId="{025F7230-33BB-40A2-9373-434AE53DDD8F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Step 1 </a:t>
          </a:r>
        </a:p>
      </dgm:t>
    </dgm:pt>
    <dgm:pt modelId="{C178CC2A-4324-45B1-BDDA-B6A947EBC690}" type="parTrans" cxnId="{656B269C-394C-4560-9383-61F347305F0C}">
      <dgm:prSet/>
      <dgm:spPr/>
      <dgm:t>
        <a:bodyPr/>
        <a:lstStyle/>
        <a:p>
          <a:endParaRPr lang="en-GB"/>
        </a:p>
      </dgm:t>
    </dgm:pt>
    <dgm:pt modelId="{8E66F7D3-5E91-43E2-9FAC-20AD45831C4E}" type="sibTrans" cxnId="{656B269C-394C-4560-9383-61F347305F0C}">
      <dgm:prSet/>
      <dgm:spPr/>
      <dgm:t>
        <a:bodyPr/>
        <a:lstStyle/>
        <a:p>
          <a:endParaRPr lang="en-GB"/>
        </a:p>
      </dgm:t>
    </dgm:pt>
    <dgm:pt modelId="{4E9723F1-2C82-4F20-9CD4-A6B7DEAF8758}">
      <dgm:prSet custT="1"/>
      <dgm:spPr/>
      <dgm:t>
        <a:bodyPr/>
        <a:lstStyle/>
        <a:p>
          <a:r>
            <a:rPr lang="en-GB" altLang="en-US" sz="1400" dirty="0">
              <a:latin typeface="+mn-lt"/>
            </a:rPr>
            <a:t>Measure height and weight to calculate BMI to obtain BMI score.</a:t>
          </a:r>
          <a:endParaRPr lang="en-GB" sz="1400" dirty="0">
            <a:latin typeface="+mn-lt"/>
          </a:endParaRPr>
        </a:p>
      </dgm:t>
    </dgm:pt>
    <dgm:pt modelId="{3D992933-FB72-45AE-A176-CBB9A8742D41}" type="parTrans" cxnId="{1E89418A-E3FF-43E5-A2E9-4CB65AEE6336}">
      <dgm:prSet/>
      <dgm:spPr/>
      <dgm:t>
        <a:bodyPr/>
        <a:lstStyle/>
        <a:p>
          <a:endParaRPr lang="en-GB"/>
        </a:p>
      </dgm:t>
    </dgm:pt>
    <dgm:pt modelId="{98CDFC36-BA83-497A-9E17-2EC10792AC20}" type="sibTrans" cxnId="{1E89418A-E3FF-43E5-A2E9-4CB65AEE6336}">
      <dgm:prSet/>
      <dgm:spPr/>
      <dgm:t>
        <a:bodyPr/>
        <a:lstStyle/>
        <a:p>
          <a:endParaRPr lang="en-GB"/>
        </a:p>
      </dgm:t>
    </dgm:pt>
    <dgm:pt modelId="{B1081C9A-CA41-44E2-9BD7-E3BDE67D8AFE}">
      <dgm:prSet custT="1"/>
      <dgm:spPr/>
      <dgm:t>
        <a:bodyPr/>
        <a:lstStyle/>
        <a:p>
          <a:r>
            <a:rPr lang="en-GB" altLang="en-US" sz="1400" dirty="0">
              <a:latin typeface="+mn-lt"/>
            </a:rPr>
            <a:t>Consider acute disease effect score</a:t>
          </a:r>
          <a:endParaRPr lang="en-GB" sz="1400" dirty="0">
            <a:latin typeface="+mn-lt"/>
          </a:endParaRPr>
        </a:p>
      </dgm:t>
    </dgm:pt>
    <dgm:pt modelId="{40E8F89B-714B-4A53-A685-58D4FEAC7A8E}" type="parTrans" cxnId="{FD8107CE-BAAB-4A35-A625-C3224A6C6E36}">
      <dgm:prSet/>
      <dgm:spPr/>
      <dgm:t>
        <a:bodyPr/>
        <a:lstStyle/>
        <a:p>
          <a:endParaRPr lang="en-GB"/>
        </a:p>
      </dgm:t>
    </dgm:pt>
    <dgm:pt modelId="{5BB9CCAB-F900-419C-85D4-031995E1D829}" type="sibTrans" cxnId="{FD8107CE-BAAB-4A35-A625-C3224A6C6E36}">
      <dgm:prSet/>
      <dgm:spPr/>
      <dgm:t>
        <a:bodyPr/>
        <a:lstStyle/>
        <a:p>
          <a:endParaRPr lang="en-GB"/>
        </a:p>
      </dgm:t>
    </dgm:pt>
    <dgm:pt modelId="{0E0D4BC4-C705-4912-8BAF-E2630361132E}">
      <dgm:prSet custT="1"/>
      <dgm:spPr/>
      <dgm:t>
        <a:bodyPr/>
        <a:lstStyle/>
        <a:p>
          <a:r>
            <a:rPr lang="en-GB" altLang="en-US" sz="1400" dirty="0">
              <a:latin typeface="+mn-lt"/>
            </a:rPr>
            <a:t>How to obtain alternative measurements such as ulna  for height and MUAC for estimate of BMI. </a:t>
          </a:r>
          <a:endParaRPr lang="en-GB" sz="1400" dirty="0">
            <a:latin typeface="+mn-lt"/>
          </a:endParaRPr>
        </a:p>
      </dgm:t>
    </dgm:pt>
    <dgm:pt modelId="{97F72965-BA49-4270-A639-FEF8E68B4AB9}" type="parTrans" cxnId="{38971C93-513F-42E3-8125-92B08519AEAB}">
      <dgm:prSet/>
      <dgm:spPr/>
      <dgm:t>
        <a:bodyPr/>
        <a:lstStyle/>
        <a:p>
          <a:endParaRPr lang="en-GB"/>
        </a:p>
      </dgm:t>
    </dgm:pt>
    <dgm:pt modelId="{28297862-EFBA-4B3C-AD3A-E0F4B368EEBC}" type="sibTrans" cxnId="{38971C93-513F-42E3-8125-92B08519AEAB}">
      <dgm:prSet/>
      <dgm:spPr/>
      <dgm:t>
        <a:bodyPr/>
        <a:lstStyle/>
        <a:p>
          <a:endParaRPr lang="en-GB"/>
        </a:p>
      </dgm:t>
    </dgm:pt>
    <dgm:pt modelId="{06E6A6B5-5A70-45A0-9034-D3D7A4FB9DD5}">
      <dgm:prSet custT="1"/>
      <dgm:spPr/>
      <dgm:t>
        <a:bodyPr/>
        <a:lstStyle/>
        <a:p>
          <a:r>
            <a:rPr lang="en-GB" altLang="en-US" sz="1400" dirty="0">
              <a:latin typeface="+mn-lt"/>
            </a:rPr>
            <a:t>BAPEN reference sheets  as an alternative method  for working out BMI score </a:t>
          </a:r>
          <a:endParaRPr lang="en-GB" sz="1400" dirty="0">
            <a:latin typeface="+mn-lt"/>
          </a:endParaRPr>
        </a:p>
      </dgm:t>
    </dgm:pt>
    <dgm:pt modelId="{7FAD5CB8-1658-403B-B6DD-43DA1DCED3BA}" type="parTrans" cxnId="{2F3DFFC6-4483-4D6E-9D4F-D2820DA8D4AC}">
      <dgm:prSet/>
      <dgm:spPr/>
      <dgm:t>
        <a:bodyPr/>
        <a:lstStyle/>
        <a:p>
          <a:endParaRPr lang="en-GB"/>
        </a:p>
      </dgm:t>
    </dgm:pt>
    <dgm:pt modelId="{AE637558-7FEC-464D-8046-E7B2B06E6F09}" type="sibTrans" cxnId="{2F3DFFC6-4483-4D6E-9D4F-D2820DA8D4AC}">
      <dgm:prSet/>
      <dgm:spPr/>
      <dgm:t>
        <a:bodyPr/>
        <a:lstStyle/>
        <a:p>
          <a:endParaRPr lang="en-GB"/>
        </a:p>
      </dgm:t>
    </dgm:pt>
    <dgm:pt modelId="{E2B633FB-255C-4F24-879C-E1D29C1C113F}">
      <dgm:prSet phldrT="[Text]" custT="1"/>
      <dgm:spPr/>
      <dgm:t>
        <a:bodyPr/>
        <a:lstStyle/>
        <a:p>
          <a:r>
            <a:rPr lang="en-GB" altLang="en-US" sz="1400" dirty="0">
              <a:latin typeface="+mn-lt"/>
            </a:rPr>
            <a:t>BAPEN reference sheets as an alternative method  for working out weight loss score </a:t>
          </a:r>
          <a:endParaRPr lang="en-GB" sz="1400" dirty="0">
            <a:latin typeface="+mn-lt"/>
          </a:endParaRPr>
        </a:p>
      </dgm:t>
    </dgm:pt>
    <dgm:pt modelId="{471263B7-AC7E-4F58-BF6F-BAD150782A37}" type="parTrans" cxnId="{2A27573D-0331-40F0-AAB3-685E53761794}">
      <dgm:prSet/>
      <dgm:spPr/>
      <dgm:t>
        <a:bodyPr/>
        <a:lstStyle/>
        <a:p>
          <a:endParaRPr lang="en-GB"/>
        </a:p>
      </dgm:t>
    </dgm:pt>
    <dgm:pt modelId="{7A14FF3D-CDF0-4BAF-ABEC-120E8909F1D7}" type="sibTrans" cxnId="{2A27573D-0331-40F0-AAB3-685E53761794}">
      <dgm:prSet/>
      <dgm:spPr/>
      <dgm:t>
        <a:bodyPr/>
        <a:lstStyle/>
        <a:p>
          <a:endParaRPr lang="en-GB"/>
        </a:p>
      </dgm:t>
    </dgm:pt>
    <dgm:pt modelId="{D35BA3F5-C45C-4AED-9CFD-7D36586EEF3F}">
      <dgm:prSet custT="1"/>
      <dgm:spPr/>
      <dgm:t>
        <a:bodyPr/>
        <a:lstStyle/>
        <a:p>
          <a:endParaRPr lang="en-GB" sz="1200" dirty="0"/>
        </a:p>
      </dgm:t>
    </dgm:pt>
    <dgm:pt modelId="{F74A72BC-6702-4048-854B-D25B8E7B9A7E}" type="parTrans" cxnId="{1F359773-0769-491D-87C9-A59529F75777}">
      <dgm:prSet/>
      <dgm:spPr/>
      <dgm:t>
        <a:bodyPr/>
        <a:lstStyle/>
        <a:p>
          <a:endParaRPr lang="en-GB"/>
        </a:p>
      </dgm:t>
    </dgm:pt>
    <dgm:pt modelId="{53E5E344-D6CB-4090-9E50-A467F512BD5C}" type="sibTrans" cxnId="{1F359773-0769-491D-87C9-A59529F75777}">
      <dgm:prSet/>
      <dgm:spPr/>
      <dgm:t>
        <a:bodyPr/>
        <a:lstStyle/>
        <a:p>
          <a:endParaRPr lang="en-GB"/>
        </a:p>
      </dgm:t>
    </dgm:pt>
    <dgm:pt modelId="{AF9E33C4-8D36-4C8F-B00E-E563D5B5FAF4}">
      <dgm:prSet custT="1"/>
      <dgm:spPr/>
      <dgm:t>
        <a:bodyPr/>
        <a:lstStyle/>
        <a:p>
          <a:endParaRPr lang="en-GB" sz="1200" dirty="0"/>
        </a:p>
      </dgm:t>
    </dgm:pt>
    <dgm:pt modelId="{91048344-2ECD-449C-B616-ADB77E288CFF}" type="parTrans" cxnId="{F3A5E736-DDAA-49A7-B3C6-2EFC885F6F87}">
      <dgm:prSet/>
      <dgm:spPr/>
      <dgm:t>
        <a:bodyPr/>
        <a:lstStyle/>
        <a:p>
          <a:endParaRPr lang="en-GB"/>
        </a:p>
      </dgm:t>
    </dgm:pt>
    <dgm:pt modelId="{F04C8598-990B-49AC-AF16-13E9ED52CF56}" type="sibTrans" cxnId="{F3A5E736-DDAA-49A7-B3C6-2EFC885F6F87}">
      <dgm:prSet/>
      <dgm:spPr/>
      <dgm:t>
        <a:bodyPr/>
        <a:lstStyle/>
        <a:p>
          <a:endParaRPr lang="en-GB"/>
        </a:p>
      </dgm:t>
    </dgm:pt>
    <dgm:pt modelId="{F4FB9AA5-A252-4D8D-9438-14F9CD639F7E}">
      <dgm:prSet custT="1"/>
      <dgm:spPr/>
      <dgm:t>
        <a:bodyPr/>
        <a:lstStyle/>
        <a:p>
          <a:endParaRPr lang="en-GB" sz="1200" dirty="0"/>
        </a:p>
      </dgm:t>
    </dgm:pt>
    <dgm:pt modelId="{BA2A09D5-EE24-42BD-B47A-869CAD88FE52}" type="parTrans" cxnId="{F51804D5-EBA3-4882-904E-56F1E7102E9E}">
      <dgm:prSet/>
      <dgm:spPr/>
      <dgm:t>
        <a:bodyPr/>
        <a:lstStyle/>
        <a:p>
          <a:endParaRPr lang="en-GB"/>
        </a:p>
      </dgm:t>
    </dgm:pt>
    <dgm:pt modelId="{2D6DE484-3648-447F-B6F9-8559D588C518}" type="sibTrans" cxnId="{F51804D5-EBA3-4882-904E-56F1E7102E9E}">
      <dgm:prSet/>
      <dgm:spPr/>
      <dgm:t>
        <a:bodyPr/>
        <a:lstStyle/>
        <a:p>
          <a:endParaRPr lang="en-GB"/>
        </a:p>
      </dgm:t>
    </dgm:pt>
    <dgm:pt modelId="{CC6B0D4A-4160-45D3-9FE8-2EA1C490869E}" type="pres">
      <dgm:prSet presAssocID="{858E6B7A-983A-47F2-8812-72C85B17B650}" presName="linearFlow" presStyleCnt="0">
        <dgm:presLayoutVars>
          <dgm:dir/>
          <dgm:animLvl val="lvl"/>
          <dgm:resizeHandles val="exact"/>
        </dgm:presLayoutVars>
      </dgm:prSet>
      <dgm:spPr/>
    </dgm:pt>
    <dgm:pt modelId="{7EC2307C-A3EB-487B-B143-DC84A2F5390B}" type="pres">
      <dgm:prSet presAssocID="{025F7230-33BB-40A2-9373-434AE53DDD8F}" presName="composite" presStyleCnt="0"/>
      <dgm:spPr/>
    </dgm:pt>
    <dgm:pt modelId="{C7EF8EE5-12AD-4B65-B94D-24E84195CE14}" type="pres">
      <dgm:prSet presAssocID="{025F7230-33BB-40A2-9373-434AE53DDD8F}" presName="parentText" presStyleLbl="alignNode1" presStyleIdx="0" presStyleCnt="5" custScaleY="132469" custLinFactNeighborY="26102">
        <dgm:presLayoutVars>
          <dgm:chMax val="1"/>
          <dgm:bulletEnabled val="1"/>
        </dgm:presLayoutVars>
      </dgm:prSet>
      <dgm:spPr/>
    </dgm:pt>
    <dgm:pt modelId="{BD66E7DC-6686-48C9-9660-7B78DC1FC5F7}" type="pres">
      <dgm:prSet presAssocID="{025F7230-33BB-40A2-9373-434AE53DDD8F}" presName="descendantText" presStyleLbl="alignAcc1" presStyleIdx="0" presStyleCnt="5" custScaleX="99852" custScaleY="149442" custLinFactNeighborX="101" custLinFactNeighborY="37317">
        <dgm:presLayoutVars>
          <dgm:bulletEnabled val="1"/>
        </dgm:presLayoutVars>
      </dgm:prSet>
      <dgm:spPr/>
    </dgm:pt>
    <dgm:pt modelId="{18D4C29E-7DC5-4881-AE47-4D66FEEE8473}" type="pres">
      <dgm:prSet presAssocID="{8E66F7D3-5E91-43E2-9FAC-20AD45831C4E}" presName="sp" presStyleCnt="0"/>
      <dgm:spPr/>
    </dgm:pt>
    <dgm:pt modelId="{2A6FC470-8045-4C14-92C2-4A40EEFE56C6}" type="pres">
      <dgm:prSet presAssocID="{B57C0245-9817-4E52-995C-FC69FE87A279}" presName="composite" presStyleCnt="0"/>
      <dgm:spPr/>
    </dgm:pt>
    <dgm:pt modelId="{5037D9C8-FA19-4F30-8B25-0383D35EB5E6}" type="pres">
      <dgm:prSet presAssocID="{B57C0245-9817-4E52-995C-FC69FE87A279}" presName="parentText" presStyleLbl="alignNode1" presStyleIdx="1" presStyleCnt="5" custScaleY="100098" custLinFactNeighborY="20595">
        <dgm:presLayoutVars>
          <dgm:chMax val="1"/>
          <dgm:bulletEnabled val="1"/>
        </dgm:presLayoutVars>
      </dgm:prSet>
      <dgm:spPr/>
    </dgm:pt>
    <dgm:pt modelId="{0DE9EF24-F31B-4E97-B27E-2A7491409EC4}" type="pres">
      <dgm:prSet presAssocID="{B57C0245-9817-4E52-995C-FC69FE87A279}" presName="descendantText" presStyleLbl="alignAcc1" presStyleIdx="1" presStyleCnt="5" custLinFactNeighborY="36230">
        <dgm:presLayoutVars>
          <dgm:bulletEnabled val="1"/>
        </dgm:presLayoutVars>
      </dgm:prSet>
      <dgm:spPr/>
    </dgm:pt>
    <dgm:pt modelId="{2D72C774-B311-493C-85AD-BDA45E868CB6}" type="pres">
      <dgm:prSet presAssocID="{93EC4201-EB20-4821-A9C9-6A60B62435AA}" presName="sp" presStyleCnt="0"/>
      <dgm:spPr/>
    </dgm:pt>
    <dgm:pt modelId="{88BDD54E-2997-42FF-B476-08A13314C1E8}" type="pres">
      <dgm:prSet presAssocID="{8056D84E-7B05-46DE-B765-2CBAF7CF98B8}" presName="composite" presStyleCnt="0"/>
      <dgm:spPr/>
    </dgm:pt>
    <dgm:pt modelId="{3A5F397C-A2E8-40F9-9DB5-EC2D1553643C}" type="pres">
      <dgm:prSet presAssocID="{8056D84E-7B05-46DE-B765-2CBAF7CF98B8}" presName="parentText" presStyleLbl="alignNode1" presStyleIdx="2" presStyleCnt="5" custLinFactNeighborY="12205">
        <dgm:presLayoutVars>
          <dgm:chMax val="1"/>
          <dgm:bulletEnabled val="1"/>
        </dgm:presLayoutVars>
      </dgm:prSet>
      <dgm:spPr/>
    </dgm:pt>
    <dgm:pt modelId="{BBAE9CD3-092D-4D8E-A48C-5084791B22CA}" type="pres">
      <dgm:prSet presAssocID="{8056D84E-7B05-46DE-B765-2CBAF7CF98B8}" presName="descendantText" presStyleLbl="alignAcc1" presStyleIdx="2" presStyleCnt="5" custScaleY="72258" custLinFactNeighborX="310" custLinFactNeighborY="29346">
        <dgm:presLayoutVars>
          <dgm:bulletEnabled val="1"/>
        </dgm:presLayoutVars>
      </dgm:prSet>
      <dgm:spPr/>
    </dgm:pt>
    <dgm:pt modelId="{03DFDAFA-9E65-4FB4-AAAC-949E8E18CA40}" type="pres">
      <dgm:prSet presAssocID="{91BCEE04-69AE-4E59-B010-027C5C93FD0C}" presName="sp" presStyleCnt="0"/>
      <dgm:spPr/>
    </dgm:pt>
    <dgm:pt modelId="{87205F34-F0D7-44F7-A8E2-28263E94320D}" type="pres">
      <dgm:prSet presAssocID="{EBC92C53-CCA0-41D1-822F-201AD3745169}" presName="composite" presStyleCnt="0"/>
      <dgm:spPr/>
    </dgm:pt>
    <dgm:pt modelId="{C862DAC3-6246-427E-B42A-4139E554761C}" type="pres">
      <dgm:prSet presAssocID="{EBC92C53-CCA0-41D1-822F-201AD3745169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51FA4E2B-D2C1-4908-A946-C3B3D7304B94}" type="pres">
      <dgm:prSet presAssocID="{EBC92C53-CCA0-41D1-822F-201AD3745169}" presName="descendantText" presStyleLbl="alignAcc1" presStyleIdx="3" presStyleCnt="5" custScaleY="75337" custLinFactNeighborY="10300">
        <dgm:presLayoutVars>
          <dgm:bulletEnabled val="1"/>
        </dgm:presLayoutVars>
      </dgm:prSet>
      <dgm:spPr/>
    </dgm:pt>
    <dgm:pt modelId="{B794E44D-45E0-4770-B968-49AFD9206B93}" type="pres">
      <dgm:prSet presAssocID="{AB33BFDD-767C-4B8E-B7CC-3FB42E156D32}" presName="sp" presStyleCnt="0"/>
      <dgm:spPr/>
    </dgm:pt>
    <dgm:pt modelId="{ABBB3FAE-352C-41F3-995C-562933890F37}" type="pres">
      <dgm:prSet presAssocID="{7523117E-CD41-48CD-B81C-AD11BBBDB704}" presName="composite" presStyleCnt="0"/>
      <dgm:spPr/>
    </dgm:pt>
    <dgm:pt modelId="{C95E1BFA-C98A-4FF9-AA14-185BED368979}" type="pres">
      <dgm:prSet presAssocID="{7523117E-CD41-48CD-B81C-AD11BBBDB704}" presName="parentText" presStyleLbl="alignNode1" presStyleIdx="4" presStyleCnt="5" custAng="0" custLinFactNeighborX="-1438" custLinFactNeighborY="-16102">
        <dgm:presLayoutVars>
          <dgm:chMax val="1"/>
          <dgm:bulletEnabled val="1"/>
        </dgm:presLayoutVars>
      </dgm:prSet>
      <dgm:spPr/>
    </dgm:pt>
    <dgm:pt modelId="{D6B38F29-E93C-45A7-99C7-9617DE58F05A}" type="pres">
      <dgm:prSet presAssocID="{7523117E-CD41-48CD-B81C-AD11BBBDB704}" presName="descendantText" presStyleLbl="alignAcc1" presStyleIdx="4" presStyleCnt="5" custScaleY="61972" custLinFactNeighborY="-24690">
        <dgm:presLayoutVars>
          <dgm:bulletEnabled val="1"/>
        </dgm:presLayoutVars>
      </dgm:prSet>
      <dgm:spPr/>
    </dgm:pt>
  </dgm:ptLst>
  <dgm:cxnLst>
    <dgm:cxn modelId="{7248C616-9417-4BA0-98DA-4D602C14C84A}" srcId="{7523117E-CD41-48CD-B81C-AD11BBBDB704}" destId="{55A95FED-D429-43F2-A58B-D8F3EBC37911}" srcOrd="0" destOrd="0" parTransId="{D7D5828D-3680-4CD7-B3A2-668852EB3F86}" sibTransId="{4A957154-8AD3-4D5C-B5BD-69A8D4BEC0E0}"/>
    <dgm:cxn modelId="{E8D0D018-A3F5-4AA7-A02E-A273EA62C9D6}" type="presOf" srcId="{025F7230-33BB-40A2-9373-434AE53DDD8F}" destId="{C7EF8EE5-12AD-4B65-B94D-24E84195CE14}" srcOrd="0" destOrd="0" presId="urn:microsoft.com/office/officeart/2005/8/layout/chevron2"/>
    <dgm:cxn modelId="{35D23221-5C6C-472B-9DB1-91A092F72DDD}" srcId="{858E6B7A-983A-47F2-8812-72C85B17B650}" destId="{B57C0245-9817-4E52-995C-FC69FE87A279}" srcOrd="1" destOrd="0" parTransId="{3EEAEC99-C168-4A54-86DF-E45550231C03}" sibTransId="{93EC4201-EB20-4821-A9C9-6A60B62435AA}"/>
    <dgm:cxn modelId="{B74EDB26-01A9-4C3A-B57A-E2637092EB9D}" type="presOf" srcId="{7523117E-CD41-48CD-B81C-AD11BBBDB704}" destId="{C95E1BFA-C98A-4FF9-AA14-185BED368979}" srcOrd="0" destOrd="0" presId="urn:microsoft.com/office/officeart/2005/8/layout/chevron2"/>
    <dgm:cxn modelId="{81320E30-1395-4513-B6AC-86E61F1FB404}" type="presOf" srcId="{F7E35E8F-B452-4D96-9362-0CB4CD4C4378}" destId="{0DE9EF24-F31B-4E97-B27E-2A7491409EC4}" srcOrd="0" destOrd="0" presId="urn:microsoft.com/office/officeart/2005/8/layout/chevron2"/>
    <dgm:cxn modelId="{EC7F2231-DE6C-4EF4-988A-30EA2497FC33}" type="presOf" srcId="{858E6B7A-983A-47F2-8812-72C85B17B650}" destId="{CC6B0D4A-4160-45D3-9FE8-2EA1C490869E}" srcOrd="0" destOrd="0" presId="urn:microsoft.com/office/officeart/2005/8/layout/chevron2"/>
    <dgm:cxn modelId="{F3A5E736-DDAA-49A7-B3C6-2EFC885F6F87}" srcId="{025F7230-33BB-40A2-9373-434AE53DDD8F}" destId="{AF9E33C4-8D36-4C8F-B00E-E563D5B5FAF4}" srcOrd="0" destOrd="0" parTransId="{91048344-2ECD-449C-B616-ADB77E288CFF}" sibTransId="{F04C8598-990B-49AC-AF16-13E9ED52CF56}"/>
    <dgm:cxn modelId="{2A27573D-0331-40F0-AAB3-685E53761794}" srcId="{B57C0245-9817-4E52-995C-FC69FE87A279}" destId="{E2B633FB-255C-4F24-879C-E1D29C1C113F}" srcOrd="1" destOrd="0" parTransId="{471263B7-AC7E-4F58-BF6F-BAD150782A37}" sibTransId="{7A14FF3D-CDF0-4BAF-ABEC-120E8909F1D7}"/>
    <dgm:cxn modelId="{87CF6C3E-6208-4B96-9164-5BA6A22BED7C}" type="presOf" srcId="{06E6A6B5-5A70-45A0-9034-D3D7A4FB9DD5}" destId="{BD66E7DC-6686-48C9-9660-7B78DC1FC5F7}" srcOrd="0" destOrd="4" presId="urn:microsoft.com/office/officeart/2005/8/layout/chevron2"/>
    <dgm:cxn modelId="{B1DEDD5C-E7A6-4D2B-9496-B36E33C3D898}" type="presOf" srcId="{D35BA3F5-C45C-4AED-9CFD-7D36586EEF3F}" destId="{BD66E7DC-6686-48C9-9660-7B78DC1FC5F7}" srcOrd="0" destOrd="5" presId="urn:microsoft.com/office/officeart/2005/8/layout/chevron2"/>
    <dgm:cxn modelId="{79D77649-C2DF-4E88-B99A-30F85DC1C1FE}" type="presOf" srcId="{EBC92C53-CCA0-41D1-822F-201AD3745169}" destId="{C862DAC3-6246-427E-B42A-4139E554761C}" srcOrd="0" destOrd="0" presId="urn:microsoft.com/office/officeart/2005/8/layout/chevron2"/>
    <dgm:cxn modelId="{34C4A069-D69C-4151-8B5D-47D94A365258}" type="presOf" srcId="{B1081C9A-CA41-44E2-9BD7-E3BDE67D8AFE}" destId="{BBAE9CD3-092D-4D8E-A48C-5084791B22CA}" srcOrd="0" destOrd="0" presId="urn:microsoft.com/office/officeart/2005/8/layout/chevron2"/>
    <dgm:cxn modelId="{51CD3F4A-5F43-4A04-BFEA-1E3B45C15BA9}" srcId="{858E6B7A-983A-47F2-8812-72C85B17B650}" destId="{8056D84E-7B05-46DE-B765-2CBAF7CF98B8}" srcOrd="2" destOrd="0" parTransId="{DEE2392F-D7A8-46E0-941F-C5DD6A94E653}" sibTransId="{91BCEE04-69AE-4E59-B010-027C5C93FD0C}"/>
    <dgm:cxn modelId="{1F83114D-6501-47B8-8741-2D344AF1F50C}" type="presOf" srcId="{4E9723F1-2C82-4F20-9CD4-A6B7DEAF8758}" destId="{BD66E7DC-6686-48C9-9660-7B78DC1FC5F7}" srcOrd="0" destOrd="2" presId="urn:microsoft.com/office/officeart/2005/8/layout/chevron2"/>
    <dgm:cxn modelId="{8333894F-A879-4270-BE39-FAD4CA878083}" type="presOf" srcId="{8056D84E-7B05-46DE-B765-2CBAF7CF98B8}" destId="{3A5F397C-A2E8-40F9-9DB5-EC2D1553643C}" srcOrd="0" destOrd="0" presId="urn:microsoft.com/office/officeart/2005/8/layout/chevron2"/>
    <dgm:cxn modelId="{938EE350-CB9A-489F-9859-B404C5B02BE8}" srcId="{B57C0245-9817-4E52-995C-FC69FE87A279}" destId="{F7E35E8F-B452-4D96-9362-0CB4CD4C4378}" srcOrd="0" destOrd="0" parTransId="{83F3225C-C3AF-4C94-9FF8-DB4C8E693BA3}" sibTransId="{544BC75B-479D-4B00-A782-64F3F4401970}"/>
    <dgm:cxn modelId="{FF02E851-DA01-49AC-8647-5B2EC6D2F485}" type="presOf" srcId="{E2B633FB-255C-4F24-879C-E1D29C1C113F}" destId="{0DE9EF24-F31B-4E97-B27E-2A7491409EC4}" srcOrd="0" destOrd="1" presId="urn:microsoft.com/office/officeart/2005/8/layout/chevron2"/>
    <dgm:cxn modelId="{1F359773-0769-491D-87C9-A59529F75777}" srcId="{025F7230-33BB-40A2-9373-434AE53DDD8F}" destId="{D35BA3F5-C45C-4AED-9CFD-7D36586EEF3F}" srcOrd="5" destOrd="0" parTransId="{F74A72BC-6702-4048-854B-D25B8E7B9A7E}" sibTransId="{53E5E344-D6CB-4090-9E50-A467F512BD5C}"/>
    <dgm:cxn modelId="{1E89418A-E3FF-43E5-A2E9-4CB65AEE6336}" srcId="{025F7230-33BB-40A2-9373-434AE53DDD8F}" destId="{4E9723F1-2C82-4F20-9CD4-A6B7DEAF8758}" srcOrd="2" destOrd="0" parTransId="{3D992933-FB72-45AE-A176-CBB9A8742D41}" sibTransId="{98CDFC36-BA83-497A-9E17-2EC10792AC20}"/>
    <dgm:cxn modelId="{C620D88A-308E-4D6C-A1CC-1DE46197A78E}" type="presOf" srcId="{0E0D4BC4-C705-4912-8BAF-E2630361132E}" destId="{BD66E7DC-6686-48C9-9660-7B78DC1FC5F7}" srcOrd="0" destOrd="3" presId="urn:microsoft.com/office/officeart/2005/8/layout/chevron2"/>
    <dgm:cxn modelId="{38971C93-513F-42E3-8125-92B08519AEAB}" srcId="{025F7230-33BB-40A2-9373-434AE53DDD8F}" destId="{0E0D4BC4-C705-4912-8BAF-E2630361132E}" srcOrd="3" destOrd="0" parTransId="{97F72965-BA49-4270-A639-FEF8E68B4AB9}" sibTransId="{28297862-EFBA-4B3C-AD3A-E0F4B368EEBC}"/>
    <dgm:cxn modelId="{656B269C-394C-4560-9383-61F347305F0C}" srcId="{858E6B7A-983A-47F2-8812-72C85B17B650}" destId="{025F7230-33BB-40A2-9373-434AE53DDD8F}" srcOrd="0" destOrd="0" parTransId="{C178CC2A-4324-45B1-BDDA-B6A947EBC690}" sibTransId="{8E66F7D3-5E91-43E2-9FAC-20AD45831C4E}"/>
    <dgm:cxn modelId="{C3CC72A1-2789-4EC7-9FD7-83CF980DF736}" srcId="{858E6B7A-983A-47F2-8812-72C85B17B650}" destId="{EBC92C53-CCA0-41D1-822F-201AD3745169}" srcOrd="3" destOrd="0" parTransId="{984F3E04-06F4-4026-8CA7-B7DF3403384A}" sibTransId="{AB33BFDD-767C-4B8E-B7CC-3FB42E156D32}"/>
    <dgm:cxn modelId="{9DFB38A7-31F1-416D-8B05-FBDB036B2850}" srcId="{858E6B7A-983A-47F2-8812-72C85B17B650}" destId="{7523117E-CD41-48CD-B81C-AD11BBBDB704}" srcOrd="4" destOrd="0" parTransId="{632C0660-C894-46D7-B4C3-9035A7E477C3}" sibTransId="{5E00A478-64C1-4FCB-AAB4-B47B9E5B4059}"/>
    <dgm:cxn modelId="{C48C3EB2-2D65-4902-83D9-646A32E45390}" type="presOf" srcId="{55A95FED-D429-43F2-A58B-D8F3EBC37911}" destId="{D6B38F29-E93C-45A7-99C7-9617DE58F05A}" srcOrd="0" destOrd="0" presId="urn:microsoft.com/office/officeart/2005/8/layout/chevron2"/>
    <dgm:cxn modelId="{2F3DFFC6-4483-4D6E-9D4F-D2820DA8D4AC}" srcId="{025F7230-33BB-40A2-9373-434AE53DDD8F}" destId="{06E6A6B5-5A70-45A0-9034-D3D7A4FB9DD5}" srcOrd="4" destOrd="0" parTransId="{7FAD5CB8-1658-403B-B6DD-43DA1DCED3BA}" sibTransId="{AE637558-7FEC-464D-8046-E7B2B06E6F09}"/>
    <dgm:cxn modelId="{656C1ACD-A44D-45DA-8CAB-0E301FD21C73}" type="presOf" srcId="{AF9E33C4-8D36-4C8F-B00E-E563D5B5FAF4}" destId="{BD66E7DC-6686-48C9-9660-7B78DC1FC5F7}" srcOrd="0" destOrd="0" presId="urn:microsoft.com/office/officeart/2005/8/layout/chevron2"/>
    <dgm:cxn modelId="{FD8107CE-BAAB-4A35-A625-C3224A6C6E36}" srcId="{8056D84E-7B05-46DE-B765-2CBAF7CF98B8}" destId="{B1081C9A-CA41-44E2-9BD7-E3BDE67D8AFE}" srcOrd="0" destOrd="0" parTransId="{40E8F89B-714B-4A53-A685-58D4FEAC7A8E}" sibTransId="{5BB9CCAB-F900-419C-85D4-031995E1D829}"/>
    <dgm:cxn modelId="{76AC60D4-9209-4FCF-A70D-C4C776DFD25B}" type="presOf" srcId="{F4FB9AA5-A252-4D8D-9438-14F9CD639F7E}" destId="{BD66E7DC-6686-48C9-9660-7B78DC1FC5F7}" srcOrd="0" destOrd="1" presId="urn:microsoft.com/office/officeart/2005/8/layout/chevron2"/>
    <dgm:cxn modelId="{F51804D5-EBA3-4882-904E-56F1E7102E9E}" srcId="{025F7230-33BB-40A2-9373-434AE53DDD8F}" destId="{F4FB9AA5-A252-4D8D-9438-14F9CD639F7E}" srcOrd="1" destOrd="0" parTransId="{BA2A09D5-EE24-42BD-B47A-869CAD88FE52}" sibTransId="{2D6DE484-3648-447F-B6F9-8559D588C518}"/>
    <dgm:cxn modelId="{2C0CE5F0-F39E-4050-8CBF-996BD89474F4}" type="presOf" srcId="{B57C0245-9817-4E52-995C-FC69FE87A279}" destId="{5037D9C8-FA19-4F30-8B25-0383D35EB5E6}" srcOrd="0" destOrd="0" presId="urn:microsoft.com/office/officeart/2005/8/layout/chevron2"/>
    <dgm:cxn modelId="{2775A1FA-3F1B-4A9D-97BE-D78095A21F8F}" srcId="{EBC92C53-CCA0-41D1-822F-201AD3745169}" destId="{F068F71F-BB83-4704-8530-A6B147F64E70}" srcOrd="0" destOrd="0" parTransId="{FFB9C655-BB4B-416F-BE96-5A99D5AE95C6}" sibTransId="{A6DC16CD-EC7E-4404-9F70-98BC02B867FD}"/>
    <dgm:cxn modelId="{9240A7FB-24F5-4CB1-8273-27CE9A46CB08}" type="presOf" srcId="{F068F71F-BB83-4704-8530-A6B147F64E70}" destId="{51FA4E2B-D2C1-4908-A946-C3B3D7304B94}" srcOrd="0" destOrd="0" presId="urn:microsoft.com/office/officeart/2005/8/layout/chevron2"/>
    <dgm:cxn modelId="{CE816484-411B-44AB-B396-B0469B0C980F}" type="presParOf" srcId="{CC6B0D4A-4160-45D3-9FE8-2EA1C490869E}" destId="{7EC2307C-A3EB-487B-B143-DC84A2F5390B}" srcOrd="0" destOrd="0" presId="urn:microsoft.com/office/officeart/2005/8/layout/chevron2"/>
    <dgm:cxn modelId="{BCAD4E41-1DC1-4A97-866F-E1364EAF7F0C}" type="presParOf" srcId="{7EC2307C-A3EB-487B-B143-DC84A2F5390B}" destId="{C7EF8EE5-12AD-4B65-B94D-24E84195CE14}" srcOrd="0" destOrd="0" presId="urn:microsoft.com/office/officeart/2005/8/layout/chevron2"/>
    <dgm:cxn modelId="{C06DD29B-F281-43FC-99EE-C037562654D4}" type="presParOf" srcId="{7EC2307C-A3EB-487B-B143-DC84A2F5390B}" destId="{BD66E7DC-6686-48C9-9660-7B78DC1FC5F7}" srcOrd="1" destOrd="0" presId="urn:microsoft.com/office/officeart/2005/8/layout/chevron2"/>
    <dgm:cxn modelId="{92129ED1-8AF8-43FF-B27B-ED579509E464}" type="presParOf" srcId="{CC6B0D4A-4160-45D3-9FE8-2EA1C490869E}" destId="{18D4C29E-7DC5-4881-AE47-4D66FEEE8473}" srcOrd="1" destOrd="0" presId="urn:microsoft.com/office/officeart/2005/8/layout/chevron2"/>
    <dgm:cxn modelId="{CCF1C5C9-93FF-40FF-9035-8BB5D747C1AC}" type="presParOf" srcId="{CC6B0D4A-4160-45D3-9FE8-2EA1C490869E}" destId="{2A6FC470-8045-4C14-92C2-4A40EEFE56C6}" srcOrd="2" destOrd="0" presId="urn:microsoft.com/office/officeart/2005/8/layout/chevron2"/>
    <dgm:cxn modelId="{4D9C1EB7-8510-46AE-B712-FD0C13C56F83}" type="presParOf" srcId="{2A6FC470-8045-4C14-92C2-4A40EEFE56C6}" destId="{5037D9C8-FA19-4F30-8B25-0383D35EB5E6}" srcOrd="0" destOrd="0" presId="urn:microsoft.com/office/officeart/2005/8/layout/chevron2"/>
    <dgm:cxn modelId="{EF8A4A91-387A-42D8-9D59-8FBCD1EFC34B}" type="presParOf" srcId="{2A6FC470-8045-4C14-92C2-4A40EEFE56C6}" destId="{0DE9EF24-F31B-4E97-B27E-2A7491409EC4}" srcOrd="1" destOrd="0" presId="urn:microsoft.com/office/officeart/2005/8/layout/chevron2"/>
    <dgm:cxn modelId="{4DADEF0E-FD0E-426A-AAB6-DF830B238FFF}" type="presParOf" srcId="{CC6B0D4A-4160-45D3-9FE8-2EA1C490869E}" destId="{2D72C774-B311-493C-85AD-BDA45E868CB6}" srcOrd="3" destOrd="0" presId="urn:microsoft.com/office/officeart/2005/8/layout/chevron2"/>
    <dgm:cxn modelId="{79DF2FD1-781C-4B22-A8A5-84D65E72767E}" type="presParOf" srcId="{CC6B0D4A-4160-45D3-9FE8-2EA1C490869E}" destId="{88BDD54E-2997-42FF-B476-08A13314C1E8}" srcOrd="4" destOrd="0" presId="urn:microsoft.com/office/officeart/2005/8/layout/chevron2"/>
    <dgm:cxn modelId="{E441D516-5E8C-4113-BF15-AE84335D16E2}" type="presParOf" srcId="{88BDD54E-2997-42FF-B476-08A13314C1E8}" destId="{3A5F397C-A2E8-40F9-9DB5-EC2D1553643C}" srcOrd="0" destOrd="0" presId="urn:microsoft.com/office/officeart/2005/8/layout/chevron2"/>
    <dgm:cxn modelId="{DB08B735-EA21-4B97-AA24-2B88124D54F1}" type="presParOf" srcId="{88BDD54E-2997-42FF-B476-08A13314C1E8}" destId="{BBAE9CD3-092D-4D8E-A48C-5084791B22CA}" srcOrd="1" destOrd="0" presId="urn:microsoft.com/office/officeart/2005/8/layout/chevron2"/>
    <dgm:cxn modelId="{059274BF-19B6-467F-A03D-B5B5897B9D0B}" type="presParOf" srcId="{CC6B0D4A-4160-45D3-9FE8-2EA1C490869E}" destId="{03DFDAFA-9E65-4FB4-AAAC-949E8E18CA40}" srcOrd="5" destOrd="0" presId="urn:microsoft.com/office/officeart/2005/8/layout/chevron2"/>
    <dgm:cxn modelId="{F0FB03E9-0050-4015-ADA8-2D0E3D8CB33B}" type="presParOf" srcId="{CC6B0D4A-4160-45D3-9FE8-2EA1C490869E}" destId="{87205F34-F0D7-44F7-A8E2-28263E94320D}" srcOrd="6" destOrd="0" presId="urn:microsoft.com/office/officeart/2005/8/layout/chevron2"/>
    <dgm:cxn modelId="{26B42882-A9CD-4347-BF75-714373E8A6B3}" type="presParOf" srcId="{87205F34-F0D7-44F7-A8E2-28263E94320D}" destId="{C862DAC3-6246-427E-B42A-4139E554761C}" srcOrd="0" destOrd="0" presId="urn:microsoft.com/office/officeart/2005/8/layout/chevron2"/>
    <dgm:cxn modelId="{0FCAD10B-1CF7-4540-97AE-3F88C8E82AD3}" type="presParOf" srcId="{87205F34-F0D7-44F7-A8E2-28263E94320D}" destId="{51FA4E2B-D2C1-4908-A946-C3B3D7304B94}" srcOrd="1" destOrd="0" presId="urn:microsoft.com/office/officeart/2005/8/layout/chevron2"/>
    <dgm:cxn modelId="{54F308CA-3CF9-4C7F-821E-ED8E9ED4396E}" type="presParOf" srcId="{CC6B0D4A-4160-45D3-9FE8-2EA1C490869E}" destId="{B794E44D-45E0-4770-B968-49AFD9206B93}" srcOrd="7" destOrd="0" presId="urn:microsoft.com/office/officeart/2005/8/layout/chevron2"/>
    <dgm:cxn modelId="{012207BB-0316-4E33-855F-9D97988B6CB9}" type="presParOf" srcId="{CC6B0D4A-4160-45D3-9FE8-2EA1C490869E}" destId="{ABBB3FAE-352C-41F3-995C-562933890F37}" srcOrd="8" destOrd="0" presId="urn:microsoft.com/office/officeart/2005/8/layout/chevron2"/>
    <dgm:cxn modelId="{108FC679-DAE2-4669-8DAB-155710267F24}" type="presParOf" srcId="{ABBB3FAE-352C-41F3-995C-562933890F37}" destId="{C95E1BFA-C98A-4FF9-AA14-185BED368979}" srcOrd="0" destOrd="0" presId="urn:microsoft.com/office/officeart/2005/8/layout/chevron2"/>
    <dgm:cxn modelId="{606DCBDF-B7AB-4ADA-8790-8F1329823DA7}" type="presParOf" srcId="{ABBB3FAE-352C-41F3-995C-562933890F37}" destId="{D6B38F29-E93C-45A7-99C7-9617DE58F05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A3CC3-446C-480B-85F2-4A7A07601382}">
      <dsp:nvSpPr>
        <dsp:cNvPr id="0" name=""/>
        <dsp:cNvSpPr/>
      </dsp:nvSpPr>
      <dsp:spPr>
        <a:xfrm>
          <a:off x="0" y="6"/>
          <a:ext cx="6666833" cy="58742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Arial" panose="020B0604020202020204" pitchFamily="34" charset="0"/>
            </a:rPr>
            <a:t>The malnutrition screening tool and how to complete each step</a:t>
          </a:r>
        </a:p>
      </dsp:txBody>
      <dsp:txXfrm>
        <a:off x="28676" y="28682"/>
        <a:ext cx="6609481" cy="5300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EF8EE5-12AD-4B65-B94D-24E84195CE14}">
      <dsp:nvSpPr>
        <dsp:cNvPr id="0" name=""/>
        <dsp:cNvSpPr/>
      </dsp:nvSpPr>
      <dsp:spPr>
        <a:xfrm rot="5400000">
          <a:off x="-318879" y="594207"/>
          <a:ext cx="1352405" cy="714645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Step 1 </a:t>
          </a:r>
        </a:p>
      </dsp:txBody>
      <dsp:txXfrm rot="-5400000">
        <a:off x="2" y="632650"/>
        <a:ext cx="714645" cy="637760"/>
      </dsp:txXfrm>
    </dsp:sp>
    <dsp:sp modelId="{BD66E7DC-6686-48C9-9660-7B78DC1FC5F7}">
      <dsp:nvSpPr>
        <dsp:cNvPr id="0" name=""/>
        <dsp:cNvSpPr/>
      </dsp:nvSpPr>
      <dsp:spPr>
        <a:xfrm rot="5400000">
          <a:off x="3559028" y="-2576336"/>
          <a:ext cx="991696" cy="66607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Measure height and weight to calculate BMI to obtain BMI score.</a:t>
          </a:r>
          <a:endParaRPr lang="en-GB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How to obtain alternative measurements such as ulna  for height and MUAC for estimate of BMI. </a:t>
          </a:r>
          <a:endParaRPr lang="en-GB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BAPEN reference sheets  as an alternative method  for working out BMI score </a:t>
          </a:r>
          <a:endParaRPr lang="en-GB" sz="1400" kern="1200" dirty="0">
            <a:latin typeface="+mn-lt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/>
        </a:p>
      </dsp:txBody>
      <dsp:txXfrm rot="-5400000">
        <a:off x="724518" y="306585"/>
        <a:ext cx="6612307" cy="894874"/>
      </dsp:txXfrm>
    </dsp:sp>
    <dsp:sp modelId="{5037D9C8-FA19-4F30-8B25-0383D35EB5E6}">
      <dsp:nvSpPr>
        <dsp:cNvPr id="0" name=""/>
        <dsp:cNvSpPr/>
      </dsp:nvSpPr>
      <dsp:spPr>
        <a:xfrm rot="5400000">
          <a:off x="-153638" y="1616183"/>
          <a:ext cx="1021922" cy="714645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Step 2 </a:t>
          </a:r>
        </a:p>
      </dsp:txBody>
      <dsp:txXfrm rot="-5400000">
        <a:off x="1" y="1819868"/>
        <a:ext cx="714645" cy="307277"/>
      </dsp:txXfrm>
    </dsp:sp>
    <dsp:sp modelId="{0DE9EF24-F31B-4E97-B27E-2A7491409EC4}">
      <dsp:nvSpPr>
        <dsp:cNvPr id="0" name=""/>
        <dsp:cNvSpPr/>
      </dsp:nvSpPr>
      <dsp:spPr>
        <a:xfrm rot="5400000">
          <a:off x="3718141" y="-1510287"/>
          <a:ext cx="663599" cy="66705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Calculate % unplanned weight loss in past 3-6 months to obtain weight loss score. </a:t>
          </a:r>
          <a:endParaRPr lang="en-GB" sz="1400" kern="1200" dirty="0"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BAPEN reference sheets as an alternative method  for working out weight loss score </a:t>
          </a:r>
          <a:endParaRPr lang="en-GB" sz="1400" kern="1200" dirty="0">
            <a:latin typeface="+mn-lt"/>
          </a:endParaRPr>
        </a:p>
      </dsp:txBody>
      <dsp:txXfrm rot="-5400000">
        <a:off x="714646" y="1525602"/>
        <a:ext cx="6638196" cy="598811"/>
      </dsp:txXfrm>
    </dsp:sp>
    <dsp:sp modelId="{3A5F397C-A2E8-40F9-9DB5-EC2D1553643C}">
      <dsp:nvSpPr>
        <dsp:cNvPr id="0" name=""/>
        <dsp:cNvSpPr/>
      </dsp:nvSpPr>
      <dsp:spPr>
        <a:xfrm rot="5400000">
          <a:off x="-153138" y="2442985"/>
          <a:ext cx="1020922" cy="714645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Step 3 </a:t>
          </a:r>
        </a:p>
      </dsp:txBody>
      <dsp:txXfrm rot="-5400000">
        <a:off x="1" y="2647170"/>
        <a:ext cx="714645" cy="306277"/>
      </dsp:txXfrm>
    </dsp:sp>
    <dsp:sp modelId="{BBAE9CD3-092D-4D8E-A48C-5084791B22CA}">
      <dsp:nvSpPr>
        <dsp:cNvPr id="0" name=""/>
        <dsp:cNvSpPr/>
      </dsp:nvSpPr>
      <dsp:spPr>
        <a:xfrm rot="5400000">
          <a:off x="3810188" y="-643511"/>
          <a:ext cx="479503" cy="66705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Consider acute disease effect score</a:t>
          </a:r>
          <a:endParaRPr lang="en-GB" sz="1400" kern="1200" dirty="0">
            <a:latin typeface="+mn-lt"/>
          </a:endParaRPr>
        </a:p>
      </dsp:txBody>
      <dsp:txXfrm rot="-5400000">
        <a:off x="714645" y="2475439"/>
        <a:ext cx="6647183" cy="432689"/>
      </dsp:txXfrm>
    </dsp:sp>
    <dsp:sp modelId="{C862DAC3-6246-427E-B42A-4139E554761C}">
      <dsp:nvSpPr>
        <dsp:cNvPr id="0" name=""/>
        <dsp:cNvSpPr/>
      </dsp:nvSpPr>
      <dsp:spPr>
        <a:xfrm rot="5400000">
          <a:off x="-153138" y="3230339"/>
          <a:ext cx="1020922" cy="714645"/>
        </a:xfrm>
        <a:prstGeom prst="chevr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Step 4 </a:t>
          </a:r>
        </a:p>
      </dsp:txBody>
      <dsp:txXfrm rot="-5400000">
        <a:off x="1" y="3434524"/>
        <a:ext cx="714645" cy="306277"/>
      </dsp:txXfrm>
    </dsp:sp>
    <dsp:sp modelId="{51FA4E2B-D2C1-4908-A946-C3B3D7304B94}">
      <dsp:nvSpPr>
        <dsp:cNvPr id="0" name=""/>
        <dsp:cNvSpPr/>
      </dsp:nvSpPr>
      <dsp:spPr>
        <a:xfrm rot="5400000">
          <a:off x="3799972" y="142055"/>
          <a:ext cx="499935" cy="66705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Obtain overall risk of malnutrition score (add step 1, 2 and 3 score together) </a:t>
          </a:r>
          <a:endParaRPr lang="en-GB" sz="1400" kern="1200" dirty="0">
            <a:latin typeface="+mn-lt"/>
          </a:endParaRPr>
        </a:p>
      </dsp:txBody>
      <dsp:txXfrm rot="-5400000">
        <a:off x="714645" y="3251788"/>
        <a:ext cx="6646185" cy="451125"/>
      </dsp:txXfrm>
    </dsp:sp>
    <dsp:sp modelId="{C95E1BFA-C98A-4FF9-AA14-185BED368979}">
      <dsp:nvSpPr>
        <dsp:cNvPr id="0" name=""/>
        <dsp:cNvSpPr/>
      </dsp:nvSpPr>
      <dsp:spPr>
        <a:xfrm rot="5400000">
          <a:off x="-153138" y="3977907"/>
          <a:ext cx="1020922" cy="714645"/>
        </a:xfrm>
        <a:prstGeom prst="chevron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Step 5 </a:t>
          </a:r>
        </a:p>
      </dsp:txBody>
      <dsp:txXfrm rot="-5400000">
        <a:off x="1" y="4182092"/>
        <a:ext cx="714645" cy="306277"/>
      </dsp:txXfrm>
    </dsp:sp>
    <dsp:sp modelId="{D6B38F29-E93C-45A7-99C7-9617DE58F05A}">
      <dsp:nvSpPr>
        <dsp:cNvPr id="0" name=""/>
        <dsp:cNvSpPr/>
      </dsp:nvSpPr>
      <dsp:spPr>
        <a:xfrm rot="5400000">
          <a:off x="3844317" y="821819"/>
          <a:ext cx="411245" cy="66705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altLang="en-US" sz="1400" kern="1200" dirty="0">
              <a:latin typeface="+mn-lt"/>
            </a:rPr>
            <a:t>This will determine management guidelines</a:t>
          </a:r>
          <a:endParaRPr lang="en-GB" sz="1400" kern="1200" dirty="0">
            <a:latin typeface="+mn-lt"/>
          </a:endParaRPr>
        </a:p>
      </dsp:txBody>
      <dsp:txXfrm rot="-5400000">
        <a:off x="714645" y="3971567"/>
        <a:ext cx="6650515" cy="371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8E9C-3DC3-4034-A067-E3759636A376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19411-B8DE-4CC6-8F41-6117F822C5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124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* If resident automatically MUST of 2 (not progressed from 0-1-2) then then food charts commenced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19411-B8DE-4CC6-8F41-6117F822C52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754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168B8-25A5-6BAA-D85D-29B58295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8C4E4-56F6-5AE4-D419-7338220891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1EFA3-5561-A250-CE3B-971E82CC2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2F65A-E93C-AC76-6D18-48F847275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810A2-C49E-5A12-B616-D625EDC7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85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90FBC-7DEC-231E-93B4-E16C56B45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F2AEDD-89CE-A604-B238-6516F9F04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782D9-0791-701A-6712-5E1B9D9C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1B477-C31C-B9D1-AF31-5B38C3E2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498E0-8DD2-1C96-F20F-315D50523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03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3796D4-7200-4DBA-D208-5D06D7DEE3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A4C17-EE03-3CAC-D256-8EB42337B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2B954-A19D-AB4F-8F41-D454EE86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98508-1377-1B46-6226-A0547E0F5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802DC-41BE-023A-A450-5559DDC4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4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B7EB9-BA2E-4CF7-B740-F36E76FD7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68CD6-E282-4D5D-8E7B-9CAF182AD0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29DEE-C174-4122-9FC8-0724984C1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59673-0356-4C9C-8349-D93E603B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EA9F7-7171-4227-8596-760860D98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30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428B8-4A22-46D4-8BE8-B170BED1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908B3-37D6-40D4-B41D-63A80B897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A4465-B015-41E0-922E-76F13605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C7472-7509-48B5-BE1F-CBD41827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C702C-CE9B-4444-8AA4-40D33F16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043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098AD-323C-4D63-A3E7-B58B9D7A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DACFF-4244-4C73-9A30-8D6E91494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A0240-9F34-41FD-BA40-F36EF609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E474-1CCA-408F-B724-EDBDEB6E7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AE40-A31F-4C89-81BF-73E33206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490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D1B1E-20A6-468B-AECA-49F64A697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3FD02-A2C2-4814-B354-B6A9E3636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309BE-7FBA-4DFF-8D52-BFA8B70B9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513A42-F98A-4BDC-9C11-002728A38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06BFA-7930-4C76-8027-A4278B9DD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31252-1B16-4367-87DC-A2867D7A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905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9B75F-3228-4A9E-A8F2-4DC84EF4C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41A1A-E50C-4DE3-B338-66FAF96CB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68D9F-47C8-442A-9A0A-4D7A2CB7D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36B2D2-0308-4A10-82B9-854290D344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6269EF-0B54-48B6-BD18-DA136AB50D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27BC81-76F7-4670-B415-F19C3A651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0875E-10C9-4DCC-B722-9FA730BFF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A09D53-EA9B-463A-A8CF-97131FEA1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491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B0828-E573-4093-9D78-4A6B6B86F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88718-40B1-4675-8E8C-2A2098B8C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70008-EDB9-44D6-8E5D-F81C5881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1C1EA1-AE4C-4796-AC82-21A7A2DB4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387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14C24D-9AE0-40CC-ABF8-D03A02F0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638636-0B99-4803-8B07-4CC2D04C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D1525-65E3-4875-91DA-A817EB744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9675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1BCBF-43CD-43D4-9982-320698D59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07A46-2024-4F7F-9E10-BFFCD99BD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0EC5-00B4-450E-B51C-F932450DA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EAA6F-40E3-41F6-BC97-4F42DF4B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FC6DB-6FF9-493A-9E16-072ACFEF2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44EE71-775A-4B99-AD56-F56394BF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53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FD722-4EF9-FF06-66AD-30BB639B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D5FE4-FF3A-EB50-445C-28BDC8675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F81B4-A202-0823-CE06-7C7EB09F2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B45C0-0A80-036E-49E0-41469B537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826C6-7FB7-5D67-A503-661E87424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23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C0161-BE5C-4294-8E41-F1A7225A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CE01DD-A4AC-40B4-98C8-48EABD536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F5D8C-CDC8-4CEC-AB9F-F6F01403B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475D5-D604-4E16-B8C9-57B0E7D2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9E95C6-8386-4EF7-8A57-08C8335D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E544F-0BCB-4D3B-AD9F-FC6D4B9F3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79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FF676-EDF6-4454-AD5E-DCF1E802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9B907-C073-4717-AFD3-6EA21E98EE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5A9631-9CE4-4C34-94D6-470134BC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94DDA-E48D-4BD8-AAC5-92F3DB7B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DD79D-8DEE-4517-9D9E-42AA7B3F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331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6AD0CB-751B-40B6-B39F-7267E3E33C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12AB7E-216F-4C3E-A70E-8156F2E11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386FD-2705-4752-8EF4-CEFB5CBB5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EC543-FEBB-44E4-828A-91D89095E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D3065-D970-4622-BD00-04FC7ADB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867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6378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0425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624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512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867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5605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380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C2D1-0FE7-E4CB-26C2-04F218CEE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2E8B1-F8B5-B0DA-61DE-D2C083AE8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E14AC-88F0-998D-CA83-2BA8E743A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33524-9F8E-89CD-BCB8-0E0A3E3DB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9A188-982A-FBB4-245C-4D4FDDD82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059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5838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5998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5457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987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F77DD-A65E-352D-2005-75998A4FE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0E860-0ADA-8612-AC08-483E1BAEB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371917-CDC7-6AC8-A83D-C80F9A65D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5FCC4-C9FE-B8B5-E084-41B749888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EDEAF0-17E2-1E3D-EC81-C7253291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D265AB-7DC8-9EE7-D0D8-D9C99E74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3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2CD3E-DB89-090C-2021-2637AFC5D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5975E-738C-260D-D929-F55528446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EF91A2-36DB-C2A3-88A1-CF2FB230A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D872B1-2E2F-1574-FCC1-C451A111DA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9D926F-2BF2-1072-5F23-CA0CF15B7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24C21D-2288-44F4-597C-B84D4F74B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54F957-10D5-1247-998A-B7B09ED6B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5A813-811E-3490-F0F4-C69D6FD55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6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975BE-6B6E-0090-8860-A4AC92812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575326-149F-B2CB-0E3E-6C7996D62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16E9A8-FCA3-8B42-5298-D3CC50D20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53235-5695-BECD-7186-BF6C81BF0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9D39A5-6B06-685A-AAD6-92C105B2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EE3C5-C5A9-7847-338E-6B07C504D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6A144E-835D-1DAA-0313-9F10F2D8C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870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C0B7-CB01-4234-D9D3-7D18778B0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176D-DB8E-4F6B-001B-10E9BC4BB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3392F-2894-70A0-0B15-B13B263BA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D628E-F535-A51E-3920-8799F736C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AF743-B85F-DBB8-1617-EF80D8734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2005B-98E4-B475-0E3F-F8853A4B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73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7D867-EFB9-C9ED-136F-AFDBA7AD9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B6BAA-1FBB-EF6F-DCBE-B987390D0E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D3E81-B0AE-483A-E470-0034F562F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A47E0-8C55-A6F4-CF80-D12BEEEE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7B2B00-ADF0-8612-DA66-69539736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F626E-B645-B93D-542C-F8F9CFCA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4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E3B2E6-856C-8A14-4D1A-AB758C5E6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481CC-D2FC-C070-9350-A0B0A061D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8E93-0798-A0C4-70F4-F90CFC92D4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3C9C61-C084-4BFF-B395-24C37CD20ABB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C1606-34F5-E6C8-C224-060EC6359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CCFB6-6FD8-66C4-16B6-E68781F216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EF40E4-3512-4A12-B06E-ACD8C8C543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29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1E7605-DB2F-4BAC-9E55-6F6F4EC29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075839-3580-47C9-B9CF-AEA04DF06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B8DDE-6834-40E1-B90B-342AA13E4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FFECF-64D1-491E-A681-71A02553ED1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EC8B7-DA1B-4647-8853-879846837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E326B-6ABB-4F6A-8BA4-D0D0C7AC8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40A37-5835-47B7-AD81-8B13BA21D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91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37C7-4428-4907-A8D2-5EEFFC46E240}" type="datetimeFigureOut">
              <a:rPr lang="en-GB" smtClean="0"/>
              <a:t>28/01/2026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5BE50-62AD-408C-BF9D-05AD9F4238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6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bapen.org.uk/pdfs/must/must_page3.pdf" TargetMode="Externa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scdg.org/oral-nutritional-supplement-ons-replacement-in-care-homes/" TargetMode="Externa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lscdg.org/oral-nutritional-supplement-ons-replacement-in-care-homes/" TargetMode="External"/><Relationship Id="rId1" Type="http://schemas.openxmlformats.org/officeDocument/2006/relationships/slideLayout" Target="../slideLayouts/slideLayout24.xml"/><Relationship Id="rId5" Type="http://schemas.openxmlformats.org/officeDocument/2006/relationships/hyperlink" Target="https://www.areaprescribingcommitteeleicesterleicestershirerutland.nhs.uk/wp-content/uploads/2025/09/ONS-Replacement-in-Care-Homes-Overarching-Document.pdf" TargetMode="External"/><Relationship Id="rId4" Type="http://schemas.openxmlformats.org/officeDocument/2006/relationships/hyperlink" Target="https://providingcare.net/page/oral-nutritional-supplement-ons-replacement-in-care-home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FBD76D-9A09-1622-161D-8A592153F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273" y="2279220"/>
            <a:ext cx="3115265" cy="2396359"/>
          </a:xfrm>
        </p:spPr>
        <p:txBody>
          <a:bodyPr anchor="b">
            <a:normAutofit/>
          </a:bodyPr>
          <a:lstStyle/>
          <a:p>
            <a:pPr algn="ctr"/>
            <a:r>
              <a:rPr lang="en-GB" sz="31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Improving Community Adult Nutrition (I-CAN) </a:t>
            </a:r>
            <a:br>
              <a:rPr lang="en-GB" sz="31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GB" sz="31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e-learning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0FEEB6-8015-BCBD-118B-F9AE1A9D91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83374"/>
              </p:ext>
            </p:extLst>
          </p:nvPr>
        </p:nvGraphicFramePr>
        <p:xfrm>
          <a:off x="4905052" y="1181810"/>
          <a:ext cx="6666833" cy="5022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739B58F-F125-1DBF-3745-AB2257ADABF9}"/>
              </a:ext>
            </a:extLst>
          </p:cNvPr>
          <p:cNvSpPr txBox="1">
            <a:spLocks/>
          </p:cNvSpPr>
          <p:nvPr/>
        </p:nvSpPr>
        <p:spPr>
          <a:xfrm>
            <a:off x="4037824" y="74231"/>
            <a:ext cx="5750795" cy="10303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Arial" panose="020B0604020202020204" pitchFamily="34" charset="0"/>
              </a:rPr>
              <a:t>RECAP: In Topic 2 How to screen for Malnutrition we covered: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57AC61D-B4D3-094C-4B20-A7857EE34F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5321467"/>
              </p:ext>
            </p:extLst>
          </p:nvPr>
        </p:nvGraphicFramePr>
        <p:xfrm>
          <a:off x="4499097" y="1661648"/>
          <a:ext cx="7385236" cy="5018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6" name="Picture 5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E4939E94-A511-4F5B-6585-0F6BD44B9A4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17818" y="133949"/>
            <a:ext cx="2906395" cy="8585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AF9D558-4D62-D4E8-C72A-C50C02D98E21}"/>
              </a:ext>
            </a:extLst>
          </p:cNvPr>
          <p:cNvSpPr txBox="1"/>
          <p:nvPr/>
        </p:nvSpPr>
        <p:spPr>
          <a:xfrm>
            <a:off x="4600291" y="6122956"/>
            <a:ext cx="7523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b="1" dirty="0"/>
              <a:t>Leicestershire </a:t>
            </a:r>
          </a:p>
          <a:p>
            <a:pPr algn="r"/>
            <a:r>
              <a:rPr lang="en-GB" b="1" dirty="0"/>
              <a:t>Nutrition &amp; Dietetic Service</a:t>
            </a:r>
          </a:p>
        </p:txBody>
      </p:sp>
    </p:spTree>
    <p:extLst>
      <p:ext uri="{BB962C8B-B14F-4D97-AF65-F5344CB8AC3E}">
        <p14:creationId xmlns:p14="http://schemas.microsoft.com/office/powerpoint/2010/main" val="287884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5F420A74-66C4-4579-82E2-E801408B6D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4851" y="0"/>
            <a:ext cx="7772400" cy="1296988"/>
          </a:xfrm>
        </p:spPr>
        <p:txBody>
          <a:bodyPr>
            <a:normAutofit/>
          </a:bodyPr>
          <a:lstStyle/>
          <a:p>
            <a:r>
              <a:rPr lang="en-GB" altLang="en-US" sz="4800" dirty="0">
                <a:latin typeface="+mn-lt"/>
              </a:rPr>
              <a:t>Management Plan: High Risk 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60CA1B0-64AC-4835-9131-2B038F0160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07248" y="1390776"/>
            <a:ext cx="4112577" cy="48140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GB" altLang="en-US" sz="2200" dirty="0"/>
              <a:t>If nutrition score is “</a:t>
            </a:r>
            <a:r>
              <a:rPr lang="en-GB" altLang="en-US" sz="2200" b="1" dirty="0"/>
              <a:t>High risk</a:t>
            </a:r>
            <a:r>
              <a:rPr lang="en-GB" altLang="en-US" sz="2200" dirty="0"/>
              <a:t>”:</a:t>
            </a:r>
          </a:p>
          <a:p>
            <a:pPr marL="0" indent="0">
              <a:buNone/>
              <a:defRPr/>
            </a:pPr>
            <a:endParaRPr lang="en-GB" altLang="en-US" sz="2200" dirty="0"/>
          </a:p>
          <a:p>
            <a:pPr>
              <a:defRPr/>
            </a:pPr>
            <a:r>
              <a:rPr lang="en-GB" altLang="en-US" sz="2200" dirty="0">
                <a:cs typeface="Arial" panose="020B0604020202020204" pitchFamily="34" charset="0"/>
              </a:rPr>
              <a:t>Food charts to be started/continued</a:t>
            </a:r>
          </a:p>
          <a:p>
            <a:pPr>
              <a:defRPr/>
            </a:pPr>
            <a:r>
              <a:rPr lang="en-GB" altLang="en-US" sz="2200" dirty="0">
                <a:cs typeface="Arial" panose="020B0604020202020204" pitchFamily="34" charset="0"/>
              </a:rPr>
              <a:t>Update Nutritional care plan (including a treatment goal) </a:t>
            </a:r>
          </a:p>
          <a:p>
            <a:pPr>
              <a:defRPr/>
            </a:pPr>
            <a:r>
              <a:rPr lang="en-GB" altLang="en-US" sz="2200" dirty="0">
                <a:cs typeface="Arial" panose="020B0604020202020204" pitchFamily="34" charset="0"/>
              </a:rPr>
              <a:t>Increase intake by 500kcals daily, using food-based treatment</a:t>
            </a:r>
          </a:p>
          <a:p>
            <a:pPr>
              <a:defRPr/>
            </a:pPr>
            <a:r>
              <a:rPr lang="en-GB" altLang="en-US" sz="2200" dirty="0">
                <a:solidFill>
                  <a:srgbClr val="000000"/>
                </a:solidFill>
                <a:cs typeface="Arial" panose="020B0604020202020204" pitchFamily="34" charset="0"/>
              </a:rPr>
              <a:t>If the resident does not meet any exclusion criteria, please commence 2 homemade </a:t>
            </a:r>
            <a:r>
              <a:rPr lang="en-GB" altLang="en-US" sz="2200" dirty="0">
                <a:cs typeface="Arial" panose="020B0604020202020204" pitchFamily="34" charset="0"/>
              </a:rPr>
              <a:t>supplements per day</a:t>
            </a:r>
          </a:p>
          <a:p>
            <a:pPr>
              <a:defRPr/>
            </a:pPr>
            <a:r>
              <a:rPr lang="en-GB" altLang="en-US" sz="2200" dirty="0">
                <a:cs typeface="Arial" panose="020B0604020202020204" pitchFamily="34" charset="0"/>
              </a:rPr>
              <a:t>Repeat MUST screening at least monthly</a:t>
            </a:r>
          </a:p>
          <a:p>
            <a:pPr>
              <a:defRPr/>
            </a:pPr>
            <a:r>
              <a:rPr lang="en-GB" altLang="en-US" sz="2200" dirty="0">
                <a:cs typeface="Arial" panose="020B0604020202020204" pitchFamily="34" charset="0"/>
              </a:rPr>
              <a:t>If your resident meets the exclusion criteria or referral to a Dietitian is indicated, please see topic 5.</a:t>
            </a:r>
            <a:endParaRPr lang="en-GB" sz="2100" dirty="0"/>
          </a:p>
          <a:p>
            <a:pPr>
              <a:defRPr/>
            </a:pPr>
            <a:endParaRPr lang="en-GB" altLang="en-US" sz="2100" dirty="0">
              <a:latin typeface="Arial" charset="0"/>
            </a:endParaRPr>
          </a:p>
          <a:p>
            <a:pPr>
              <a:defRPr/>
            </a:pPr>
            <a:endParaRPr lang="en-GB" altLang="en-US" sz="2100" dirty="0">
              <a:latin typeface="Arial" charset="0"/>
            </a:endParaRPr>
          </a:p>
          <a:p>
            <a:pPr>
              <a:defRPr/>
            </a:pPr>
            <a:endParaRPr lang="en-GB" altLang="en-US" sz="2100" dirty="0">
              <a:latin typeface="Arial" charset="0"/>
            </a:endParaRPr>
          </a:p>
          <a:p>
            <a:pPr>
              <a:defRPr/>
            </a:pPr>
            <a:endParaRPr lang="en-GB" altLang="en-US" sz="2100" dirty="0">
              <a:latin typeface="Arial" charset="0"/>
            </a:endParaRPr>
          </a:p>
          <a:p>
            <a:pPr marL="0" indent="0">
              <a:buNone/>
              <a:defRPr/>
            </a:pPr>
            <a:endParaRPr lang="en-GB" altLang="en-US" sz="2100" dirty="0">
              <a:latin typeface="Arial" charset="0"/>
            </a:endParaRP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F9EA76C5-F81F-43DC-8A43-A36624877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597276"/>
            <a:ext cx="91440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240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52177D1-F944-40D5-A625-B47AB4894FEE}"/>
              </a:ext>
            </a:extLst>
          </p:cNvPr>
          <p:cNvSpPr/>
          <p:nvPr/>
        </p:nvSpPr>
        <p:spPr>
          <a:xfrm>
            <a:off x="0" y="0"/>
            <a:ext cx="2335237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>
                <a:solidFill>
                  <a:srgbClr val="FF0000"/>
                </a:solidFill>
                <a:cs typeface="Arial" panose="020B0604020202020204" pitchFamily="34" charset="0"/>
              </a:rPr>
              <a:t>MUST SCORE 2+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088854-2896-E8DF-A583-762E571020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7062" y="1296988"/>
            <a:ext cx="3579480" cy="50384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C512A0-3C82-F97A-E34B-7E835679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Summary</a:t>
            </a:r>
            <a:r>
              <a:rPr lang="en-GB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9D262-00FB-53F4-4A32-96E684985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cs typeface="Arial" panose="020B0604020202020204" pitchFamily="34" charset="0"/>
              </a:rPr>
              <a:t>You should now be familiar with how to create and implement a nutritional care plan based on overall MUST score.</a:t>
            </a:r>
          </a:p>
          <a:p>
            <a:r>
              <a:rPr lang="en-GB" sz="2400" dirty="0">
                <a:cs typeface="Arial" panose="020B0604020202020204" pitchFamily="34" charset="0"/>
              </a:rPr>
              <a:t>It is worth noting that in addition to the MUST score, health care professionals should always use their professional judgement. </a:t>
            </a:r>
          </a:p>
          <a:p>
            <a:r>
              <a:rPr lang="en-GB" sz="2400" dirty="0">
                <a:cs typeface="Arial" panose="020B0604020202020204" pitchFamily="34" charset="0"/>
              </a:rPr>
              <a:t>Consider patient’s overall health status and whether suggested care plan is appropriate and in line with their overall medical management plan. </a:t>
            </a:r>
          </a:p>
          <a:p>
            <a:r>
              <a:rPr lang="en-GB" sz="2400" dirty="0">
                <a:cs typeface="Arial" panose="020B0604020202020204" pitchFamily="34" charset="0"/>
              </a:rPr>
              <a:t>If unsure always check with key health professionals involved in the patient’s care.</a:t>
            </a:r>
          </a:p>
          <a:p>
            <a:r>
              <a:rPr lang="en-GB" sz="2400" dirty="0">
                <a:cs typeface="Arial" panose="020B0604020202020204" pitchFamily="34" charset="0"/>
              </a:rPr>
              <a:t>Always ensure that the nutritional care plan is in line with the treatment goal.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04308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96957-1280-C5E6-2F5D-2B4AC60EF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A20B3-3640-ADD1-46BB-7650E0C35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25" y="365125"/>
            <a:ext cx="10810875" cy="2506741"/>
          </a:xfrm>
        </p:spPr>
        <p:txBody>
          <a:bodyPr>
            <a:normAutofit fontScale="90000"/>
          </a:bodyPr>
          <a:lstStyle/>
          <a:p>
            <a:pPr marL="457200" indent="-457200" algn="ctr">
              <a:buFont typeface="Wingdings" panose="05000000000000000000" pitchFamily="2" charset="2"/>
              <a:buChar char="§"/>
            </a:pPr>
            <a:br>
              <a:rPr lang="en-GB" sz="2700" dirty="0"/>
            </a:br>
            <a:br>
              <a:rPr lang="en-GB" sz="2700" dirty="0"/>
            </a:br>
            <a:br>
              <a:rPr lang="en-GB" sz="2700" dirty="0"/>
            </a:br>
            <a:br>
              <a:rPr lang="en-GB" sz="2700" dirty="0"/>
            </a:br>
            <a:r>
              <a:rPr lang="en-GB" sz="2400" dirty="0">
                <a:latin typeface="+mn-lt"/>
                <a:cs typeface="Arial" panose="020B0604020202020204" pitchFamily="34" charset="0"/>
              </a:rPr>
              <a:t>Knowledge Check: </a:t>
            </a:r>
            <a:br>
              <a:rPr lang="en-GB" sz="2400" dirty="0">
                <a:latin typeface="+mn-lt"/>
                <a:cs typeface="Arial" panose="020B0604020202020204" pitchFamily="34" charset="0"/>
              </a:rPr>
            </a:br>
            <a:br>
              <a:rPr lang="en-GB" sz="2400" i="1" dirty="0">
                <a:latin typeface="+mn-lt"/>
                <a:cs typeface="Arial" panose="020B0604020202020204" pitchFamily="34" charset="0"/>
              </a:rPr>
            </a:br>
            <a:r>
              <a:rPr lang="en-GB" sz="2400" i="1" dirty="0">
                <a:latin typeface="+mn-lt"/>
                <a:cs typeface="Arial" panose="020B0604020202020204" pitchFamily="34" charset="0"/>
              </a:rPr>
              <a:t>You might recall Ethel had a MUST score of 0 in our Topic 2 </a:t>
            </a:r>
            <a:r>
              <a:rPr lang="en-GB" sz="2400" i="1" dirty="0" err="1">
                <a:latin typeface="+mn-lt"/>
                <a:cs typeface="Arial" panose="020B0604020202020204" pitchFamily="34" charset="0"/>
              </a:rPr>
              <a:t>Powerpoint</a:t>
            </a:r>
            <a:r>
              <a:rPr lang="en-GB" sz="2400" i="1" dirty="0">
                <a:latin typeface="+mn-lt"/>
                <a:cs typeface="Arial" panose="020B0604020202020204" pitchFamily="34" charset="0"/>
              </a:rPr>
              <a:t>. Since then, Ethel has developed a chest infection. She is now eating ¾ of her meals and only one pudding a day.  Weight is checked and she is now 58kg (further loss of 2kg). </a:t>
            </a:r>
            <a:br>
              <a:rPr lang="en-GB" sz="2400" i="1" dirty="0">
                <a:latin typeface="+mn-lt"/>
                <a:cs typeface="Arial" panose="020B0604020202020204" pitchFamily="34" charset="0"/>
              </a:rPr>
            </a:br>
            <a:r>
              <a:rPr lang="en-GB" sz="2400" i="1" dirty="0">
                <a:latin typeface="+mn-lt"/>
                <a:cs typeface="Arial" panose="020B0604020202020204" pitchFamily="34" charset="0"/>
              </a:rPr>
              <a:t>BMI 25.1kg/m2 , 7.9% weight loss in 3 months</a:t>
            </a:r>
            <a:br>
              <a:rPr lang="en-GB" sz="2400" i="1" dirty="0">
                <a:latin typeface="+mn-lt"/>
                <a:cs typeface="Arial" panose="020B0604020202020204" pitchFamily="34" charset="0"/>
              </a:rPr>
            </a:br>
            <a:r>
              <a:rPr lang="en-GB" sz="2400" i="1" dirty="0">
                <a:latin typeface="+mn-lt"/>
                <a:cs typeface="Arial" panose="020B0604020202020204" pitchFamily="34" charset="0"/>
              </a:rPr>
              <a:t>MUST = 1.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4665C-798C-06AB-B61D-CD7DD3320116}"/>
              </a:ext>
            </a:extLst>
          </p:cNvPr>
          <p:cNvSpPr txBox="1"/>
          <p:nvPr/>
        </p:nvSpPr>
        <p:spPr>
          <a:xfrm>
            <a:off x="7135831" y="2770988"/>
            <a:ext cx="3479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cs typeface="Arial" panose="020B0604020202020204" pitchFamily="34" charset="0"/>
              </a:rPr>
              <a:t>1. An appropriate treatment goal may include: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cs typeface="Arial" panose="020B0604020202020204" pitchFamily="34" charset="0"/>
              </a:rPr>
              <a:t>To minimise further weight loss</a:t>
            </a:r>
          </a:p>
          <a:p>
            <a:pPr marL="285750" indent="-285750">
              <a:buFontTx/>
              <a:buChar char="-"/>
            </a:pPr>
            <a:r>
              <a:rPr lang="en-GB" sz="1600" dirty="0">
                <a:cs typeface="Arial" panose="020B0604020202020204" pitchFamily="34" charset="0"/>
              </a:rPr>
              <a:t>OR to improve oral intake post infection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B668EA-F341-DAF4-6751-887116CEBF60}"/>
              </a:ext>
            </a:extLst>
          </p:cNvPr>
          <p:cNvSpPr txBox="1"/>
          <p:nvPr/>
        </p:nvSpPr>
        <p:spPr>
          <a:xfrm>
            <a:off x="7197744" y="4087012"/>
            <a:ext cx="3355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cs typeface="Arial" panose="020B0604020202020204" pitchFamily="34" charset="0"/>
              </a:rPr>
              <a:t>2. The correct management plan would be for ‘Medium Risk’ as her overall MUST score is now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541BB2-7374-4905-B894-D7ED73A6325C}"/>
              </a:ext>
            </a:extLst>
          </p:cNvPr>
          <p:cNvSpPr txBox="1"/>
          <p:nvPr/>
        </p:nvSpPr>
        <p:spPr>
          <a:xfrm>
            <a:off x="7135831" y="5215331"/>
            <a:ext cx="3355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cs typeface="Arial" panose="020B0604020202020204" pitchFamily="34" charset="0"/>
              </a:rPr>
              <a:t>3. Treat as high risk of malnutrition, updating her care plan and commencing 2x homemade ONS replacement supplements using the ICS recipes (if exclusion criteria are not met)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664608-CA28-EDD1-B2B0-C34BA4B2B98C}"/>
              </a:ext>
            </a:extLst>
          </p:cNvPr>
          <p:cNvSpPr txBox="1"/>
          <p:nvPr/>
        </p:nvSpPr>
        <p:spPr>
          <a:xfrm>
            <a:off x="1103313" y="2953146"/>
            <a:ext cx="4062955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00" dirty="0">
                <a:cs typeface="Arial" panose="020B0604020202020204" pitchFamily="34" charset="0"/>
              </a:rPr>
              <a:t>1. What is your nutritional treatment goal?   </a:t>
            </a:r>
          </a:p>
          <a:p>
            <a:endParaRPr lang="en-GB" sz="1900" dirty="0">
              <a:cs typeface="Arial" panose="020B0604020202020204" pitchFamily="34" charset="0"/>
            </a:endParaRPr>
          </a:p>
          <a:p>
            <a:endParaRPr lang="en-GB" sz="1900" dirty="0">
              <a:cs typeface="Arial" panose="020B0604020202020204" pitchFamily="34" charset="0"/>
            </a:endParaRPr>
          </a:p>
          <a:p>
            <a:r>
              <a:rPr lang="en-GB" sz="1900" dirty="0">
                <a:cs typeface="Arial" panose="020B0604020202020204" pitchFamily="34" charset="0"/>
              </a:rPr>
              <a:t>2. Which management plan would you implement?</a:t>
            </a:r>
          </a:p>
          <a:p>
            <a:endParaRPr lang="en-GB" sz="1900" dirty="0">
              <a:cs typeface="Arial" panose="020B0604020202020204" pitchFamily="34" charset="0"/>
            </a:endParaRPr>
          </a:p>
          <a:p>
            <a:endParaRPr lang="en-GB" sz="1900" dirty="0">
              <a:cs typeface="Arial" panose="020B0604020202020204" pitchFamily="34" charset="0"/>
            </a:endParaRPr>
          </a:p>
          <a:p>
            <a:r>
              <a:rPr lang="en-GB" sz="1900" dirty="0">
                <a:cs typeface="Arial" panose="020B0604020202020204" pitchFamily="34" charset="0"/>
              </a:rPr>
              <a:t>3. If Ethel hasn’t shown any sign of improvement after 4 weeks, what would be your next action?</a:t>
            </a:r>
          </a:p>
        </p:txBody>
      </p:sp>
    </p:spTree>
    <p:extLst>
      <p:ext uri="{BB962C8B-B14F-4D97-AF65-F5344CB8AC3E}">
        <p14:creationId xmlns:p14="http://schemas.microsoft.com/office/powerpoint/2010/main" val="154276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 descr="Clipboard outline">
            <a:extLst>
              <a:ext uri="{FF2B5EF4-FFF2-40B4-BE49-F238E27FC236}">
                <a16:creationId xmlns:a16="http://schemas.microsoft.com/office/drawing/2014/main" id="{103CDEAE-A7C7-E1B7-E7E6-C2E1C6A8EC9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19687" y="1363913"/>
            <a:ext cx="1952626" cy="206508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2FC9E2-3641-EB58-8F0E-2E64D4C80786}"/>
              </a:ext>
            </a:extLst>
          </p:cNvPr>
          <p:cNvSpPr txBox="1">
            <a:spLocks/>
          </p:cNvSpPr>
          <p:nvPr/>
        </p:nvSpPr>
        <p:spPr>
          <a:xfrm>
            <a:off x="2947988" y="3429000"/>
            <a:ext cx="6296024" cy="1613039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4800" dirty="0">
                <a:latin typeface="+mn-lt"/>
                <a:cs typeface="Arial" panose="020B0604020202020204" pitchFamily="34" charset="0"/>
              </a:rPr>
              <a:t>I-CAN - </a:t>
            </a:r>
            <a:r>
              <a:rPr lang="en-GB" sz="4800" dirty="0">
                <a:solidFill>
                  <a:srgbClr val="080808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How to create a </a:t>
            </a:r>
            <a:br>
              <a:rPr lang="en-GB" sz="4800" dirty="0">
                <a:solidFill>
                  <a:srgbClr val="080808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4800" dirty="0">
                <a:solidFill>
                  <a:srgbClr val="080808"/>
                </a:solidFill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Nutritional Care Plan</a:t>
            </a:r>
            <a:endParaRPr lang="en-GB" sz="4800" dirty="0">
              <a:solidFill>
                <a:srgbClr val="080808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76348FBA-7766-80D5-7CFB-F07D95BED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3081" y="5412682"/>
            <a:ext cx="8605838" cy="457200"/>
          </a:xfrm>
        </p:spPr>
        <p:txBody>
          <a:bodyPr/>
          <a:lstStyle/>
          <a:p>
            <a:r>
              <a:rPr lang="en-GB" sz="1600" dirty="0">
                <a:solidFill>
                  <a:schemeClr val="tx1"/>
                </a:solidFill>
                <a:cs typeface="Arial" panose="020B0604020202020204" pitchFamily="34" charset="0"/>
              </a:rPr>
              <a:t>Please DO NOT save or share this PowerPoint to avoid circulation of out of date information</a:t>
            </a:r>
          </a:p>
          <a:p>
            <a:endParaRPr lang="en-GB" dirty="0"/>
          </a:p>
        </p:txBody>
      </p:sp>
      <p:pic>
        <p:nvPicPr>
          <p:cNvPr id="5" name="Picture 4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E89F5B36-9E1A-0983-F43E-E39F4F7494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7818" y="133949"/>
            <a:ext cx="2906395" cy="85852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372350-25FA-2E95-66F6-97213654517A}"/>
              </a:ext>
            </a:extLst>
          </p:cNvPr>
          <p:cNvSpPr txBox="1"/>
          <p:nvPr/>
        </p:nvSpPr>
        <p:spPr>
          <a:xfrm>
            <a:off x="4600291" y="6122956"/>
            <a:ext cx="7523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b="1" dirty="0"/>
              <a:t>Leicestershire </a:t>
            </a:r>
          </a:p>
          <a:p>
            <a:pPr algn="r"/>
            <a:r>
              <a:rPr lang="en-GB" b="1" dirty="0"/>
              <a:t>Nutrition &amp; Dietetic Service</a:t>
            </a:r>
          </a:p>
        </p:txBody>
      </p:sp>
    </p:spTree>
    <p:extLst>
      <p:ext uri="{BB962C8B-B14F-4D97-AF65-F5344CB8AC3E}">
        <p14:creationId xmlns:p14="http://schemas.microsoft.com/office/powerpoint/2010/main" val="314804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6D501-3125-4032-B797-C7FEE1419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7121" y="674170"/>
            <a:ext cx="6586491" cy="1286160"/>
          </a:xfrm>
        </p:spPr>
        <p:txBody>
          <a:bodyPr anchor="b">
            <a:normAutofit/>
          </a:bodyPr>
          <a:lstStyle/>
          <a:p>
            <a:r>
              <a:rPr lang="en-GB" sz="4800" dirty="0">
                <a:latin typeface="+mn-lt"/>
                <a:cs typeface="Arial" panose="020B0604020202020204" pitchFamily="34" charset="0"/>
              </a:rPr>
              <a:t>Aims: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589D9-27A8-4C77-B378-87A11FD61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7123" y="2398411"/>
            <a:ext cx="6586489" cy="3785419"/>
          </a:xfrm>
        </p:spPr>
        <p:txBody>
          <a:bodyPr>
            <a:normAutofit/>
          </a:bodyPr>
          <a:lstStyle/>
          <a:p>
            <a:r>
              <a:rPr lang="en-GB" dirty="0">
                <a:cs typeface="Arial" panose="020B0604020202020204" pitchFamily="34" charset="0"/>
              </a:rPr>
              <a:t>Learning how to create an appropriate nutritional care plan based on MUST score </a:t>
            </a:r>
          </a:p>
          <a:p>
            <a:r>
              <a:rPr lang="en-GB" dirty="0">
                <a:cs typeface="Arial" panose="020B0604020202020204" pitchFamily="34" charset="0"/>
              </a:rPr>
              <a:t>Examples of patient centred treatment goals that could be used </a:t>
            </a:r>
          </a:p>
          <a:p>
            <a:r>
              <a:rPr lang="en-GB" dirty="0">
                <a:cs typeface="Arial" panose="020B0604020202020204" pitchFamily="34" charset="0"/>
              </a:rPr>
              <a:t>Appropriate actions to take in line with MUST score</a:t>
            </a:r>
          </a:p>
          <a:p>
            <a:pPr lvl="1"/>
            <a:r>
              <a:rPr lang="en-GB" sz="2000" dirty="0">
                <a:cs typeface="Arial" panose="020B0604020202020204" pitchFamily="34" charset="0"/>
              </a:rPr>
              <a:t>Please note: Details of how to implement these actions will be covered in the next topic</a:t>
            </a:r>
          </a:p>
          <a:p>
            <a:endParaRPr lang="en-GB" sz="2000" dirty="0"/>
          </a:p>
        </p:txBody>
      </p:sp>
      <p:pic>
        <p:nvPicPr>
          <p:cNvPr id="5" name="Picture 4" descr="Exclamation mark on a yellow background">
            <a:extLst>
              <a:ext uri="{FF2B5EF4-FFF2-40B4-BE49-F238E27FC236}">
                <a16:creationId xmlns:a16="http://schemas.microsoft.com/office/drawing/2014/main" id="{36C0B66D-1E9E-BA2F-7A73-9C0614CFBE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724" r="18580"/>
          <a:stretch/>
        </p:blipFill>
        <p:spPr>
          <a:xfrm>
            <a:off x="21" y="10"/>
            <a:ext cx="3627100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3483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896" name="Rectangle 37895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D8B65F6F-99A1-402A-9525-7617D4310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7473" y="353566"/>
            <a:ext cx="5281749" cy="1783080"/>
          </a:xfrm>
        </p:spPr>
        <p:txBody>
          <a:bodyPr anchor="b">
            <a:normAutofit/>
          </a:bodyPr>
          <a:lstStyle/>
          <a:p>
            <a:r>
              <a:rPr lang="en-GB" altLang="en-US" sz="5400" dirty="0">
                <a:latin typeface="+mn-lt"/>
              </a:rPr>
              <a:t>Step 5:</a:t>
            </a:r>
            <a:br>
              <a:rPr lang="en-GB" altLang="en-US" sz="5400" dirty="0">
                <a:latin typeface="+mn-lt"/>
              </a:rPr>
            </a:br>
            <a:r>
              <a:rPr lang="en-GB" altLang="en-US" sz="5400" dirty="0">
                <a:latin typeface="+mn-lt"/>
              </a:rPr>
              <a:t>Management plan</a:t>
            </a:r>
          </a:p>
        </p:txBody>
      </p:sp>
      <p:sp>
        <p:nvSpPr>
          <p:cNvPr id="37898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F3965CD-9870-4A53-B8AA-11A0EB5DEB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0080" y="2706624"/>
            <a:ext cx="5281749" cy="3483864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GB" altLang="en-US" sz="2200" b="1" dirty="0">
                <a:latin typeface="Arial" panose="020B0604020202020204" pitchFamily="34" charset="0"/>
              </a:rPr>
              <a:t>	</a:t>
            </a:r>
          </a:p>
          <a:p>
            <a:pPr algn="ctr">
              <a:buFontTx/>
              <a:buNone/>
            </a:pPr>
            <a:r>
              <a:rPr lang="en-GB" altLang="en-US" sz="2200" b="1" dirty="0"/>
              <a:t>	</a:t>
            </a:r>
            <a:r>
              <a:rPr lang="en-GB" altLang="en-US" sz="2200" dirty="0"/>
              <a:t>In the previous PowerPoint you have learnt how to screen for malnutrition and obtain an overall MUST score. It is important the MUST score is acted upon and a nutritional care plan based on this score is in place to manage the risk of malnutrition. </a:t>
            </a:r>
          </a:p>
          <a:p>
            <a:pPr algn="ctr"/>
            <a:endParaRPr lang="en-GB" altLang="en-US" sz="2200" dirty="0"/>
          </a:p>
        </p:txBody>
      </p:sp>
      <p:pic>
        <p:nvPicPr>
          <p:cNvPr id="2" name="Picture 3" descr="8135_MUST_6ppAW A52">
            <a:hlinkClick r:id="rId2"/>
            <a:extLst>
              <a:ext uri="{FF2B5EF4-FFF2-40B4-BE49-F238E27FC236}">
                <a16:creationId xmlns:a16="http://schemas.microsoft.com/office/drawing/2014/main" id="{499C8575-2AF4-5F57-F8C9-7FD7875146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35283" y="1192070"/>
            <a:ext cx="3647607" cy="4676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phic 2" descr="Clipboard outline">
            <a:extLst>
              <a:ext uri="{FF2B5EF4-FFF2-40B4-BE49-F238E27FC236}">
                <a16:creationId xmlns:a16="http://schemas.microsoft.com/office/drawing/2014/main" id="{F30C4A90-0DA1-4859-B37C-CB25C7BEC9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6667" y="667512"/>
            <a:ext cx="1261872" cy="1261872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40AB2F25-23CE-FF5F-BF4E-07586DB4DD8C}"/>
              </a:ext>
            </a:extLst>
          </p:cNvPr>
          <p:cNvSpPr/>
          <p:nvPr/>
        </p:nvSpPr>
        <p:spPr>
          <a:xfrm flipV="1">
            <a:off x="6093930" y="3327716"/>
            <a:ext cx="2845676" cy="202565"/>
          </a:xfrm>
          <a:prstGeom prst="rightArrow">
            <a:avLst>
              <a:gd name="adj1" fmla="val 46822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920" name="Rectangle 38919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C60C4006-D59E-4F9F-B9F7-372A66FA4B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GB" altLang="en-US" sz="5400" dirty="0">
                <a:latin typeface="+mn-lt"/>
              </a:rPr>
              <a:t>How to create a nutritional care plan</a:t>
            </a:r>
          </a:p>
        </p:txBody>
      </p:sp>
      <p:sp>
        <p:nvSpPr>
          <p:cNvPr id="38922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2E2395B-7C4F-4644-9B3C-75B39EC92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26418" y="0"/>
            <a:ext cx="6224335" cy="6858000"/>
          </a:xfrm>
        </p:spPr>
        <p:txBody>
          <a:bodyPr anchor="ctr">
            <a:normAutofit/>
          </a:bodyPr>
          <a:lstStyle/>
          <a:p>
            <a:pPr>
              <a:spcAft>
                <a:spcPct val="20000"/>
              </a:spcAft>
            </a:pPr>
            <a:r>
              <a:rPr lang="en-GB" altLang="en-US" sz="2200" dirty="0"/>
              <a:t>This should be based on the MUST score </a:t>
            </a:r>
          </a:p>
          <a:p>
            <a:pPr>
              <a:spcAft>
                <a:spcPct val="20000"/>
              </a:spcAft>
            </a:pPr>
            <a:r>
              <a:rPr lang="en-GB" altLang="en-US" sz="2200" dirty="0"/>
              <a:t>Set treatment goal (there should be a clear outcome or end-point for the action)</a:t>
            </a:r>
          </a:p>
          <a:p>
            <a:pPr>
              <a:spcAft>
                <a:spcPct val="20000"/>
              </a:spcAft>
            </a:pPr>
            <a:r>
              <a:rPr lang="en-GB" altLang="en-US" sz="2200" dirty="0"/>
              <a:t>State agreed plan to be implemented </a:t>
            </a:r>
          </a:p>
          <a:p>
            <a:pPr>
              <a:spcAft>
                <a:spcPct val="20000"/>
              </a:spcAft>
            </a:pPr>
            <a:r>
              <a:rPr lang="en-GB" altLang="en-US" sz="2200" dirty="0"/>
              <a:t>State monitoring to be carried out</a:t>
            </a:r>
          </a:p>
          <a:p>
            <a:pPr>
              <a:spcAft>
                <a:spcPct val="20000"/>
              </a:spcAft>
            </a:pPr>
            <a:r>
              <a:rPr lang="en-GB" altLang="en-US" sz="2200" dirty="0"/>
              <a:t>Aims should be reviewed at the agreed timescales and action taken depending on whether they are being achieved or not</a:t>
            </a:r>
          </a:p>
          <a:p>
            <a:pPr>
              <a:spcAft>
                <a:spcPct val="20000"/>
              </a:spcAft>
            </a:pPr>
            <a:r>
              <a:rPr lang="en-GB" altLang="en-US" sz="2200" dirty="0"/>
              <a:t>Management plans included in this guidance are based on our local guidelines for care homes: </a:t>
            </a:r>
            <a:r>
              <a:rPr lang="en-GB" sz="2200" dirty="0">
                <a:cs typeface="Arial" panose="020B0604020202020204" pitchFamily="34" charset="0"/>
                <a:hlinkClick r:id="rId2"/>
              </a:rPr>
              <a:t>Oral Nutritional Supplement (ONS) Replacement In Care Homes - Leicestershire Social Care Development Group</a:t>
            </a:r>
            <a:endParaRPr lang="en-GB" altLang="en-US" sz="22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189C887-1F4C-45D9-AC7E-E1FFB01A9F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08720"/>
            <a:ext cx="12192000" cy="1055351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dirty="0">
                <a:latin typeface="+mn-lt"/>
              </a:rPr>
              <a:t>Treatment </a:t>
            </a:r>
            <a:r>
              <a:rPr lang="en-GB" altLang="en-US" dirty="0">
                <a:latin typeface="+mn-lt"/>
              </a:rPr>
              <a:t>g</a:t>
            </a:r>
            <a:r>
              <a:rPr lang="en-GB" altLang="en-US" sz="4400" dirty="0">
                <a:latin typeface="+mn-lt"/>
              </a:rPr>
              <a:t>oals may include: </a:t>
            </a:r>
            <a:endParaRPr lang="en-GB" altLang="en-US" dirty="0">
              <a:latin typeface="+mn-lt"/>
            </a:endParaRPr>
          </a:p>
        </p:txBody>
      </p:sp>
      <p:sp>
        <p:nvSpPr>
          <p:cNvPr id="39940" name="TextBox 1">
            <a:extLst>
              <a:ext uri="{FF2B5EF4-FFF2-40B4-BE49-F238E27FC236}">
                <a16:creationId xmlns:a16="http://schemas.microsoft.com/office/drawing/2014/main" id="{FD81EAAA-14E7-45D6-91B5-32352E3C2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00932"/>
            <a:ext cx="121920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400" b="1" dirty="0">
                <a:solidFill>
                  <a:srgbClr val="000000"/>
                </a:solidFill>
                <a:latin typeface="+mn-lt"/>
              </a:rPr>
              <a:t>To achieve the treatment goal, we have to create a nutritional care plan.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400" b="1" dirty="0">
                <a:solidFill>
                  <a:srgbClr val="000000"/>
                </a:solidFill>
                <a:latin typeface="+mn-lt"/>
              </a:rPr>
              <a:t>This will be different depending on the MUST score</a:t>
            </a:r>
            <a:r>
              <a:rPr lang="en-GB" altLang="en-US" sz="2800" b="1" dirty="0">
                <a:solidFill>
                  <a:srgbClr val="000000"/>
                </a:solidFill>
                <a:latin typeface="+mn-lt"/>
              </a:rPr>
              <a:t>.  </a:t>
            </a:r>
          </a:p>
        </p:txBody>
      </p:sp>
      <p:sp>
        <p:nvSpPr>
          <p:cNvPr id="3" name="Hexagon 2">
            <a:extLst>
              <a:ext uri="{FF2B5EF4-FFF2-40B4-BE49-F238E27FC236}">
                <a16:creationId xmlns:a16="http://schemas.microsoft.com/office/drawing/2014/main" id="{FC7CF6E9-DADA-4C38-8F35-7FB88021E722}"/>
              </a:ext>
            </a:extLst>
          </p:cNvPr>
          <p:cNvSpPr/>
          <p:nvPr/>
        </p:nvSpPr>
        <p:spPr>
          <a:xfrm>
            <a:off x="8859620" y="1133802"/>
            <a:ext cx="2511500" cy="2271069"/>
          </a:xfrm>
          <a:prstGeom prst="hexagon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2400" b="1" dirty="0"/>
              <a:t>Gain a set amount of weight</a:t>
            </a:r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FD447F41-4CC9-4E8A-9F00-E9234D76E5AB}"/>
              </a:ext>
            </a:extLst>
          </p:cNvPr>
          <p:cNvSpPr/>
          <p:nvPr/>
        </p:nvSpPr>
        <p:spPr>
          <a:xfrm>
            <a:off x="8859620" y="3517367"/>
            <a:ext cx="2511500" cy="2271069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2400" b="1" dirty="0"/>
              <a:t>Achieve adequate fluid intake</a:t>
            </a:r>
          </a:p>
        </p:txBody>
      </p:sp>
      <p:sp>
        <p:nvSpPr>
          <p:cNvPr id="16" name="Hexagon 15">
            <a:extLst>
              <a:ext uri="{FF2B5EF4-FFF2-40B4-BE49-F238E27FC236}">
                <a16:creationId xmlns:a16="http://schemas.microsoft.com/office/drawing/2014/main" id="{D2A65152-F98B-42A9-A301-44DCA580322D}"/>
              </a:ext>
            </a:extLst>
          </p:cNvPr>
          <p:cNvSpPr/>
          <p:nvPr/>
        </p:nvSpPr>
        <p:spPr>
          <a:xfrm>
            <a:off x="1478939" y="3497697"/>
            <a:ext cx="2511500" cy="2271069"/>
          </a:xfrm>
          <a:prstGeom prst="hexag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2400" b="1" dirty="0"/>
              <a:t>Minimise further weight loss</a:t>
            </a:r>
          </a:p>
        </p:txBody>
      </p:sp>
      <p:sp>
        <p:nvSpPr>
          <p:cNvPr id="17" name="Hexagon 16">
            <a:extLst>
              <a:ext uri="{FF2B5EF4-FFF2-40B4-BE49-F238E27FC236}">
                <a16:creationId xmlns:a16="http://schemas.microsoft.com/office/drawing/2014/main" id="{FF0C4A85-F03B-4A38-85AB-3195E7C91F6F}"/>
              </a:ext>
            </a:extLst>
          </p:cNvPr>
          <p:cNvSpPr/>
          <p:nvPr/>
        </p:nvSpPr>
        <p:spPr>
          <a:xfrm>
            <a:off x="3979560" y="1337910"/>
            <a:ext cx="4880059" cy="4300890"/>
          </a:xfrm>
          <a:prstGeom prst="hexagon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altLang="en-US" sz="2400" b="1" dirty="0"/>
          </a:p>
          <a:p>
            <a:pPr algn="ctr"/>
            <a:r>
              <a:rPr lang="en-GB" altLang="en-US" sz="2400" b="1" dirty="0"/>
              <a:t>Improve nutritional intake to support:</a:t>
            </a:r>
          </a:p>
          <a:p>
            <a:pPr marL="342900" indent="-342900" algn="ctr">
              <a:buFontTx/>
              <a:buChar char="-"/>
            </a:pPr>
            <a:r>
              <a:rPr lang="en-GB" altLang="en-US" sz="2400" b="1" dirty="0"/>
              <a:t>Skin health</a:t>
            </a:r>
          </a:p>
          <a:p>
            <a:pPr marL="342900" indent="-342900" algn="ctr">
              <a:buFontTx/>
              <a:buChar char="-"/>
            </a:pPr>
            <a:r>
              <a:rPr lang="en-GB" altLang="en-US" sz="2400" b="1" dirty="0"/>
              <a:t>Post surgery/infection</a:t>
            </a:r>
          </a:p>
          <a:p>
            <a:pPr marL="342900" indent="-342900" algn="ctr">
              <a:buFontTx/>
              <a:buChar char="-"/>
            </a:pPr>
            <a:r>
              <a:rPr lang="en-GB" altLang="en-US" sz="2400" b="1" dirty="0"/>
              <a:t>Maintain general health and wellbeing</a:t>
            </a:r>
          </a:p>
          <a:p>
            <a:r>
              <a:rPr lang="en-GB" altLang="en-US" sz="24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id="{88290719-0097-48B7-83C3-56837970AF4A}"/>
              </a:ext>
            </a:extLst>
          </p:cNvPr>
          <p:cNvSpPr/>
          <p:nvPr/>
        </p:nvSpPr>
        <p:spPr>
          <a:xfrm>
            <a:off x="1468059" y="1124277"/>
            <a:ext cx="2511501" cy="2271069"/>
          </a:xfrm>
          <a:prstGeom prst="hexagon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2400" b="1" dirty="0"/>
              <a:t>Maintain 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" grpId="0" animBg="1"/>
      <p:bldP spid="15" grpId="0" animBg="1"/>
      <p:bldP spid="16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04F46EC-0BA6-7CB1-9910-7421A419FA89}"/>
              </a:ext>
            </a:extLst>
          </p:cNvPr>
          <p:cNvSpPr/>
          <p:nvPr/>
        </p:nvSpPr>
        <p:spPr>
          <a:xfrm>
            <a:off x="4528458" y="718456"/>
            <a:ext cx="7516048" cy="5406203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Content Placeholder 4" descr="A diagram of a program&#10;&#10;Description automatically generated with medium confidence">
            <a:hlinkClick r:id="rId2"/>
            <a:extLst>
              <a:ext uri="{FF2B5EF4-FFF2-40B4-BE49-F238E27FC236}">
                <a16:creationId xmlns:a16="http://schemas.microsoft.com/office/drawing/2014/main" id="{FA7A6EEB-E6D1-7130-3D42-82F6E28D33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01841" y="894627"/>
            <a:ext cx="7189713" cy="5068746"/>
          </a:xfrm>
          <a:prstGeom prst="rect">
            <a:avLst/>
          </a:prstGeom>
        </p:spPr>
      </p:pic>
      <p:sp>
        <p:nvSpPr>
          <p:cNvPr id="5" name="Arrow: Pentagon 4">
            <a:extLst>
              <a:ext uri="{FF2B5EF4-FFF2-40B4-BE49-F238E27FC236}">
                <a16:creationId xmlns:a16="http://schemas.microsoft.com/office/drawing/2014/main" id="{5754AD63-C66F-D591-1C84-20A246E302B0}"/>
              </a:ext>
            </a:extLst>
          </p:cNvPr>
          <p:cNvSpPr/>
          <p:nvPr/>
        </p:nvSpPr>
        <p:spPr>
          <a:xfrm>
            <a:off x="0" y="0"/>
            <a:ext cx="2611120" cy="6858000"/>
          </a:xfrm>
          <a:prstGeom prst="homePlate">
            <a:avLst>
              <a:gd name="adj" fmla="val 49306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58482F-53C2-A2E6-A90E-68708EE9F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36880" y="1893873"/>
            <a:ext cx="3606799" cy="3070254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kern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Care Home Malnutrition Management Pathway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342BC4-6859-C0A7-B2FA-59DF9B296F2D}"/>
              </a:ext>
            </a:extLst>
          </p:cNvPr>
          <p:cNvSpPr txBox="1"/>
          <p:nvPr/>
        </p:nvSpPr>
        <p:spPr>
          <a:xfrm>
            <a:off x="2611120" y="58846"/>
            <a:ext cx="179432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Here is an overview of the new care home malnutrition management pathway.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This will be used to create a resident’s nutritional care plan, depending on what their MUST score is. 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This is broken down into more detail on the following 3 slides.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777304-CCD9-122E-14E1-23BF6CD1DCA9}"/>
              </a:ext>
            </a:extLst>
          </p:cNvPr>
          <p:cNvSpPr txBox="1"/>
          <p:nvPr/>
        </p:nvSpPr>
        <p:spPr>
          <a:xfrm>
            <a:off x="4538673" y="6265048"/>
            <a:ext cx="751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More information about this scheme, can be found on the following websites:</a:t>
            </a:r>
          </a:p>
          <a:p>
            <a:pPr algn="ctr"/>
            <a:r>
              <a:rPr lang="en-GB" sz="1400" dirty="0">
                <a:hlinkClick r:id="rId2"/>
              </a:rPr>
              <a:t>LSCDG</a:t>
            </a:r>
            <a:r>
              <a:rPr lang="en-GB" sz="1400" dirty="0"/>
              <a:t>       </a:t>
            </a:r>
            <a:r>
              <a:rPr lang="en-GB" sz="1400" dirty="0">
                <a:hlinkClick r:id="rId4"/>
              </a:rPr>
              <a:t>Providing care website</a:t>
            </a:r>
            <a:r>
              <a:rPr lang="en-GB" sz="1400" dirty="0"/>
              <a:t>      </a:t>
            </a:r>
            <a:r>
              <a:rPr lang="en-GB" sz="1400" dirty="0">
                <a:hlinkClick r:id="rId5"/>
              </a:rPr>
              <a:t>APC website.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08613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BE797B1-5C9D-42EA-9A2A-A2716F0E1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41195" y="0"/>
            <a:ext cx="7772400" cy="1296988"/>
          </a:xfrm>
        </p:spPr>
        <p:txBody>
          <a:bodyPr>
            <a:normAutofit/>
          </a:bodyPr>
          <a:lstStyle/>
          <a:p>
            <a:r>
              <a:rPr lang="en-GB" altLang="en-US" sz="4800" dirty="0">
                <a:latin typeface="+mn-lt"/>
              </a:rPr>
              <a:t>Management plan: Low Risk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BF95509-A509-4130-A472-3FB120740C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27395" y="2194502"/>
            <a:ext cx="5541962" cy="253249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en-GB" altLang="en-US" dirty="0"/>
              <a:t> If nutrition score is </a:t>
            </a:r>
            <a:r>
              <a:rPr lang="en-GB" altLang="en-US" b="1" dirty="0"/>
              <a:t>“low risk”:</a:t>
            </a:r>
          </a:p>
          <a:p>
            <a:pPr marL="0" indent="0" algn="ctr">
              <a:buNone/>
              <a:defRPr/>
            </a:pPr>
            <a:endParaRPr lang="en-GB" altLang="en-US" b="1" dirty="0"/>
          </a:p>
          <a:p>
            <a:pPr algn="ctr">
              <a:defRPr/>
            </a:pPr>
            <a:r>
              <a:rPr lang="en-GB" altLang="en-US" sz="2400" dirty="0"/>
              <a:t>Encourage a well balanced diet</a:t>
            </a:r>
          </a:p>
          <a:p>
            <a:pPr algn="ctr">
              <a:defRPr/>
            </a:pPr>
            <a:r>
              <a:rPr lang="en-GB" altLang="en-US" sz="2400" dirty="0"/>
              <a:t>Check weight monthly</a:t>
            </a:r>
          </a:p>
          <a:p>
            <a:pPr algn="ctr">
              <a:defRPr/>
            </a:pPr>
            <a:r>
              <a:rPr lang="en-GB" altLang="en-US" sz="2400" dirty="0"/>
              <a:t>Repeat MUST screening tool monthly or sooner if any concerns</a:t>
            </a:r>
          </a:p>
        </p:txBody>
      </p:sp>
      <p:sp>
        <p:nvSpPr>
          <p:cNvPr id="40965" name="Rectangle 6">
            <a:extLst>
              <a:ext uri="{FF2B5EF4-FFF2-40B4-BE49-F238E27FC236}">
                <a16:creationId xmlns:a16="http://schemas.microsoft.com/office/drawing/2014/main" id="{33946B89-FFEE-4BEE-95AE-D4201D2BA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9264" y="3460751"/>
            <a:ext cx="1800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GB" altLang="en-US" sz="2800" b="1" dirty="0">
              <a:solidFill>
                <a:srgbClr val="52BE08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F814C1-DA16-41AD-A01C-6DEBB3E075D6}"/>
              </a:ext>
            </a:extLst>
          </p:cNvPr>
          <p:cNvSpPr/>
          <p:nvPr/>
        </p:nvSpPr>
        <p:spPr>
          <a:xfrm>
            <a:off x="1" y="0"/>
            <a:ext cx="244119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0F139D-BF27-D8F4-6727-84FD44199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16" y="2128219"/>
            <a:ext cx="209256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800" b="1" dirty="0">
                <a:solidFill>
                  <a:srgbClr val="00B050"/>
                </a:solidFill>
                <a:latin typeface="+mn-lt"/>
                <a:ea typeface="ＭＳ Ｐゴシック" panose="020B0600070205080204" pitchFamily="34" charset="-128"/>
              </a:rPr>
              <a:t>MUST score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800" b="1" dirty="0">
                <a:solidFill>
                  <a:srgbClr val="00B050"/>
                </a:solidFill>
                <a:latin typeface="+mn-lt"/>
                <a:ea typeface="ＭＳ Ｐゴシック" panose="020B0600070205080204" pitchFamily="34" charset="-128"/>
              </a:rPr>
              <a:t>0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446EE5-2A08-BD32-20E0-4F1072F0C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267" y="1013183"/>
            <a:ext cx="3536247" cy="5209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/>
      <p:bldP spid="4096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363C81DB-7087-44FA-8DFD-D1DA57209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60320" y="0"/>
            <a:ext cx="8469630" cy="1296987"/>
          </a:xfrm>
        </p:spPr>
        <p:txBody>
          <a:bodyPr>
            <a:normAutofit/>
          </a:bodyPr>
          <a:lstStyle/>
          <a:p>
            <a:r>
              <a:rPr lang="en-GB" altLang="en-US" sz="4800" dirty="0">
                <a:latin typeface="+mn-lt"/>
              </a:rPr>
              <a:t>Management plan: Medium Risk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A52F606A-5247-40D1-8E36-D550651011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00800" y="1383031"/>
            <a:ext cx="5268595" cy="532638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en-GB" altLang="en-US" dirty="0">
                <a:cs typeface="Arial" panose="020B0604020202020204" pitchFamily="34" charset="0"/>
              </a:rPr>
              <a:t>If nutrition score is </a:t>
            </a:r>
            <a:r>
              <a:rPr lang="en-GB" altLang="en-US" b="1" dirty="0">
                <a:cs typeface="Arial" panose="020B0604020202020204" pitchFamily="34" charset="0"/>
              </a:rPr>
              <a:t>“Medium risk”: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en-GB" altLang="en-US" b="1" dirty="0">
                <a:cs typeface="Arial" panose="020B0604020202020204" pitchFamily="34" charset="0"/>
              </a:rPr>
              <a:t> </a:t>
            </a:r>
            <a:endParaRPr lang="en-GB" dirty="0"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defRPr/>
            </a:pPr>
            <a:r>
              <a:rPr lang="en-GB" altLang="en-US" sz="2400" dirty="0">
                <a:cs typeface="Arial" panose="020B0604020202020204" pitchFamily="34" charset="0"/>
              </a:rPr>
              <a:t>Food charts are to be started </a:t>
            </a:r>
          </a:p>
          <a:p>
            <a:pPr>
              <a:lnSpc>
                <a:spcPct val="120000"/>
              </a:lnSpc>
              <a:defRPr/>
            </a:pPr>
            <a:r>
              <a:rPr lang="en-GB" altLang="en-US" sz="2400" dirty="0">
                <a:cs typeface="Arial" panose="020B0604020202020204" pitchFamily="34" charset="0"/>
              </a:rPr>
              <a:t>Update care plan and set nutritional aim </a:t>
            </a:r>
          </a:p>
          <a:p>
            <a:pPr>
              <a:lnSpc>
                <a:spcPct val="120000"/>
              </a:lnSpc>
              <a:defRPr/>
            </a:pPr>
            <a:r>
              <a:rPr lang="en-GB" altLang="en-US" sz="2400" dirty="0">
                <a:cs typeface="Arial" panose="020B0604020202020204" pitchFamily="34" charset="0"/>
              </a:rPr>
              <a:t>Increase intake by 500kcals daily, using Food based treatment </a:t>
            </a:r>
          </a:p>
          <a:p>
            <a:pPr>
              <a:lnSpc>
                <a:spcPct val="120000"/>
              </a:lnSpc>
              <a:defRPr/>
            </a:pPr>
            <a:r>
              <a:rPr lang="en-GB" sz="2400" dirty="0">
                <a:cs typeface="Arial" panose="020B0604020202020204" pitchFamily="34" charset="0"/>
              </a:rPr>
              <a:t>Monitor and review care plan regularly </a:t>
            </a:r>
            <a:r>
              <a:rPr lang="en-GB" altLang="en-US" sz="2400" dirty="0">
                <a:cs typeface="Arial" panose="020B0604020202020204" pitchFamily="34" charset="0"/>
              </a:rPr>
              <a:t>(covered in next topic) </a:t>
            </a:r>
          </a:p>
          <a:p>
            <a:pPr>
              <a:lnSpc>
                <a:spcPct val="120000"/>
              </a:lnSpc>
              <a:defRPr/>
            </a:pPr>
            <a:r>
              <a:rPr lang="en-GB" altLang="en-US" sz="2400" dirty="0">
                <a:cs typeface="Arial" panose="020B0604020202020204" pitchFamily="34" charset="0"/>
              </a:rPr>
              <a:t>Repeat MUST screening tool in 1 month or earlier if appropriate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A6F3DD-2281-4331-A9AB-235B0AC9D179}"/>
              </a:ext>
            </a:extLst>
          </p:cNvPr>
          <p:cNvSpPr/>
          <p:nvPr/>
        </p:nvSpPr>
        <p:spPr>
          <a:xfrm>
            <a:off x="0" y="0"/>
            <a:ext cx="256032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4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MUST score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4400" b="1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1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84D285-63E0-1467-CCA7-15682E967C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298" y="1043207"/>
            <a:ext cx="2944702" cy="5205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3058</TotalTime>
  <Words>1008</Words>
  <Application>Microsoft Office PowerPoint</Application>
  <PresentationFormat>Widescreen</PresentationFormat>
  <Paragraphs>119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ＭＳ Ｐゴシック</vt:lpstr>
      <vt:lpstr>Aptos</vt:lpstr>
      <vt:lpstr>Aptos Display</vt:lpstr>
      <vt:lpstr>Arial</vt:lpstr>
      <vt:lpstr>Calibri</vt:lpstr>
      <vt:lpstr>Calibri Light</vt:lpstr>
      <vt:lpstr>Wingdings</vt:lpstr>
      <vt:lpstr>Custom Design</vt:lpstr>
      <vt:lpstr>1_Office Theme</vt:lpstr>
      <vt:lpstr>Office 2013 - 2022 Theme</vt:lpstr>
      <vt:lpstr>Improving Community Adult Nutrition (I-CAN)  e-learning </vt:lpstr>
      <vt:lpstr>PowerPoint Presentation</vt:lpstr>
      <vt:lpstr>Aims:</vt:lpstr>
      <vt:lpstr>Step 5: Management plan</vt:lpstr>
      <vt:lpstr>How to create a nutritional care plan</vt:lpstr>
      <vt:lpstr>Treatment goals may include: </vt:lpstr>
      <vt:lpstr>Care Home Malnutrition Management Pathway</vt:lpstr>
      <vt:lpstr>Management plan: Low Risk</vt:lpstr>
      <vt:lpstr>Management plan: Medium Risk</vt:lpstr>
      <vt:lpstr>Management Plan: High Risk </vt:lpstr>
      <vt:lpstr>Summary  </vt:lpstr>
      <vt:lpstr>    Knowledge Check:   You might recall Ethel had a MUST score of 0 in our Topic 2 Powerpoint. Since then, Ethel has developed a chest infection. She is now eating ¾ of her meals and only one pudding a day.  Weight is checked and she is now 58kg (further loss of 2kg).  BMI 25.1kg/m2 , 7.9% weight loss in 3 months MUST = 1.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create a Nutritional Care Plan</dc:title>
  <dc:creator>Spillane Joseph</dc:creator>
  <cp:lastModifiedBy>ARMSTRONG-SMITH, Emily (LEICESTERSHIRE PARTNERSHIP NHS TRUST)</cp:lastModifiedBy>
  <cp:revision>79</cp:revision>
  <dcterms:created xsi:type="dcterms:W3CDTF">2022-05-10T14:54:20Z</dcterms:created>
  <dcterms:modified xsi:type="dcterms:W3CDTF">2026-01-28T14:54:15Z</dcterms:modified>
</cp:coreProperties>
</file>