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7F_0.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1"/>
  </p:notesMasterIdLst>
  <p:sldIdLst>
    <p:sldId id="419" r:id="rId3"/>
    <p:sldId id="420" r:id="rId4"/>
    <p:sldId id="407" r:id="rId5"/>
    <p:sldId id="397" r:id="rId6"/>
    <p:sldId id="376" r:id="rId7"/>
    <p:sldId id="399" r:id="rId8"/>
    <p:sldId id="395" r:id="rId9"/>
    <p:sldId id="377" r:id="rId10"/>
    <p:sldId id="383" r:id="rId11"/>
    <p:sldId id="404" r:id="rId12"/>
    <p:sldId id="378" r:id="rId13"/>
    <p:sldId id="403" r:id="rId14"/>
    <p:sldId id="402" r:id="rId15"/>
    <p:sldId id="398" r:id="rId16"/>
    <p:sldId id="405" r:id="rId17"/>
    <p:sldId id="380" r:id="rId18"/>
    <p:sldId id="406" r:id="rId19"/>
    <p:sldId id="40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BF3DD96-3706-4B1A-01CA-E69F17B67BD4}" name="QUARESHY, Nazrana (LEICESTERSHIRE PARTNERSHIP NHS TRUST)" initials="QN(PNT" userId="S::nazrana.quareshy1@nhs.net::4d016c47-7ffb-4321-8e48-e4d7a4f395d0" providerId="AD"/>
  <p188:author id="{FBA190DF-DADA-B25F-3127-4F11E19976E1}" name="EDWARDS, Faye (LEICESTERSHIRE PARTNERSHIP NHS TRUST)" initials="EF(PNT" userId="S::faye.edwards5@nhs.net::7182a6e8-db0f-4201-9382-185e90d5af8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pillane Joseph" initials="SJ" lastIdx="5" clrIdx="0"/>
  <p:cmAuthor id="2" name="Edwards Faye" initials="EF"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1" autoAdjust="0"/>
    <p:restoredTop sz="94660"/>
  </p:normalViewPr>
  <p:slideViewPr>
    <p:cSldViewPr snapToGrid="0">
      <p:cViewPr varScale="1">
        <p:scale>
          <a:sx n="83" d="100"/>
          <a:sy n="83" d="100"/>
        </p:scale>
        <p:origin x="658" y="77"/>
      </p:cViewPr>
      <p:guideLst/>
    </p:cSldViewPr>
  </p:slideViewPr>
  <p:notesTextViewPr>
    <p:cViewPr>
      <p:scale>
        <a:sx n="3" d="2"/>
        <a:sy n="3" d="2"/>
      </p:scale>
      <p:origin x="0" y="0"/>
    </p:cViewPr>
  </p:notesTextViewPr>
  <p:sorterViewPr>
    <p:cViewPr>
      <p:scale>
        <a:sx n="100" d="100"/>
        <a:sy n="100" d="100"/>
      </p:scale>
      <p:origin x="0" y="-4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 Id="rId27" Type="http://schemas.microsoft.com/office/2018/10/relationships/authors" Target="authors.xml"/></Relationships>
</file>

<file path=ppt/comments/modernComment_17F_0.xml><?xml version="1.0" encoding="utf-8"?>
<p188:cmLst xmlns:a="http://schemas.openxmlformats.org/drawingml/2006/main" xmlns:r="http://schemas.openxmlformats.org/officeDocument/2006/relationships" xmlns:p188="http://schemas.microsoft.com/office/powerpoint/2018/8/main">
  <p188:cm id="{FA063164-8FE5-4543-86EC-15C72BBEF571}" authorId="{FBA190DF-DADA-B25F-3127-4F11E19976E1}" created="2023-02-20T16:57:17.962">
    <ac:txMkLst xmlns:ac="http://schemas.microsoft.com/office/drawing/2013/main/command">
      <pc:docMk xmlns:pc="http://schemas.microsoft.com/office/powerpoint/2013/main/command"/>
      <pc:sldMk xmlns:pc="http://schemas.microsoft.com/office/powerpoint/2013/main/command" cId="0" sldId="383"/>
      <ac:spMk id="51205" creationId="{146403C6-03DD-4984-A3C7-52E3261F84A2}"/>
      <ac:txMk cp="365" len="194">
        <ac:context len="626" hash="2786070869"/>
      </ac:txMk>
    </ac:txMkLst>
    <p188:pos x="7236278" y="3861308"/>
    <p188:txBody>
      <a:bodyPr/>
      <a:lstStyle/>
      <a:p>
        <a:r>
          <a:rPr lang="en-GB"/>
          <a:t>Add quantities to match other recipes</a:t>
        </a:r>
      </a:p>
    </p188:txBody>
  </p188:cm>
</p188:cmLst>
</file>

<file path=ppt/diagrams/_rels/data4.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3.sv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11" Type="http://schemas.openxmlformats.org/officeDocument/2006/relationships/image" Target="../media/image42.png"/><Relationship Id="rId5" Type="http://schemas.openxmlformats.org/officeDocument/2006/relationships/image" Target="../media/image36.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s>
</file>

<file path=ppt/diagrams/_rels/drawing4.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3.sv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11" Type="http://schemas.openxmlformats.org/officeDocument/2006/relationships/image" Target="../media/image42.png"/><Relationship Id="rId5" Type="http://schemas.openxmlformats.org/officeDocument/2006/relationships/image" Target="../media/image36.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731E00-D109-413A-94B8-34294273203C}"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3E0F7970-E3B0-4C4A-ADD6-43959EEAA796}">
      <dgm:prSet/>
      <dgm:spPr/>
      <dgm:t>
        <a:bodyPr/>
        <a:lstStyle/>
        <a:p>
          <a:r>
            <a:rPr lang="en-GB" dirty="0">
              <a:latin typeface="Arial" panose="020B0604020202020204" pitchFamily="34" charset="0"/>
              <a:cs typeface="Arial" panose="020B0604020202020204" pitchFamily="34" charset="0"/>
            </a:rPr>
            <a:t>How to create and implement a nutritional care plan based on overall MUST score.</a:t>
          </a:r>
        </a:p>
      </dgm:t>
    </dgm:pt>
    <dgm:pt modelId="{CBC8D2BC-F0CA-4C14-A9A6-182FDC5F8B4F}" type="parTrans" cxnId="{80C6AEBC-43ED-4B75-A94B-0D041138E01B}">
      <dgm:prSet/>
      <dgm:spPr/>
      <dgm:t>
        <a:bodyPr/>
        <a:lstStyle/>
        <a:p>
          <a:endParaRPr lang="en-GB"/>
        </a:p>
      </dgm:t>
    </dgm:pt>
    <dgm:pt modelId="{8BD189D2-3299-47C5-AC6C-990F7B2C8AB4}" type="sibTrans" cxnId="{80C6AEBC-43ED-4B75-A94B-0D041138E01B}">
      <dgm:prSet/>
      <dgm:spPr/>
      <dgm:t>
        <a:bodyPr/>
        <a:lstStyle/>
        <a:p>
          <a:endParaRPr lang="en-GB"/>
        </a:p>
      </dgm:t>
    </dgm:pt>
    <dgm:pt modelId="{73DD7AF1-61F8-4593-B32A-AC9DAB13492C}">
      <dgm:prSet/>
      <dgm:spPr/>
      <dgm:t>
        <a:bodyPr/>
        <a:lstStyle/>
        <a:p>
          <a:r>
            <a:rPr lang="en-GB" dirty="0">
              <a:latin typeface="Arial" panose="020B0604020202020204" pitchFamily="34" charset="0"/>
              <a:cs typeface="Arial" panose="020B0604020202020204" pitchFamily="34" charset="0"/>
            </a:rPr>
            <a:t>Health care professionals should always use their professional judgement. Consider patient’s overall health status, whether suggested care plan is appropriate and is in line with their overall medical management plan. If unsure always check with key health professionals involved in the patient’s care.</a:t>
          </a:r>
        </a:p>
      </dgm:t>
    </dgm:pt>
    <dgm:pt modelId="{2BB3DC98-C465-4366-9E64-C678B9DC4FB8}" type="parTrans" cxnId="{32ACD9F2-FD11-4F99-BC10-61449A6B1CFF}">
      <dgm:prSet/>
      <dgm:spPr/>
      <dgm:t>
        <a:bodyPr/>
        <a:lstStyle/>
        <a:p>
          <a:endParaRPr lang="en-GB"/>
        </a:p>
      </dgm:t>
    </dgm:pt>
    <dgm:pt modelId="{C530F427-D6B3-4B43-81E4-DC0DEFEAD8A6}" type="sibTrans" cxnId="{32ACD9F2-FD11-4F99-BC10-61449A6B1CFF}">
      <dgm:prSet/>
      <dgm:spPr/>
      <dgm:t>
        <a:bodyPr/>
        <a:lstStyle/>
        <a:p>
          <a:endParaRPr lang="en-GB"/>
        </a:p>
      </dgm:t>
    </dgm:pt>
    <dgm:pt modelId="{25F19FE3-417D-4AFE-844B-5D91054DF67B}">
      <dgm:prSet/>
      <dgm:spPr/>
      <dgm:t>
        <a:bodyPr/>
        <a:lstStyle/>
        <a:p>
          <a:r>
            <a:rPr lang="en-GB" dirty="0">
              <a:latin typeface="Arial" panose="020B0604020202020204" pitchFamily="34" charset="0"/>
              <a:cs typeface="Arial" panose="020B0604020202020204" pitchFamily="34" charset="0"/>
            </a:rPr>
            <a:t>Always ensure that the nutritional care plan is in line with the nutritional aim.</a:t>
          </a:r>
        </a:p>
      </dgm:t>
    </dgm:pt>
    <dgm:pt modelId="{FAE6B414-0CBD-4372-A346-C456D10394B6}" type="parTrans" cxnId="{31D9948E-878F-44D5-BAA6-F22CF804DC78}">
      <dgm:prSet/>
      <dgm:spPr/>
      <dgm:t>
        <a:bodyPr/>
        <a:lstStyle/>
        <a:p>
          <a:endParaRPr lang="en-GB"/>
        </a:p>
      </dgm:t>
    </dgm:pt>
    <dgm:pt modelId="{62075392-0090-4C47-9A04-B160999E05A0}" type="sibTrans" cxnId="{31D9948E-878F-44D5-BAA6-F22CF804DC78}">
      <dgm:prSet/>
      <dgm:spPr/>
      <dgm:t>
        <a:bodyPr/>
        <a:lstStyle/>
        <a:p>
          <a:endParaRPr lang="en-GB"/>
        </a:p>
      </dgm:t>
    </dgm:pt>
    <dgm:pt modelId="{C06DE517-ACE2-4F73-B345-067C10F73E45}" type="pres">
      <dgm:prSet presAssocID="{FC731E00-D109-413A-94B8-34294273203C}" presName="linear" presStyleCnt="0">
        <dgm:presLayoutVars>
          <dgm:animLvl val="lvl"/>
          <dgm:resizeHandles val="exact"/>
        </dgm:presLayoutVars>
      </dgm:prSet>
      <dgm:spPr/>
    </dgm:pt>
    <dgm:pt modelId="{F95F0E62-3C47-41FF-A885-ECB37B0D043D}" type="pres">
      <dgm:prSet presAssocID="{3E0F7970-E3B0-4C4A-ADD6-43959EEAA796}" presName="parentText" presStyleLbl="node1" presStyleIdx="0" presStyleCnt="3" custLinFactNeighborY="-11">
        <dgm:presLayoutVars>
          <dgm:chMax val="0"/>
          <dgm:bulletEnabled val="1"/>
        </dgm:presLayoutVars>
      </dgm:prSet>
      <dgm:spPr/>
    </dgm:pt>
    <dgm:pt modelId="{81E4614B-E13A-4B89-BBD6-A1D11F066DE2}" type="pres">
      <dgm:prSet presAssocID="{8BD189D2-3299-47C5-AC6C-990F7B2C8AB4}" presName="spacer" presStyleCnt="0"/>
      <dgm:spPr/>
    </dgm:pt>
    <dgm:pt modelId="{B7C8A1F0-A69B-45C6-A5BE-D2FDADA3E523}" type="pres">
      <dgm:prSet presAssocID="{73DD7AF1-61F8-4593-B32A-AC9DAB13492C}" presName="parentText" presStyleLbl="node1" presStyleIdx="1" presStyleCnt="3" custLinFactNeighborX="-199">
        <dgm:presLayoutVars>
          <dgm:chMax val="0"/>
          <dgm:bulletEnabled val="1"/>
        </dgm:presLayoutVars>
      </dgm:prSet>
      <dgm:spPr/>
    </dgm:pt>
    <dgm:pt modelId="{C0C6F0C4-6C1D-41D5-8D4E-D00D460F4FEA}" type="pres">
      <dgm:prSet presAssocID="{C530F427-D6B3-4B43-81E4-DC0DEFEAD8A6}" presName="spacer" presStyleCnt="0"/>
      <dgm:spPr/>
    </dgm:pt>
    <dgm:pt modelId="{A833C64F-452E-4945-A059-39B9B2EF3476}" type="pres">
      <dgm:prSet presAssocID="{25F19FE3-417D-4AFE-844B-5D91054DF67B}" presName="parentText" presStyleLbl="node1" presStyleIdx="2" presStyleCnt="3">
        <dgm:presLayoutVars>
          <dgm:chMax val="0"/>
          <dgm:bulletEnabled val="1"/>
        </dgm:presLayoutVars>
      </dgm:prSet>
      <dgm:spPr/>
    </dgm:pt>
  </dgm:ptLst>
  <dgm:cxnLst>
    <dgm:cxn modelId="{3B814F38-C37A-46FC-A08A-0565D6CEA22C}" type="presOf" srcId="{25F19FE3-417D-4AFE-844B-5D91054DF67B}" destId="{A833C64F-452E-4945-A059-39B9B2EF3476}" srcOrd="0" destOrd="0" presId="urn:microsoft.com/office/officeart/2005/8/layout/vList2"/>
    <dgm:cxn modelId="{5DB0D14C-F290-47AC-954A-6E57BC0A2FFA}" type="presOf" srcId="{73DD7AF1-61F8-4593-B32A-AC9DAB13492C}" destId="{B7C8A1F0-A69B-45C6-A5BE-D2FDADA3E523}" srcOrd="0" destOrd="0" presId="urn:microsoft.com/office/officeart/2005/8/layout/vList2"/>
    <dgm:cxn modelId="{68D7276E-3BB7-402A-9F38-D41D800EB397}" type="presOf" srcId="{FC731E00-D109-413A-94B8-34294273203C}" destId="{C06DE517-ACE2-4F73-B345-067C10F73E45}" srcOrd="0" destOrd="0" presId="urn:microsoft.com/office/officeart/2005/8/layout/vList2"/>
    <dgm:cxn modelId="{31D9948E-878F-44D5-BAA6-F22CF804DC78}" srcId="{FC731E00-D109-413A-94B8-34294273203C}" destId="{25F19FE3-417D-4AFE-844B-5D91054DF67B}" srcOrd="2" destOrd="0" parTransId="{FAE6B414-0CBD-4372-A346-C456D10394B6}" sibTransId="{62075392-0090-4C47-9A04-B160999E05A0}"/>
    <dgm:cxn modelId="{80C6AEBC-43ED-4B75-A94B-0D041138E01B}" srcId="{FC731E00-D109-413A-94B8-34294273203C}" destId="{3E0F7970-E3B0-4C4A-ADD6-43959EEAA796}" srcOrd="0" destOrd="0" parTransId="{CBC8D2BC-F0CA-4C14-A9A6-182FDC5F8B4F}" sibTransId="{8BD189D2-3299-47C5-AC6C-990F7B2C8AB4}"/>
    <dgm:cxn modelId="{5E4287F2-A954-455E-8F43-14BD495C1A0F}" type="presOf" srcId="{3E0F7970-E3B0-4C4A-ADD6-43959EEAA796}" destId="{F95F0E62-3C47-41FF-A885-ECB37B0D043D}" srcOrd="0" destOrd="0" presId="urn:microsoft.com/office/officeart/2005/8/layout/vList2"/>
    <dgm:cxn modelId="{32ACD9F2-FD11-4F99-BC10-61449A6B1CFF}" srcId="{FC731E00-D109-413A-94B8-34294273203C}" destId="{73DD7AF1-61F8-4593-B32A-AC9DAB13492C}" srcOrd="1" destOrd="0" parTransId="{2BB3DC98-C465-4366-9E64-C678B9DC4FB8}" sibTransId="{C530F427-D6B3-4B43-81E4-DC0DEFEAD8A6}"/>
    <dgm:cxn modelId="{2103EBAE-8EEF-4643-90C9-D0CDCC5EC85A}" type="presParOf" srcId="{C06DE517-ACE2-4F73-B345-067C10F73E45}" destId="{F95F0E62-3C47-41FF-A885-ECB37B0D043D}" srcOrd="0" destOrd="0" presId="urn:microsoft.com/office/officeart/2005/8/layout/vList2"/>
    <dgm:cxn modelId="{044B1B19-2326-4A71-91B3-AD6C2A2B363D}" type="presParOf" srcId="{C06DE517-ACE2-4F73-B345-067C10F73E45}" destId="{81E4614B-E13A-4B89-BBD6-A1D11F066DE2}" srcOrd="1" destOrd="0" presId="urn:microsoft.com/office/officeart/2005/8/layout/vList2"/>
    <dgm:cxn modelId="{44A06144-6BA8-4F60-8C4A-507F658E7812}" type="presParOf" srcId="{C06DE517-ACE2-4F73-B345-067C10F73E45}" destId="{B7C8A1F0-A69B-45C6-A5BE-D2FDADA3E523}" srcOrd="2" destOrd="0" presId="urn:microsoft.com/office/officeart/2005/8/layout/vList2"/>
    <dgm:cxn modelId="{CD1EFADC-F1F5-495F-92DC-BC972E7ABEFA}" type="presParOf" srcId="{C06DE517-ACE2-4F73-B345-067C10F73E45}" destId="{C0C6F0C4-6C1D-41D5-8D4E-D00D460F4FEA}" srcOrd="3" destOrd="0" presId="urn:microsoft.com/office/officeart/2005/8/layout/vList2"/>
    <dgm:cxn modelId="{77817292-EB0F-40C1-AE71-63C20C183DAC}" type="presParOf" srcId="{C06DE517-ACE2-4F73-B345-067C10F73E45}" destId="{A833C64F-452E-4945-A059-39B9B2EF347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A63EE2-6015-467E-A028-E915DE2C6DB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10BDDB3-6C7C-47EA-9793-02B1751F1150}">
      <dgm:prSet custT="1"/>
      <dgm:spPr/>
      <dgm:t>
        <a:bodyPr/>
        <a:lstStyle/>
        <a:p>
          <a:r>
            <a:rPr lang="en-GB" sz="2200" dirty="0">
              <a:latin typeface="Arial" panose="020B0604020202020204" pitchFamily="34" charset="0"/>
              <a:cs typeface="Arial" panose="020B0604020202020204" pitchFamily="34" charset="0"/>
            </a:rPr>
            <a:t>Smaller meals but more frequently throughout the day </a:t>
          </a:r>
          <a:endParaRPr lang="en-US" sz="2200" dirty="0">
            <a:latin typeface="Arial" panose="020B0604020202020204" pitchFamily="34" charset="0"/>
            <a:cs typeface="Arial" panose="020B0604020202020204" pitchFamily="34" charset="0"/>
          </a:endParaRPr>
        </a:p>
      </dgm:t>
    </dgm:pt>
    <dgm:pt modelId="{50335DB0-AF85-48C2-A5D8-88C18BBB9429}" type="parTrans" cxnId="{7038656C-22A0-45E4-827C-3A40469C81EF}">
      <dgm:prSet/>
      <dgm:spPr/>
      <dgm:t>
        <a:bodyPr/>
        <a:lstStyle/>
        <a:p>
          <a:endParaRPr lang="en-US"/>
        </a:p>
      </dgm:t>
    </dgm:pt>
    <dgm:pt modelId="{407FB970-7B18-4261-B510-B2687AA006D7}" type="sibTrans" cxnId="{7038656C-22A0-45E4-827C-3A40469C81EF}">
      <dgm:prSet/>
      <dgm:spPr/>
      <dgm:t>
        <a:bodyPr/>
        <a:lstStyle/>
        <a:p>
          <a:endParaRPr lang="en-US"/>
        </a:p>
      </dgm:t>
    </dgm:pt>
    <dgm:pt modelId="{94E6C971-C04C-4CEC-84B4-7EA530CB9434}">
      <dgm:prSet custT="1"/>
      <dgm:spPr/>
      <dgm:t>
        <a:bodyPr/>
        <a:lstStyle/>
        <a:p>
          <a:r>
            <a:rPr lang="en-GB" sz="2200" dirty="0">
              <a:latin typeface="Arial" panose="020B0604020202020204" pitchFamily="34" charset="0"/>
              <a:cs typeface="Arial" panose="020B0604020202020204" pitchFamily="34" charset="0"/>
            </a:rPr>
            <a:t>Nourishing snacks and drinks between meals </a:t>
          </a:r>
          <a:endParaRPr lang="en-US" sz="2200" dirty="0">
            <a:latin typeface="Arial" panose="020B0604020202020204" pitchFamily="34" charset="0"/>
            <a:cs typeface="Arial" panose="020B0604020202020204" pitchFamily="34" charset="0"/>
          </a:endParaRPr>
        </a:p>
      </dgm:t>
    </dgm:pt>
    <dgm:pt modelId="{D54508AB-F498-41F2-BB32-B02464F7CE87}" type="parTrans" cxnId="{83B87D24-313E-488B-A725-38D1C69D4342}">
      <dgm:prSet/>
      <dgm:spPr/>
      <dgm:t>
        <a:bodyPr/>
        <a:lstStyle/>
        <a:p>
          <a:endParaRPr lang="en-US"/>
        </a:p>
      </dgm:t>
    </dgm:pt>
    <dgm:pt modelId="{356562FD-723A-4103-8733-E731B6DD0814}" type="sibTrans" cxnId="{83B87D24-313E-488B-A725-38D1C69D4342}">
      <dgm:prSet/>
      <dgm:spPr/>
      <dgm:t>
        <a:bodyPr/>
        <a:lstStyle/>
        <a:p>
          <a:endParaRPr lang="en-US"/>
        </a:p>
      </dgm:t>
    </dgm:pt>
    <dgm:pt modelId="{3747D0EF-96FD-41C8-8A90-AA704440C313}">
      <dgm:prSet custT="1"/>
      <dgm:spPr/>
      <dgm:t>
        <a:bodyPr/>
        <a:lstStyle/>
        <a:p>
          <a:r>
            <a:rPr lang="en-GB" sz="2200" dirty="0">
              <a:latin typeface="Arial" panose="020B0604020202020204" pitchFamily="34" charset="0"/>
              <a:cs typeface="Arial" panose="020B0604020202020204" pitchFamily="34" charset="0"/>
            </a:rPr>
            <a:t>Ensure the environment where meals are eaten is calm and peaceful </a:t>
          </a:r>
          <a:endParaRPr lang="en-US" sz="2200" dirty="0">
            <a:latin typeface="Arial" panose="020B0604020202020204" pitchFamily="34" charset="0"/>
            <a:cs typeface="Arial" panose="020B0604020202020204" pitchFamily="34" charset="0"/>
          </a:endParaRPr>
        </a:p>
      </dgm:t>
    </dgm:pt>
    <dgm:pt modelId="{CDD58FB7-86C4-438C-BDCC-A0674A452E27}" type="parTrans" cxnId="{9C67A0FB-B175-4946-8D68-67736EAB7758}">
      <dgm:prSet/>
      <dgm:spPr/>
      <dgm:t>
        <a:bodyPr/>
        <a:lstStyle/>
        <a:p>
          <a:endParaRPr lang="en-US"/>
        </a:p>
      </dgm:t>
    </dgm:pt>
    <dgm:pt modelId="{0568A4C1-C84C-4705-B93F-FB029E9966B1}" type="sibTrans" cxnId="{9C67A0FB-B175-4946-8D68-67736EAB7758}">
      <dgm:prSet/>
      <dgm:spPr/>
      <dgm:t>
        <a:bodyPr/>
        <a:lstStyle/>
        <a:p>
          <a:endParaRPr lang="en-US"/>
        </a:p>
      </dgm:t>
    </dgm:pt>
    <dgm:pt modelId="{7E273390-F5EE-48E1-BCC6-FB058E9FBD14}">
      <dgm:prSet custT="1"/>
      <dgm:spPr/>
      <dgm:t>
        <a:bodyPr/>
        <a:lstStyle/>
        <a:p>
          <a:r>
            <a:rPr lang="en-GB" sz="2200" dirty="0">
              <a:latin typeface="Arial" panose="020B0604020202020204" pitchFamily="34" charset="0"/>
              <a:cs typeface="Arial" panose="020B0604020202020204" pitchFamily="34" charset="0"/>
            </a:rPr>
            <a:t>Make foods look attractive - garnish food with parsley, lemon or tomatoes </a:t>
          </a:r>
          <a:endParaRPr lang="en-US" sz="2200" dirty="0">
            <a:latin typeface="Arial" panose="020B0604020202020204" pitchFamily="34" charset="0"/>
            <a:cs typeface="Arial" panose="020B0604020202020204" pitchFamily="34" charset="0"/>
          </a:endParaRPr>
        </a:p>
      </dgm:t>
    </dgm:pt>
    <dgm:pt modelId="{FAF0AC50-9BD7-41F2-88E8-531A3E616EC2}" type="parTrans" cxnId="{DFBC07EA-65AC-473E-BC15-836E55F3025F}">
      <dgm:prSet/>
      <dgm:spPr/>
      <dgm:t>
        <a:bodyPr/>
        <a:lstStyle/>
        <a:p>
          <a:endParaRPr lang="en-US"/>
        </a:p>
      </dgm:t>
    </dgm:pt>
    <dgm:pt modelId="{D3921897-9728-40D7-812D-DAA9D6C2C282}" type="sibTrans" cxnId="{DFBC07EA-65AC-473E-BC15-836E55F3025F}">
      <dgm:prSet/>
      <dgm:spPr/>
      <dgm:t>
        <a:bodyPr/>
        <a:lstStyle/>
        <a:p>
          <a:endParaRPr lang="en-US"/>
        </a:p>
      </dgm:t>
    </dgm:pt>
    <dgm:pt modelId="{87B0A8B9-A37A-438C-8C9A-91928D6B1B39}">
      <dgm:prSet custT="1"/>
      <dgm:spPr/>
      <dgm:t>
        <a:bodyPr/>
        <a:lstStyle/>
        <a:p>
          <a:r>
            <a:rPr lang="en-GB" sz="2200" dirty="0">
              <a:latin typeface="Arial" panose="020B0604020202020204" pitchFamily="34" charset="0"/>
              <a:cs typeface="Arial" panose="020B0604020202020204" pitchFamily="34" charset="0"/>
            </a:rPr>
            <a:t>Sharp tasting foods are refreshing. Try fresh fruit, fruit juices, lemon squash or boiled sweets</a:t>
          </a:r>
          <a:endParaRPr lang="en-US" sz="2200" dirty="0">
            <a:latin typeface="Arial" panose="020B0604020202020204" pitchFamily="34" charset="0"/>
            <a:cs typeface="Arial" panose="020B0604020202020204" pitchFamily="34" charset="0"/>
          </a:endParaRPr>
        </a:p>
      </dgm:t>
    </dgm:pt>
    <dgm:pt modelId="{5B6632E8-BF27-419A-A152-39B2E7F9B4F7}" type="parTrans" cxnId="{547F00A6-B6C5-448C-9D3B-7CB6A7A9F62E}">
      <dgm:prSet/>
      <dgm:spPr/>
      <dgm:t>
        <a:bodyPr/>
        <a:lstStyle/>
        <a:p>
          <a:endParaRPr lang="en-US"/>
        </a:p>
      </dgm:t>
    </dgm:pt>
    <dgm:pt modelId="{186FF7B4-C563-4206-98B2-C65B8A39B0AE}" type="sibTrans" cxnId="{547F00A6-B6C5-448C-9D3B-7CB6A7A9F62E}">
      <dgm:prSet/>
      <dgm:spPr/>
      <dgm:t>
        <a:bodyPr/>
        <a:lstStyle/>
        <a:p>
          <a:endParaRPr lang="en-US"/>
        </a:p>
      </dgm:t>
    </dgm:pt>
    <dgm:pt modelId="{1A1D7051-5398-4FF9-8469-326AB55DAC9A}">
      <dgm:prSet custT="1"/>
      <dgm:spPr/>
      <dgm:t>
        <a:bodyPr/>
        <a:lstStyle/>
        <a:p>
          <a:r>
            <a:rPr lang="en-GB" sz="2200" dirty="0">
              <a:latin typeface="Arial" panose="020B0604020202020204" pitchFamily="34" charset="0"/>
              <a:cs typeface="Arial" panose="020B0604020202020204" pitchFamily="34" charset="0"/>
            </a:rPr>
            <a:t>An alcoholic drink if permitted by the doctor, before a meal can help to stimulate appetite </a:t>
          </a:r>
          <a:endParaRPr lang="en-US" sz="2200" dirty="0">
            <a:latin typeface="Arial" panose="020B0604020202020204" pitchFamily="34" charset="0"/>
            <a:cs typeface="Arial" panose="020B0604020202020204" pitchFamily="34" charset="0"/>
          </a:endParaRPr>
        </a:p>
      </dgm:t>
    </dgm:pt>
    <dgm:pt modelId="{9197DA55-7954-4F03-8C61-840F6D35805F}" type="parTrans" cxnId="{FFFC9CD6-F021-47AC-8870-88015E63085A}">
      <dgm:prSet/>
      <dgm:spPr/>
      <dgm:t>
        <a:bodyPr/>
        <a:lstStyle/>
        <a:p>
          <a:endParaRPr lang="en-US"/>
        </a:p>
      </dgm:t>
    </dgm:pt>
    <dgm:pt modelId="{0885EC7A-BBC3-4BA9-A103-DC34BD779FAF}" type="sibTrans" cxnId="{FFFC9CD6-F021-47AC-8870-88015E63085A}">
      <dgm:prSet/>
      <dgm:spPr/>
      <dgm:t>
        <a:bodyPr/>
        <a:lstStyle/>
        <a:p>
          <a:endParaRPr lang="en-US"/>
        </a:p>
      </dgm:t>
    </dgm:pt>
    <dgm:pt modelId="{D296B569-7E48-42A6-BE7D-567F1D0CA8DA}" type="pres">
      <dgm:prSet presAssocID="{67A63EE2-6015-467E-A028-E915DE2C6DB0}" presName="diagram" presStyleCnt="0">
        <dgm:presLayoutVars>
          <dgm:dir/>
          <dgm:resizeHandles val="exact"/>
        </dgm:presLayoutVars>
      </dgm:prSet>
      <dgm:spPr/>
    </dgm:pt>
    <dgm:pt modelId="{DAEAD697-8A10-41BF-80A2-FE570BD4D6CA}" type="pres">
      <dgm:prSet presAssocID="{410BDDB3-6C7C-47EA-9793-02B1751F1150}" presName="node" presStyleLbl="node1" presStyleIdx="0" presStyleCnt="6">
        <dgm:presLayoutVars>
          <dgm:bulletEnabled val="1"/>
        </dgm:presLayoutVars>
      </dgm:prSet>
      <dgm:spPr/>
    </dgm:pt>
    <dgm:pt modelId="{507CE4C9-ED11-4F48-B6B3-FCA1B03CF1AA}" type="pres">
      <dgm:prSet presAssocID="{407FB970-7B18-4261-B510-B2687AA006D7}" presName="sibTrans" presStyleCnt="0"/>
      <dgm:spPr/>
    </dgm:pt>
    <dgm:pt modelId="{D4381CAA-0258-4EDF-B9D0-D1077AC93DBF}" type="pres">
      <dgm:prSet presAssocID="{94E6C971-C04C-4CEC-84B4-7EA530CB9434}" presName="node" presStyleLbl="node1" presStyleIdx="1" presStyleCnt="6">
        <dgm:presLayoutVars>
          <dgm:bulletEnabled val="1"/>
        </dgm:presLayoutVars>
      </dgm:prSet>
      <dgm:spPr/>
    </dgm:pt>
    <dgm:pt modelId="{D926F10E-BFB1-4A90-AC62-B726D3FF5828}" type="pres">
      <dgm:prSet presAssocID="{356562FD-723A-4103-8733-E731B6DD0814}" presName="sibTrans" presStyleCnt="0"/>
      <dgm:spPr/>
    </dgm:pt>
    <dgm:pt modelId="{A19BD901-E734-440A-A8AE-7789DE4F19E2}" type="pres">
      <dgm:prSet presAssocID="{3747D0EF-96FD-41C8-8A90-AA704440C313}" presName="node" presStyleLbl="node1" presStyleIdx="2" presStyleCnt="6">
        <dgm:presLayoutVars>
          <dgm:bulletEnabled val="1"/>
        </dgm:presLayoutVars>
      </dgm:prSet>
      <dgm:spPr/>
    </dgm:pt>
    <dgm:pt modelId="{5836C624-3CD1-4A9E-9A9B-E4F71E48013F}" type="pres">
      <dgm:prSet presAssocID="{0568A4C1-C84C-4705-B93F-FB029E9966B1}" presName="sibTrans" presStyleCnt="0"/>
      <dgm:spPr/>
    </dgm:pt>
    <dgm:pt modelId="{7486A836-98CB-4F1C-B3E3-19DAF5270B6C}" type="pres">
      <dgm:prSet presAssocID="{7E273390-F5EE-48E1-BCC6-FB058E9FBD14}" presName="node" presStyleLbl="node1" presStyleIdx="3" presStyleCnt="6">
        <dgm:presLayoutVars>
          <dgm:bulletEnabled val="1"/>
        </dgm:presLayoutVars>
      </dgm:prSet>
      <dgm:spPr/>
    </dgm:pt>
    <dgm:pt modelId="{C4CD7760-5DB0-4C40-9F2A-8852B2E6E63C}" type="pres">
      <dgm:prSet presAssocID="{D3921897-9728-40D7-812D-DAA9D6C2C282}" presName="sibTrans" presStyleCnt="0"/>
      <dgm:spPr/>
    </dgm:pt>
    <dgm:pt modelId="{E517BF6C-C642-48EF-A1A1-E4C267A8E52B}" type="pres">
      <dgm:prSet presAssocID="{87B0A8B9-A37A-438C-8C9A-91928D6B1B39}" presName="node" presStyleLbl="node1" presStyleIdx="4" presStyleCnt="6">
        <dgm:presLayoutVars>
          <dgm:bulletEnabled val="1"/>
        </dgm:presLayoutVars>
      </dgm:prSet>
      <dgm:spPr/>
    </dgm:pt>
    <dgm:pt modelId="{E3376283-90F9-4D1E-8636-26E7FF5CC835}" type="pres">
      <dgm:prSet presAssocID="{186FF7B4-C563-4206-98B2-C65B8A39B0AE}" presName="sibTrans" presStyleCnt="0"/>
      <dgm:spPr/>
    </dgm:pt>
    <dgm:pt modelId="{7F444B46-87C6-410C-9B62-BDC8DD92C8BB}" type="pres">
      <dgm:prSet presAssocID="{1A1D7051-5398-4FF9-8469-326AB55DAC9A}" presName="node" presStyleLbl="node1" presStyleIdx="5" presStyleCnt="6">
        <dgm:presLayoutVars>
          <dgm:bulletEnabled val="1"/>
        </dgm:presLayoutVars>
      </dgm:prSet>
      <dgm:spPr/>
    </dgm:pt>
  </dgm:ptLst>
  <dgm:cxnLst>
    <dgm:cxn modelId="{39D10809-0860-48B6-9A74-DBE8509A4C96}" type="presOf" srcId="{3747D0EF-96FD-41C8-8A90-AA704440C313}" destId="{A19BD901-E734-440A-A8AE-7789DE4F19E2}" srcOrd="0" destOrd="0" presId="urn:microsoft.com/office/officeart/2005/8/layout/default"/>
    <dgm:cxn modelId="{1333D30D-EB0F-446C-AC52-7A7238AE5B18}" type="presOf" srcId="{87B0A8B9-A37A-438C-8C9A-91928D6B1B39}" destId="{E517BF6C-C642-48EF-A1A1-E4C267A8E52B}" srcOrd="0" destOrd="0" presId="urn:microsoft.com/office/officeart/2005/8/layout/default"/>
    <dgm:cxn modelId="{FF34E915-4FFA-4774-83FD-3FA50248C083}" type="presOf" srcId="{1A1D7051-5398-4FF9-8469-326AB55DAC9A}" destId="{7F444B46-87C6-410C-9B62-BDC8DD92C8BB}" srcOrd="0" destOrd="0" presId="urn:microsoft.com/office/officeart/2005/8/layout/default"/>
    <dgm:cxn modelId="{83B87D24-313E-488B-A725-38D1C69D4342}" srcId="{67A63EE2-6015-467E-A028-E915DE2C6DB0}" destId="{94E6C971-C04C-4CEC-84B4-7EA530CB9434}" srcOrd="1" destOrd="0" parTransId="{D54508AB-F498-41F2-BB32-B02464F7CE87}" sibTransId="{356562FD-723A-4103-8733-E731B6DD0814}"/>
    <dgm:cxn modelId="{7329F83E-CF1D-4234-8497-13EFD1EE7E09}" type="presOf" srcId="{94E6C971-C04C-4CEC-84B4-7EA530CB9434}" destId="{D4381CAA-0258-4EDF-B9D0-D1077AC93DBF}" srcOrd="0" destOrd="0" presId="urn:microsoft.com/office/officeart/2005/8/layout/default"/>
    <dgm:cxn modelId="{EAA6D247-6A67-4362-AF1B-A93C562AF0F7}" type="presOf" srcId="{410BDDB3-6C7C-47EA-9793-02B1751F1150}" destId="{DAEAD697-8A10-41BF-80A2-FE570BD4D6CA}" srcOrd="0" destOrd="0" presId="urn:microsoft.com/office/officeart/2005/8/layout/default"/>
    <dgm:cxn modelId="{7038656C-22A0-45E4-827C-3A40469C81EF}" srcId="{67A63EE2-6015-467E-A028-E915DE2C6DB0}" destId="{410BDDB3-6C7C-47EA-9793-02B1751F1150}" srcOrd="0" destOrd="0" parTransId="{50335DB0-AF85-48C2-A5D8-88C18BBB9429}" sibTransId="{407FB970-7B18-4261-B510-B2687AA006D7}"/>
    <dgm:cxn modelId="{F420D074-C15B-4743-9A46-8A168F965653}" type="presOf" srcId="{7E273390-F5EE-48E1-BCC6-FB058E9FBD14}" destId="{7486A836-98CB-4F1C-B3E3-19DAF5270B6C}" srcOrd="0" destOrd="0" presId="urn:microsoft.com/office/officeart/2005/8/layout/default"/>
    <dgm:cxn modelId="{547F00A6-B6C5-448C-9D3B-7CB6A7A9F62E}" srcId="{67A63EE2-6015-467E-A028-E915DE2C6DB0}" destId="{87B0A8B9-A37A-438C-8C9A-91928D6B1B39}" srcOrd="4" destOrd="0" parTransId="{5B6632E8-BF27-419A-A152-39B2E7F9B4F7}" sibTransId="{186FF7B4-C563-4206-98B2-C65B8A39B0AE}"/>
    <dgm:cxn modelId="{19ED58B8-2E7C-49F3-B12C-FFF5ADC4C94E}" type="presOf" srcId="{67A63EE2-6015-467E-A028-E915DE2C6DB0}" destId="{D296B569-7E48-42A6-BE7D-567F1D0CA8DA}" srcOrd="0" destOrd="0" presId="urn:microsoft.com/office/officeart/2005/8/layout/default"/>
    <dgm:cxn modelId="{FFFC9CD6-F021-47AC-8870-88015E63085A}" srcId="{67A63EE2-6015-467E-A028-E915DE2C6DB0}" destId="{1A1D7051-5398-4FF9-8469-326AB55DAC9A}" srcOrd="5" destOrd="0" parTransId="{9197DA55-7954-4F03-8C61-840F6D35805F}" sibTransId="{0885EC7A-BBC3-4BA9-A103-DC34BD779FAF}"/>
    <dgm:cxn modelId="{DFBC07EA-65AC-473E-BC15-836E55F3025F}" srcId="{67A63EE2-6015-467E-A028-E915DE2C6DB0}" destId="{7E273390-F5EE-48E1-BCC6-FB058E9FBD14}" srcOrd="3" destOrd="0" parTransId="{FAF0AC50-9BD7-41F2-88E8-531A3E616EC2}" sibTransId="{D3921897-9728-40D7-812D-DAA9D6C2C282}"/>
    <dgm:cxn modelId="{9C67A0FB-B175-4946-8D68-67736EAB7758}" srcId="{67A63EE2-6015-467E-A028-E915DE2C6DB0}" destId="{3747D0EF-96FD-41C8-8A90-AA704440C313}" srcOrd="2" destOrd="0" parTransId="{CDD58FB7-86C4-438C-BDCC-A0674A452E27}" sibTransId="{0568A4C1-C84C-4705-B93F-FB029E9966B1}"/>
    <dgm:cxn modelId="{161EE2CB-E676-4BFA-808D-61D94765A02B}" type="presParOf" srcId="{D296B569-7E48-42A6-BE7D-567F1D0CA8DA}" destId="{DAEAD697-8A10-41BF-80A2-FE570BD4D6CA}" srcOrd="0" destOrd="0" presId="urn:microsoft.com/office/officeart/2005/8/layout/default"/>
    <dgm:cxn modelId="{43B70D15-38C8-48EF-ABF8-F07F69606B7A}" type="presParOf" srcId="{D296B569-7E48-42A6-BE7D-567F1D0CA8DA}" destId="{507CE4C9-ED11-4F48-B6B3-FCA1B03CF1AA}" srcOrd="1" destOrd="0" presId="urn:microsoft.com/office/officeart/2005/8/layout/default"/>
    <dgm:cxn modelId="{4D3693C1-3E59-4EAE-840B-D784F911AD5E}" type="presParOf" srcId="{D296B569-7E48-42A6-BE7D-567F1D0CA8DA}" destId="{D4381CAA-0258-4EDF-B9D0-D1077AC93DBF}" srcOrd="2" destOrd="0" presId="urn:microsoft.com/office/officeart/2005/8/layout/default"/>
    <dgm:cxn modelId="{3F4B7539-3A47-4F19-86FD-CE98D7D6091D}" type="presParOf" srcId="{D296B569-7E48-42A6-BE7D-567F1D0CA8DA}" destId="{D926F10E-BFB1-4A90-AC62-B726D3FF5828}" srcOrd="3" destOrd="0" presId="urn:microsoft.com/office/officeart/2005/8/layout/default"/>
    <dgm:cxn modelId="{5C666A73-2EF2-4CF7-B627-C63ED6D39ED4}" type="presParOf" srcId="{D296B569-7E48-42A6-BE7D-567F1D0CA8DA}" destId="{A19BD901-E734-440A-A8AE-7789DE4F19E2}" srcOrd="4" destOrd="0" presId="urn:microsoft.com/office/officeart/2005/8/layout/default"/>
    <dgm:cxn modelId="{2C1097EB-799C-4839-B8AC-14F784B8875C}" type="presParOf" srcId="{D296B569-7E48-42A6-BE7D-567F1D0CA8DA}" destId="{5836C624-3CD1-4A9E-9A9B-E4F71E48013F}" srcOrd="5" destOrd="0" presId="urn:microsoft.com/office/officeart/2005/8/layout/default"/>
    <dgm:cxn modelId="{CB0B5FD5-3305-4BC9-B35A-0979636DCDD3}" type="presParOf" srcId="{D296B569-7E48-42A6-BE7D-567F1D0CA8DA}" destId="{7486A836-98CB-4F1C-B3E3-19DAF5270B6C}" srcOrd="6" destOrd="0" presId="urn:microsoft.com/office/officeart/2005/8/layout/default"/>
    <dgm:cxn modelId="{149CC194-16A5-48A8-883E-0DB1D82C4735}" type="presParOf" srcId="{D296B569-7E48-42A6-BE7D-567F1D0CA8DA}" destId="{C4CD7760-5DB0-4C40-9F2A-8852B2E6E63C}" srcOrd="7" destOrd="0" presId="urn:microsoft.com/office/officeart/2005/8/layout/default"/>
    <dgm:cxn modelId="{5DF97149-C7DE-4946-94F0-7954A1D15B99}" type="presParOf" srcId="{D296B569-7E48-42A6-BE7D-567F1D0CA8DA}" destId="{E517BF6C-C642-48EF-A1A1-E4C267A8E52B}" srcOrd="8" destOrd="0" presId="urn:microsoft.com/office/officeart/2005/8/layout/default"/>
    <dgm:cxn modelId="{9DB2D446-4F97-4646-912C-4362684C2187}" type="presParOf" srcId="{D296B569-7E48-42A6-BE7D-567F1D0CA8DA}" destId="{E3376283-90F9-4D1E-8636-26E7FF5CC835}" srcOrd="9" destOrd="0" presId="urn:microsoft.com/office/officeart/2005/8/layout/default"/>
    <dgm:cxn modelId="{9469DC02-1F8E-4CDC-B086-725E32997E6C}" type="presParOf" srcId="{D296B569-7E48-42A6-BE7D-567F1D0CA8DA}" destId="{7F444B46-87C6-410C-9B62-BDC8DD92C8BB}"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3B42BF-21E4-4CFA-BBA4-83B7FCBB19E2}"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84EB779F-AA8F-41D8-8740-F8224BE3CE08}">
      <dgm:prSet/>
      <dgm:spPr/>
      <dgm:t>
        <a:bodyPr/>
        <a:lstStyle/>
        <a:p>
          <a:r>
            <a:rPr lang="en-US" b="0" dirty="0">
              <a:latin typeface="Arial" panose="020B0604020202020204" pitchFamily="34" charset="0"/>
              <a:cs typeface="Arial" panose="020B0604020202020204" pitchFamily="34" charset="0"/>
            </a:rPr>
            <a:t>Texture modified diet and fluids</a:t>
          </a:r>
        </a:p>
      </dgm:t>
    </dgm:pt>
    <dgm:pt modelId="{60765E0B-675C-4DE7-ABA3-BB595AECD36C}" type="parTrans" cxnId="{987C3CB5-B0AD-4C1A-9D52-511DD6F7E491}">
      <dgm:prSet/>
      <dgm:spPr/>
      <dgm:t>
        <a:bodyPr/>
        <a:lstStyle/>
        <a:p>
          <a:endParaRPr lang="en-US"/>
        </a:p>
      </dgm:t>
    </dgm:pt>
    <dgm:pt modelId="{DFA7D573-EAFF-4764-886E-138CD1801FF1}" type="sibTrans" cxnId="{987C3CB5-B0AD-4C1A-9D52-511DD6F7E491}">
      <dgm:prSet/>
      <dgm:spPr/>
      <dgm:t>
        <a:bodyPr/>
        <a:lstStyle/>
        <a:p>
          <a:endParaRPr lang="en-US"/>
        </a:p>
      </dgm:t>
    </dgm:pt>
    <dgm:pt modelId="{16F72B7B-5910-427F-A19F-3DF72284256C}">
      <dgm:prSet/>
      <dgm:spPr/>
      <dgm:t>
        <a:bodyPr/>
        <a:lstStyle/>
        <a:p>
          <a:r>
            <a:rPr lang="en-US" dirty="0">
              <a:latin typeface="Arial" panose="020B0604020202020204" pitchFamily="34" charset="0"/>
              <a:cs typeface="Arial" panose="020B0604020202020204" pitchFamily="34" charset="0"/>
            </a:rPr>
            <a:t>Always follow speech and language therapists’ (SLT) recommendations in line with IDDSI considerations (covered in PowerPoint 6)</a:t>
          </a:r>
        </a:p>
      </dgm:t>
    </dgm:pt>
    <dgm:pt modelId="{9A9739B2-CB04-4CB5-8EC2-3B4DA5D74D14}" type="parTrans" cxnId="{A5E9F6B6-448C-444C-AA23-6731FB251270}">
      <dgm:prSet/>
      <dgm:spPr/>
      <dgm:t>
        <a:bodyPr/>
        <a:lstStyle/>
        <a:p>
          <a:endParaRPr lang="en-US"/>
        </a:p>
      </dgm:t>
    </dgm:pt>
    <dgm:pt modelId="{7BDCF6C8-7FAC-4C4B-830E-1CA0874D6193}" type="sibTrans" cxnId="{A5E9F6B6-448C-444C-AA23-6731FB251270}">
      <dgm:prSet/>
      <dgm:spPr/>
      <dgm:t>
        <a:bodyPr/>
        <a:lstStyle/>
        <a:p>
          <a:endParaRPr lang="en-US"/>
        </a:p>
      </dgm:t>
    </dgm:pt>
    <dgm:pt modelId="{8EDC4B37-A1E4-4034-8A93-C8237F686C3A}">
      <dgm:prSet/>
      <dgm:spPr/>
      <dgm:t>
        <a:bodyPr/>
        <a:lstStyle/>
        <a:p>
          <a:r>
            <a:rPr lang="en-US" dirty="0">
              <a:latin typeface="Arial" panose="020B0604020202020204" pitchFamily="34" charset="0"/>
              <a:cs typeface="Arial" panose="020B0604020202020204" pitchFamily="34" charset="0"/>
            </a:rPr>
            <a:t>Cultural </a:t>
          </a:r>
        </a:p>
      </dgm:t>
    </dgm:pt>
    <dgm:pt modelId="{7A539B03-4688-426F-975D-B8C99BA5210D}" type="parTrans" cxnId="{DEC5065A-8B86-4F44-814B-8A1191DB88F4}">
      <dgm:prSet/>
      <dgm:spPr/>
      <dgm:t>
        <a:bodyPr/>
        <a:lstStyle/>
        <a:p>
          <a:endParaRPr lang="en-US"/>
        </a:p>
      </dgm:t>
    </dgm:pt>
    <dgm:pt modelId="{9FABA8E5-4839-44D5-ABAF-1B9C3C00795F}" type="sibTrans" cxnId="{DEC5065A-8B86-4F44-814B-8A1191DB88F4}">
      <dgm:prSet/>
      <dgm:spPr/>
      <dgm:t>
        <a:bodyPr/>
        <a:lstStyle/>
        <a:p>
          <a:endParaRPr lang="en-US"/>
        </a:p>
      </dgm:t>
    </dgm:pt>
    <dgm:pt modelId="{9FFBBB47-16DF-4BB4-9743-10901E708AE8}">
      <dgm:prSet/>
      <dgm:spPr/>
      <dgm:t>
        <a:bodyPr/>
        <a:lstStyle/>
        <a:p>
          <a:r>
            <a:rPr lang="en-US" dirty="0">
              <a:latin typeface="Arial" panose="020B0604020202020204" pitchFamily="34" charset="0"/>
              <a:cs typeface="Arial" panose="020B0604020202020204" pitchFamily="34" charset="0"/>
            </a:rPr>
            <a:t>Always ensure food fortification considers cultural preferences</a:t>
          </a:r>
        </a:p>
      </dgm:t>
    </dgm:pt>
    <dgm:pt modelId="{6F1296AF-6BCB-47C0-A5C9-78709B853730}" type="parTrans" cxnId="{77E2C2B6-1AB0-4960-BEAF-CCA8D16B5C95}">
      <dgm:prSet/>
      <dgm:spPr/>
      <dgm:t>
        <a:bodyPr/>
        <a:lstStyle/>
        <a:p>
          <a:endParaRPr lang="en-US"/>
        </a:p>
      </dgm:t>
    </dgm:pt>
    <dgm:pt modelId="{7BE3BF6D-F523-4437-A5DA-2319179459FD}" type="sibTrans" cxnId="{77E2C2B6-1AB0-4960-BEAF-CCA8D16B5C95}">
      <dgm:prSet/>
      <dgm:spPr/>
      <dgm:t>
        <a:bodyPr/>
        <a:lstStyle/>
        <a:p>
          <a:endParaRPr lang="en-US"/>
        </a:p>
      </dgm:t>
    </dgm:pt>
    <dgm:pt modelId="{5B9DB6EE-3D52-4CF7-8CF5-16930615CD38}">
      <dgm:prSet/>
      <dgm:spPr/>
      <dgm:t>
        <a:bodyPr/>
        <a:lstStyle/>
        <a:p>
          <a:r>
            <a:rPr lang="en-US" dirty="0">
              <a:latin typeface="Arial" panose="020B0604020202020204" pitchFamily="34" charset="0"/>
              <a:cs typeface="Arial" panose="020B0604020202020204" pitchFamily="34" charset="0"/>
            </a:rPr>
            <a:t>Allergens/ Intolerances</a:t>
          </a:r>
        </a:p>
      </dgm:t>
    </dgm:pt>
    <dgm:pt modelId="{B4577BB2-4BAA-4EA7-B882-5BBCE0BF5049}" type="parTrans" cxnId="{D8A326FD-B78D-4816-BA70-8403CDB0714D}">
      <dgm:prSet/>
      <dgm:spPr/>
      <dgm:t>
        <a:bodyPr/>
        <a:lstStyle/>
        <a:p>
          <a:endParaRPr lang="en-US"/>
        </a:p>
      </dgm:t>
    </dgm:pt>
    <dgm:pt modelId="{FC3B5C5E-D2BA-4A80-A9B8-2416B239013E}" type="sibTrans" cxnId="{D8A326FD-B78D-4816-BA70-8403CDB0714D}">
      <dgm:prSet/>
      <dgm:spPr/>
      <dgm:t>
        <a:bodyPr/>
        <a:lstStyle/>
        <a:p>
          <a:endParaRPr lang="en-US"/>
        </a:p>
      </dgm:t>
    </dgm:pt>
    <dgm:pt modelId="{C4D07467-3704-48DE-AAD2-A724CB28618A}">
      <dgm:prSet/>
      <dgm:spPr/>
      <dgm:t>
        <a:bodyPr/>
        <a:lstStyle/>
        <a:p>
          <a:r>
            <a:rPr lang="en-US" dirty="0">
              <a:latin typeface="Arial" panose="020B0604020202020204" pitchFamily="34" charset="0"/>
              <a:cs typeface="Arial" panose="020B0604020202020204" pitchFamily="34" charset="0"/>
            </a:rPr>
            <a:t>Always ensure these are clearly documented and followed when fortifying foods </a:t>
          </a:r>
        </a:p>
      </dgm:t>
    </dgm:pt>
    <dgm:pt modelId="{29E3AA1E-C0BF-46B0-B41C-A61DAABEA06B}" type="parTrans" cxnId="{708DF3EC-5D53-440B-9DE6-9EA5D22EF2FE}">
      <dgm:prSet/>
      <dgm:spPr/>
      <dgm:t>
        <a:bodyPr/>
        <a:lstStyle/>
        <a:p>
          <a:endParaRPr lang="en-US"/>
        </a:p>
      </dgm:t>
    </dgm:pt>
    <dgm:pt modelId="{283CB462-1726-4B82-AAD2-D787C7231011}" type="sibTrans" cxnId="{708DF3EC-5D53-440B-9DE6-9EA5D22EF2FE}">
      <dgm:prSet/>
      <dgm:spPr/>
      <dgm:t>
        <a:bodyPr/>
        <a:lstStyle/>
        <a:p>
          <a:endParaRPr lang="en-US"/>
        </a:p>
      </dgm:t>
    </dgm:pt>
    <dgm:pt modelId="{E0506886-A4FD-456F-B4E8-940934C12EA5}" type="pres">
      <dgm:prSet presAssocID="{B03B42BF-21E4-4CFA-BBA4-83B7FCBB19E2}" presName="Name0" presStyleCnt="0">
        <dgm:presLayoutVars>
          <dgm:dir/>
          <dgm:animLvl val="lvl"/>
          <dgm:resizeHandles val="exact"/>
        </dgm:presLayoutVars>
      </dgm:prSet>
      <dgm:spPr/>
    </dgm:pt>
    <dgm:pt modelId="{B4B3CCD8-1B5F-427B-B67B-AE6461815FFA}" type="pres">
      <dgm:prSet presAssocID="{84EB779F-AA8F-41D8-8740-F8224BE3CE08}" presName="linNode" presStyleCnt="0"/>
      <dgm:spPr/>
    </dgm:pt>
    <dgm:pt modelId="{3AB48B2A-DA6E-433C-A735-55FB8F289D94}" type="pres">
      <dgm:prSet presAssocID="{84EB779F-AA8F-41D8-8740-F8224BE3CE08}" presName="parentText" presStyleLbl="alignNode1" presStyleIdx="0" presStyleCnt="3">
        <dgm:presLayoutVars>
          <dgm:chMax val="1"/>
          <dgm:bulletEnabled/>
        </dgm:presLayoutVars>
      </dgm:prSet>
      <dgm:spPr/>
    </dgm:pt>
    <dgm:pt modelId="{855C531A-50A9-4DDF-AB49-F636FE59A20A}" type="pres">
      <dgm:prSet presAssocID="{84EB779F-AA8F-41D8-8740-F8224BE3CE08}" presName="descendantText" presStyleLbl="alignAccFollowNode1" presStyleIdx="0" presStyleCnt="3">
        <dgm:presLayoutVars>
          <dgm:bulletEnabled/>
        </dgm:presLayoutVars>
      </dgm:prSet>
      <dgm:spPr/>
    </dgm:pt>
    <dgm:pt modelId="{4B2AAE97-0DA4-47F4-A032-0FEE28B7DA32}" type="pres">
      <dgm:prSet presAssocID="{DFA7D573-EAFF-4764-886E-138CD1801FF1}" presName="sp" presStyleCnt="0"/>
      <dgm:spPr/>
    </dgm:pt>
    <dgm:pt modelId="{0F504AF7-26CB-4BF9-956E-10E25A78C0CD}" type="pres">
      <dgm:prSet presAssocID="{8EDC4B37-A1E4-4034-8A93-C8237F686C3A}" presName="linNode" presStyleCnt="0"/>
      <dgm:spPr/>
    </dgm:pt>
    <dgm:pt modelId="{591A4BD4-0D8A-4113-AF39-A4A3B8DA385C}" type="pres">
      <dgm:prSet presAssocID="{8EDC4B37-A1E4-4034-8A93-C8237F686C3A}" presName="parentText" presStyleLbl="alignNode1" presStyleIdx="1" presStyleCnt="3">
        <dgm:presLayoutVars>
          <dgm:chMax val="1"/>
          <dgm:bulletEnabled/>
        </dgm:presLayoutVars>
      </dgm:prSet>
      <dgm:spPr/>
    </dgm:pt>
    <dgm:pt modelId="{1A151E44-E754-43E1-82D9-681E4437CEAB}" type="pres">
      <dgm:prSet presAssocID="{8EDC4B37-A1E4-4034-8A93-C8237F686C3A}" presName="descendantText" presStyleLbl="alignAccFollowNode1" presStyleIdx="1" presStyleCnt="3">
        <dgm:presLayoutVars>
          <dgm:bulletEnabled/>
        </dgm:presLayoutVars>
      </dgm:prSet>
      <dgm:spPr/>
    </dgm:pt>
    <dgm:pt modelId="{9BDE04BA-9BA5-4248-93D6-80B3F72F5CA2}" type="pres">
      <dgm:prSet presAssocID="{9FABA8E5-4839-44D5-ABAF-1B9C3C00795F}" presName="sp" presStyleCnt="0"/>
      <dgm:spPr/>
    </dgm:pt>
    <dgm:pt modelId="{82399636-658C-44F5-A8DE-3B85823FE54B}" type="pres">
      <dgm:prSet presAssocID="{5B9DB6EE-3D52-4CF7-8CF5-16930615CD38}" presName="linNode" presStyleCnt="0"/>
      <dgm:spPr/>
    </dgm:pt>
    <dgm:pt modelId="{CE4E1915-E80D-44F5-918F-982F03EEB121}" type="pres">
      <dgm:prSet presAssocID="{5B9DB6EE-3D52-4CF7-8CF5-16930615CD38}" presName="parentText" presStyleLbl="alignNode1" presStyleIdx="2" presStyleCnt="3">
        <dgm:presLayoutVars>
          <dgm:chMax val="1"/>
          <dgm:bulletEnabled/>
        </dgm:presLayoutVars>
      </dgm:prSet>
      <dgm:spPr/>
    </dgm:pt>
    <dgm:pt modelId="{3E66A569-C7F4-4EDD-9D26-539FF45BA259}" type="pres">
      <dgm:prSet presAssocID="{5B9DB6EE-3D52-4CF7-8CF5-16930615CD38}" presName="descendantText" presStyleLbl="alignAccFollowNode1" presStyleIdx="2" presStyleCnt="3">
        <dgm:presLayoutVars>
          <dgm:bulletEnabled/>
        </dgm:presLayoutVars>
      </dgm:prSet>
      <dgm:spPr/>
    </dgm:pt>
  </dgm:ptLst>
  <dgm:cxnLst>
    <dgm:cxn modelId="{2880E833-E584-4551-B66C-D8BCB29D2B27}" type="presOf" srcId="{5B9DB6EE-3D52-4CF7-8CF5-16930615CD38}" destId="{CE4E1915-E80D-44F5-918F-982F03EEB121}" srcOrd="0" destOrd="0" presId="urn:microsoft.com/office/officeart/2016/7/layout/VerticalSolidActionList"/>
    <dgm:cxn modelId="{A4E8AD39-0D83-4B96-9848-563D106E04C6}" type="presOf" srcId="{16F72B7B-5910-427F-A19F-3DF72284256C}" destId="{855C531A-50A9-4DDF-AB49-F636FE59A20A}" srcOrd="0" destOrd="0" presId="urn:microsoft.com/office/officeart/2016/7/layout/VerticalSolidActionList"/>
    <dgm:cxn modelId="{DEC5065A-8B86-4F44-814B-8A1191DB88F4}" srcId="{B03B42BF-21E4-4CFA-BBA4-83B7FCBB19E2}" destId="{8EDC4B37-A1E4-4034-8A93-C8237F686C3A}" srcOrd="1" destOrd="0" parTransId="{7A539B03-4688-426F-975D-B8C99BA5210D}" sibTransId="{9FABA8E5-4839-44D5-ABAF-1B9C3C00795F}"/>
    <dgm:cxn modelId="{D87A7294-DCED-4ECB-984E-6A42513BFEB1}" type="presOf" srcId="{84EB779F-AA8F-41D8-8740-F8224BE3CE08}" destId="{3AB48B2A-DA6E-433C-A735-55FB8F289D94}" srcOrd="0" destOrd="0" presId="urn:microsoft.com/office/officeart/2016/7/layout/VerticalSolidActionList"/>
    <dgm:cxn modelId="{6F91ABB0-6153-482E-AEBD-C2AC770964D1}" type="presOf" srcId="{9FFBBB47-16DF-4BB4-9743-10901E708AE8}" destId="{1A151E44-E754-43E1-82D9-681E4437CEAB}" srcOrd="0" destOrd="0" presId="urn:microsoft.com/office/officeart/2016/7/layout/VerticalSolidActionList"/>
    <dgm:cxn modelId="{987C3CB5-B0AD-4C1A-9D52-511DD6F7E491}" srcId="{B03B42BF-21E4-4CFA-BBA4-83B7FCBB19E2}" destId="{84EB779F-AA8F-41D8-8740-F8224BE3CE08}" srcOrd="0" destOrd="0" parTransId="{60765E0B-675C-4DE7-ABA3-BB595AECD36C}" sibTransId="{DFA7D573-EAFF-4764-886E-138CD1801FF1}"/>
    <dgm:cxn modelId="{77E2C2B6-1AB0-4960-BEAF-CCA8D16B5C95}" srcId="{8EDC4B37-A1E4-4034-8A93-C8237F686C3A}" destId="{9FFBBB47-16DF-4BB4-9743-10901E708AE8}" srcOrd="0" destOrd="0" parTransId="{6F1296AF-6BCB-47C0-A5C9-78709B853730}" sibTransId="{7BE3BF6D-F523-4437-A5DA-2319179459FD}"/>
    <dgm:cxn modelId="{A5E9F6B6-448C-444C-AA23-6731FB251270}" srcId="{84EB779F-AA8F-41D8-8740-F8224BE3CE08}" destId="{16F72B7B-5910-427F-A19F-3DF72284256C}" srcOrd="0" destOrd="0" parTransId="{9A9739B2-CB04-4CB5-8EC2-3B4DA5D74D14}" sibTransId="{7BDCF6C8-7FAC-4C4B-830E-1CA0874D6193}"/>
    <dgm:cxn modelId="{659CB2D5-A956-464C-BA52-A725EA2644B2}" type="presOf" srcId="{B03B42BF-21E4-4CFA-BBA4-83B7FCBB19E2}" destId="{E0506886-A4FD-456F-B4E8-940934C12EA5}" srcOrd="0" destOrd="0" presId="urn:microsoft.com/office/officeart/2016/7/layout/VerticalSolidActionList"/>
    <dgm:cxn modelId="{41C545D9-B55C-4740-B60F-43E099F3E4A1}" type="presOf" srcId="{C4D07467-3704-48DE-AAD2-A724CB28618A}" destId="{3E66A569-C7F4-4EDD-9D26-539FF45BA259}" srcOrd="0" destOrd="0" presId="urn:microsoft.com/office/officeart/2016/7/layout/VerticalSolidActionList"/>
    <dgm:cxn modelId="{708DF3EC-5D53-440B-9DE6-9EA5D22EF2FE}" srcId="{5B9DB6EE-3D52-4CF7-8CF5-16930615CD38}" destId="{C4D07467-3704-48DE-AAD2-A724CB28618A}" srcOrd="0" destOrd="0" parTransId="{29E3AA1E-C0BF-46B0-B41C-A61DAABEA06B}" sibTransId="{283CB462-1726-4B82-AAD2-D787C7231011}"/>
    <dgm:cxn modelId="{C124FFEF-C3B6-487B-9C11-502404119F1A}" type="presOf" srcId="{8EDC4B37-A1E4-4034-8A93-C8237F686C3A}" destId="{591A4BD4-0D8A-4113-AF39-A4A3B8DA385C}" srcOrd="0" destOrd="0" presId="urn:microsoft.com/office/officeart/2016/7/layout/VerticalSolidActionList"/>
    <dgm:cxn modelId="{D8A326FD-B78D-4816-BA70-8403CDB0714D}" srcId="{B03B42BF-21E4-4CFA-BBA4-83B7FCBB19E2}" destId="{5B9DB6EE-3D52-4CF7-8CF5-16930615CD38}" srcOrd="2" destOrd="0" parTransId="{B4577BB2-4BAA-4EA7-B882-5BBCE0BF5049}" sibTransId="{FC3B5C5E-D2BA-4A80-A9B8-2416B239013E}"/>
    <dgm:cxn modelId="{B6576D7B-64BC-41BF-BFAA-D6F9DBEA854B}" type="presParOf" srcId="{E0506886-A4FD-456F-B4E8-940934C12EA5}" destId="{B4B3CCD8-1B5F-427B-B67B-AE6461815FFA}" srcOrd="0" destOrd="0" presId="urn:microsoft.com/office/officeart/2016/7/layout/VerticalSolidActionList"/>
    <dgm:cxn modelId="{C8F1E1F3-CA18-4957-B5A1-5B8B468C4CC1}" type="presParOf" srcId="{B4B3CCD8-1B5F-427B-B67B-AE6461815FFA}" destId="{3AB48B2A-DA6E-433C-A735-55FB8F289D94}" srcOrd="0" destOrd="0" presId="urn:microsoft.com/office/officeart/2016/7/layout/VerticalSolidActionList"/>
    <dgm:cxn modelId="{D2EEF2C8-EF6B-48B1-AE38-2691B2BAE260}" type="presParOf" srcId="{B4B3CCD8-1B5F-427B-B67B-AE6461815FFA}" destId="{855C531A-50A9-4DDF-AB49-F636FE59A20A}" srcOrd="1" destOrd="0" presId="urn:microsoft.com/office/officeart/2016/7/layout/VerticalSolidActionList"/>
    <dgm:cxn modelId="{04B75D10-03D4-4AF3-9DB8-470DC9DB5226}" type="presParOf" srcId="{E0506886-A4FD-456F-B4E8-940934C12EA5}" destId="{4B2AAE97-0DA4-47F4-A032-0FEE28B7DA32}" srcOrd="1" destOrd="0" presId="urn:microsoft.com/office/officeart/2016/7/layout/VerticalSolidActionList"/>
    <dgm:cxn modelId="{46F6604F-0BAF-451F-A029-E86D014A6140}" type="presParOf" srcId="{E0506886-A4FD-456F-B4E8-940934C12EA5}" destId="{0F504AF7-26CB-4BF9-956E-10E25A78C0CD}" srcOrd="2" destOrd="0" presId="urn:microsoft.com/office/officeart/2016/7/layout/VerticalSolidActionList"/>
    <dgm:cxn modelId="{7D9A228A-CCD6-473D-8513-B8555B2C7EC5}" type="presParOf" srcId="{0F504AF7-26CB-4BF9-956E-10E25A78C0CD}" destId="{591A4BD4-0D8A-4113-AF39-A4A3B8DA385C}" srcOrd="0" destOrd="0" presId="urn:microsoft.com/office/officeart/2016/7/layout/VerticalSolidActionList"/>
    <dgm:cxn modelId="{07513927-6D6A-4B68-A243-B0B6CDC5CC04}" type="presParOf" srcId="{0F504AF7-26CB-4BF9-956E-10E25A78C0CD}" destId="{1A151E44-E754-43E1-82D9-681E4437CEAB}" srcOrd="1" destOrd="0" presId="urn:microsoft.com/office/officeart/2016/7/layout/VerticalSolidActionList"/>
    <dgm:cxn modelId="{29ACA8FB-7D9B-4AD6-AA26-48208C92F3BA}" type="presParOf" srcId="{E0506886-A4FD-456F-B4E8-940934C12EA5}" destId="{9BDE04BA-9BA5-4248-93D6-80B3F72F5CA2}" srcOrd="3" destOrd="0" presId="urn:microsoft.com/office/officeart/2016/7/layout/VerticalSolidActionList"/>
    <dgm:cxn modelId="{2086B084-C641-429D-BE01-92D49389DA2A}" type="presParOf" srcId="{E0506886-A4FD-456F-B4E8-940934C12EA5}" destId="{82399636-658C-44F5-A8DE-3B85823FE54B}" srcOrd="4" destOrd="0" presId="urn:microsoft.com/office/officeart/2016/7/layout/VerticalSolidActionList"/>
    <dgm:cxn modelId="{2A2942F7-C633-479A-926D-ED826038AF6C}" type="presParOf" srcId="{82399636-658C-44F5-A8DE-3B85823FE54B}" destId="{CE4E1915-E80D-44F5-918F-982F03EEB121}" srcOrd="0" destOrd="0" presId="urn:microsoft.com/office/officeart/2016/7/layout/VerticalSolidActionList"/>
    <dgm:cxn modelId="{002292C6-750E-483F-8074-FDF7E6F4856D}" type="presParOf" srcId="{82399636-658C-44F5-A8DE-3B85823FE54B}" destId="{3E66A569-C7F4-4EDD-9D26-539FF45BA259}"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FC2FF9-B80B-4788-AA3C-5F435F5539D2}"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D458463-EEF2-4476-8AD3-317D1FC00C0B}">
      <dgm:prSet custT="1"/>
      <dgm:spPr/>
      <dgm:t>
        <a:bodyPr/>
        <a:lstStyle/>
        <a:p>
          <a:pPr>
            <a:lnSpc>
              <a:spcPct val="100000"/>
            </a:lnSpc>
            <a:defRPr cap="all"/>
          </a:pPr>
          <a:r>
            <a:rPr lang="en-GB" sz="2500" dirty="0">
              <a:latin typeface="Arial" panose="020B0604020202020204" pitchFamily="34" charset="0"/>
              <a:cs typeface="Arial" panose="020B0604020202020204" pitchFamily="34" charset="0"/>
            </a:rPr>
            <a:t>Tips to ensure a good dining environment</a:t>
          </a:r>
          <a:r>
            <a:rPr lang="en-GB" sz="1800" b="0" i="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dgm:t>
    </dgm:pt>
    <dgm:pt modelId="{B5D28E9E-3FF1-4522-8148-892009BBB82D}" type="parTrans" cxnId="{6201E7D1-FFC8-4C69-AF41-27CD74268757}">
      <dgm:prSet/>
      <dgm:spPr/>
      <dgm:t>
        <a:bodyPr/>
        <a:lstStyle/>
        <a:p>
          <a:endParaRPr lang="en-US"/>
        </a:p>
      </dgm:t>
    </dgm:pt>
    <dgm:pt modelId="{BDCE7C86-EBF2-4A74-82DD-30E16A76A282}" type="sibTrans" cxnId="{6201E7D1-FFC8-4C69-AF41-27CD74268757}">
      <dgm:prSet/>
      <dgm:spPr/>
      <dgm:t>
        <a:bodyPr/>
        <a:lstStyle/>
        <a:p>
          <a:endParaRPr lang="en-US"/>
        </a:p>
      </dgm:t>
    </dgm:pt>
    <dgm:pt modelId="{96B771F0-33EF-48E3-8E29-B2644F5AF5E8}">
      <dgm:prSet custT="1"/>
      <dgm:spPr/>
      <dgm:t>
        <a:bodyPr/>
        <a:lstStyle/>
        <a:p>
          <a:pPr>
            <a:lnSpc>
              <a:spcPct val="100000"/>
            </a:lnSpc>
            <a:defRPr cap="all"/>
          </a:pPr>
          <a:r>
            <a:rPr lang="en-GB" sz="1200" cap="none" dirty="0">
              <a:latin typeface="Arial" panose="020B0604020202020204" pitchFamily="34" charset="0"/>
              <a:cs typeface="Arial" panose="020B0604020202020204" pitchFamily="34" charset="0"/>
            </a:rPr>
            <a:t>Minimise</a:t>
          </a:r>
          <a:r>
            <a:rPr lang="en-GB" sz="1200" b="0" i="0" cap="none" dirty="0">
              <a:latin typeface="Arial" panose="020B0604020202020204" pitchFamily="34" charset="0"/>
              <a:cs typeface="Arial" panose="020B0604020202020204" pitchFamily="34" charset="0"/>
            </a:rPr>
            <a:t> distractions</a:t>
          </a:r>
          <a:endParaRPr lang="en-US" sz="1200" cap="none" dirty="0">
            <a:latin typeface="Arial" panose="020B0604020202020204" pitchFamily="34" charset="0"/>
            <a:cs typeface="Arial" panose="020B0604020202020204" pitchFamily="34" charset="0"/>
          </a:endParaRPr>
        </a:p>
      </dgm:t>
    </dgm:pt>
    <dgm:pt modelId="{998DF2DB-6C55-409B-B15B-10A798ABAC4A}" type="parTrans" cxnId="{A720F1B2-02F3-49A2-9508-E718D5CF6DA0}">
      <dgm:prSet/>
      <dgm:spPr/>
      <dgm:t>
        <a:bodyPr/>
        <a:lstStyle/>
        <a:p>
          <a:endParaRPr lang="en-US"/>
        </a:p>
      </dgm:t>
    </dgm:pt>
    <dgm:pt modelId="{02A763E1-AECF-4296-9866-DC205E2C3B29}" type="sibTrans" cxnId="{A720F1B2-02F3-49A2-9508-E718D5CF6DA0}">
      <dgm:prSet/>
      <dgm:spPr/>
      <dgm:t>
        <a:bodyPr/>
        <a:lstStyle/>
        <a:p>
          <a:endParaRPr lang="en-US"/>
        </a:p>
      </dgm:t>
    </dgm:pt>
    <dgm:pt modelId="{9E6DBAC0-6A8D-41C7-B87B-7364257AC0E5}">
      <dgm:prSet custT="1"/>
      <dgm:spPr/>
      <dgm:t>
        <a:bodyPr/>
        <a:lstStyle/>
        <a:p>
          <a:pPr>
            <a:lnSpc>
              <a:spcPct val="100000"/>
            </a:lnSpc>
            <a:defRPr cap="all"/>
          </a:pPr>
          <a:r>
            <a:rPr lang="en-GB" sz="1200" b="0" i="0" cap="none" dirty="0">
              <a:latin typeface="Arial" panose="020B0604020202020204" pitchFamily="34" charset="0"/>
              <a:cs typeface="Arial" panose="020B0604020202020204" pitchFamily="34" charset="0"/>
            </a:rPr>
            <a:t>Adequate lighting- appropriate lighting can help in seeing and recognizing foods offered, making it much easier to eat</a:t>
          </a:r>
          <a:endParaRPr lang="en-US" sz="1200" cap="none" dirty="0">
            <a:latin typeface="Arial" panose="020B0604020202020204" pitchFamily="34" charset="0"/>
            <a:cs typeface="Arial" panose="020B0604020202020204" pitchFamily="34" charset="0"/>
          </a:endParaRPr>
        </a:p>
      </dgm:t>
    </dgm:pt>
    <dgm:pt modelId="{F8669799-F948-44CB-B7C6-BAEA563CD68E}" type="parTrans" cxnId="{2651FB92-0CD9-4AC9-8BA2-88774396850F}">
      <dgm:prSet/>
      <dgm:spPr/>
      <dgm:t>
        <a:bodyPr/>
        <a:lstStyle/>
        <a:p>
          <a:endParaRPr lang="en-US"/>
        </a:p>
      </dgm:t>
    </dgm:pt>
    <dgm:pt modelId="{FE0D84C9-84F8-4C1C-9193-438ED4ECE648}" type="sibTrans" cxnId="{2651FB92-0CD9-4AC9-8BA2-88774396850F}">
      <dgm:prSet/>
      <dgm:spPr/>
      <dgm:t>
        <a:bodyPr/>
        <a:lstStyle/>
        <a:p>
          <a:endParaRPr lang="en-US"/>
        </a:p>
      </dgm:t>
    </dgm:pt>
    <dgm:pt modelId="{91A2E955-1518-45D8-B191-E8D4841382C7}">
      <dgm:prSet custT="1"/>
      <dgm:spPr/>
      <dgm:t>
        <a:bodyPr/>
        <a:lstStyle/>
        <a:p>
          <a:pPr>
            <a:lnSpc>
              <a:spcPct val="100000"/>
            </a:lnSpc>
            <a:defRPr cap="all"/>
          </a:pPr>
          <a:r>
            <a:rPr lang="en-GB" sz="1200" b="0" i="0" cap="none" dirty="0">
              <a:latin typeface="Arial" panose="020B0604020202020204" pitchFamily="34" charset="0"/>
              <a:cs typeface="Arial" panose="020B0604020202020204" pitchFamily="34" charset="0"/>
            </a:rPr>
            <a:t>Make food the focus</a:t>
          </a:r>
          <a:endParaRPr lang="en-US" sz="1200" cap="none" dirty="0">
            <a:latin typeface="Arial" panose="020B0604020202020204" pitchFamily="34" charset="0"/>
            <a:cs typeface="Arial" panose="020B0604020202020204" pitchFamily="34" charset="0"/>
          </a:endParaRPr>
        </a:p>
      </dgm:t>
    </dgm:pt>
    <dgm:pt modelId="{4A7E0BEC-77E5-4723-A2BB-4A363EB8940D}" type="parTrans" cxnId="{EBF531E5-8B5C-4E34-BE97-E4963D970892}">
      <dgm:prSet/>
      <dgm:spPr/>
      <dgm:t>
        <a:bodyPr/>
        <a:lstStyle/>
        <a:p>
          <a:endParaRPr lang="en-US"/>
        </a:p>
      </dgm:t>
    </dgm:pt>
    <dgm:pt modelId="{C6B70C7F-4C67-44FE-9EEF-9346885D230B}" type="sibTrans" cxnId="{EBF531E5-8B5C-4E34-BE97-E4963D970892}">
      <dgm:prSet/>
      <dgm:spPr/>
      <dgm:t>
        <a:bodyPr/>
        <a:lstStyle/>
        <a:p>
          <a:endParaRPr lang="en-US"/>
        </a:p>
      </dgm:t>
    </dgm:pt>
    <dgm:pt modelId="{7718372E-D95E-49EB-A014-AB57F2F552FB}">
      <dgm:prSet custT="1"/>
      <dgm:spPr/>
      <dgm:t>
        <a:bodyPr/>
        <a:lstStyle/>
        <a:p>
          <a:pPr>
            <a:lnSpc>
              <a:spcPct val="100000"/>
            </a:lnSpc>
            <a:defRPr cap="all"/>
          </a:pPr>
          <a:r>
            <a:rPr lang="en-GB" sz="1200" b="0" i="0" cap="none" dirty="0">
              <a:latin typeface="Arial" panose="020B0604020202020204" pitchFamily="34" charset="0"/>
              <a:cs typeface="Arial" panose="020B0604020202020204" pitchFamily="34" charset="0"/>
            </a:rPr>
            <a:t>Eat meals with others- keep the patient centred; this could be in a large dining area with others or eating in a quiet environment with 1-2 others that the individual feels comfortable</a:t>
          </a:r>
          <a:endParaRPr lang="en-US" sz="1200" cap="none" dirty="0">
            <a:latin typeface="Arial" panose="020B0604020202020204" pitchFamily="34" charset="0"/>
            <a:cs typeface="Arial" panose="020B0604020202020204" pitchFamily="34" charset="0"/>
          </a:endParaRPr>
        </a:p>
      </dgm:t>
    </dgm:pt>
    <dgm:pt modelId="{E8FD6A5E-63EB-4508-8AFB-3E9DE8B1994E}" type="parTrans" cxnId="{7F8D84C5-4E4E-44F5-8A44-1C113A131E62}">
      <dgm:prSet/>
      <dgm:spPr/>
      <dgm:t>
        <a:bodyPr/>
        <a:lstStyle/>
        <a:p>
          <a:endParaRPr lang="en-US"/>
        </a:p>
      </dgm:t>
    </dgm:pt>
    <dgm:pt modelId="{D4D4BC6A-1642-4954-84B6-3480581CD1DD}" type="sibTrans" cxnId="{7F8D84C5-4E4E-44F5-8A44-1C113A131E62}">
      <dgm:prSet/>
      <dgm:spPr/>
      <dgm:t>
        <a:bodyPr/>
        <a:lstStyle/>
        <a:p>
          <a:endParaRPr lang="en-US"/>
        </a:p>
      </dgm:t>
    </dgm:pt>
    <dgm:pt modelId="{421E2F7F-ED10-434B-8101-E47D4E524476}">
      <dgm:prSet custT="1"/>
      <dgm:spPr/>
      <dgm:t>
        <a:bodyPr/>
        <a:lstStyle/>
        <a:p>
          <a:pPr>
            <a:lnSpc>
              <a:spcPct val="100000"/>
            </a:lnSpc>
            <a:defRPr cap="all"/>
          </a:pPr>
          <a:r>
            <a:rPr lang="en-GB" sz="1200" b="0" i="0" cap="none" dirty="0">
              <a:latin typeface="Arial" panose="020B0604020202020204" pitchFamily="34" charset="0"/>
              <a:cs typeface="Arial" panose="020B0604020202020204" pitchFamily="34" charset="0"/>
            </a:rPr>
            <a:t>Serve meals and snacks at the same times each day- consistency helps establish a routine and this may help improve intake</a:t>
          </a:r>
          <a:endParaRPr lang="en-US" sz="1200" cap="none" dirty="0">
            <a:latin typeface="Arial" panose="020B0604020202020204" pitchFamily="34" charset="0"/>
            <a:cs typeface="Arial" panose="020B0604020202020204" pitchFamily="34" charset="0"/>
          </a:endParaRPr>
        </a:p>
      </dgm:t>
    </dgm:pt>
    <dgm:pt modelId="{98F1D32E-C24B-44B8-8B75-1243F3F13CAF}" type="parTrans" cxnId="{1AEFE8FB-F86A-4EBB-9758-713EB08B980F}">
      <dgm:prSet/>
      <dgm:spPr/>
      <dgm:t>
        <a:bodyPr/>
        <a:lstStyle/>
        <a:p>
          <a:endParaRPr lang="en-US"/>
        </a:p>
      </dgm:t>
    </dgm:pt>
    <dgm:pt modelId="{C2CB5DDF-90B4-44F8-BB08-2270361A3859}" type="sibTrans" cxnId="{1AEFE8FB-F86A-4EBB-9758-713EB08B980F}">
      <dgm:prSet/>
      <dgm:spPr/>
      <dgm:t>
        <a:bodyPr/>
        <a:lstStyle/>
        <a:p>
          <a:endParaRPr lang="en-US"/>
        </a:p>
      </dgm:t>
    </dgm:pt>
    <dgm:pt modelId="{5410651E-5C69-4590-8510-FC0B8C5BED61}">
      <dgm:prSet custT="1"/>
      <dgm:spPr/>
      <dgm:t>
        <a:bodyPr/>
        <a:lstStyle/>
        <a:p>
          <a:pPr>
            <a:lnSpc>
              <a:spcPct val="100000"/>
            </a:lnSpc>
            <a:defRPr cap="all"/>
          </a:pPr>
          <a:r>
            <a:rPr lang="en-GB" sz="1200" cap="none" dirty="0">
              <a:latin typeface="Arial" panose="020B0604020202020204" pitchFamily="34" charset="0"/>
              <a:cs typeface="Arial" panose="020B0604020202020204" pitchFamily="34" charset="0"/>
            </a:rPr>
            <a:t>Ensure appropriate food options are readily available if patients miss a meal or snack if they have been asleep or away at mealtimes</a:t>
          </a:r>
          <a:endParaRPr lang="en-US" sz="1200" cap="none" dirty="0">
            <a:latin typeface="Arial" panose="020B0604020202020204" pitchFamily="34" charset="0"/>
            <a:cs typeface="Arial" panose="020B0604020202020204" pitchFamily="34" charset="0"/>
          </a:endParaRPr>
        </a:p>
      </dgm:t>
    </dgm:pt>
    <dgm:pt modelId="{0A173B25-416C-48FA-9EE7-602760E87C30}" type="parTrans" cxnId="{F682D1D5-BF7A-4493-A88E-7A237CAF252F}">
      <dgm:prSet/>
      <dgm:spPr/>
      <dgm:t>
        <a:bodyPr/>
        <a:lstStyle/>
        <a:p>
          <a:endParaRPr lang="en-US"/>
        </a:p>
      </dgm:t>
    </dgm:pt>
    <dgm:pt modelId="{FB083AFB-9E18-491A-A524-1177BD5FCC36}" type="sibTrans" cxnId="{F682D1D5-BF7A-4493-A88E-7A237CAF252F}">
      <dgm:prSet/>
      <dgm:spPr/>
      <dgm:t>
        <a:bodyPr/>
        <a:lstStyle/>
        <a:p>
          <a:endParaRPr lang="en-US"/>
        </a:p>
      </dgm:t>
    </dgm:pt>
    <dgm:pt modelId="{0C30F0C6-B689-42D0-85FA-5F27B02B4B03}" type="pres">
      <dgm:prSet presAssocID="{F2FC2FF9-B80B-4788-AA3C-5F435F5539D2}" presName="root" presStyleCnt="0">
        <dgm:presLayoutVars>
          <dgm:dir/>
          <dgm:resizeHandles val="exact"/>
        </dgm:presLayoutVars>
      </dgm:prSet>
      <dgm:spPr/>
    </dgm:pt>
    <dgm:pt modelId="{B082BFDD-FE58-4C54-BBA0-A6E476521FD4}" type="pres">
      <dgm:prSet presAssocID="{6D458463-EEF2-4476-8AD3-317D1FC00C0B}" presName="compNode" presStyleCnt="0"/>
      <dgm:spPr/>
    </dgm:pt>
    <dgm:pt modelId="{72087990-377D-4405-BC68-39D055AB9C68}" type="pres">
      <dgm:prSet presAssocID="{6D458463-EEF2-4476-8AD3-317D1FC00C0B}" presName="iconBgRect" presStyleLbl="bgShp" presStyleIdx="0" presStyleCnt="7" custLinFactNeighborX="-24192" custLinFactNeighborY="-95614"/>
      <dgm:spPr>
        <a:solidFill>
          <a:schemeClr val="bg1"/>
        </a:solidFill>
      </dgm:spPr>
    </dgm:pt>
    <dgm:pt modelId="{494328D7-EBD1-4191-AF3D-5172587A941B}" type="pres">
      <dgm:prSet presAssocID="{6D458463-EEF2-4476-8AD3-317D1FC00C0B}" presName="iconRect" presStyleLbl="node1" presStyleIdx="0" presStyleCnt="7" custLinFactY="-54272" custLinFactNeighborX="-48747" custLinFactNeighborY="-100000"/>
      <dgm:spPr>
        <a:ln>
          <a:noFill/>
        </a:ln>
      </dgm:spPr>
    </dgm:pt>
    <dgm:pt modelId="{177910EA-F449-4CAB-B7C9-57ED58BB6B20}" type="pres">
      <dgm:prSet presAssocID="{6D458463-EEF2-4476-8AD3-317D1FC00C0B}" presName="spaceRect" presStyleCnt="0"/>
      <dgm:spPr/>
    </dgm:pt>
    <dgm:pt modelId="{F589D4E4-FF9F-42D8-AE6B-AFAE3D4C0E80}" type="pres">
      <dgm:prSet presAssocID="{6D458463-EEF2-4476-8AD3-317D1FC00C0B}" presName="textRect" presStyleLbl="revTx" presStyleIdx="0" presStyleCnt="7" custScaleX="384002" custScaleY="114820" custLinFactX="46842" custLinFactY="-177726" custLinFactNeighborX="100000" custLinFactNeighborY="-200000">
        <dgm:presLayoutVars>
          <dgm:chMax val="1"/>
          <dgm:chPref val="1"/>
        </dgm:presLayoutVars>
      </dgm:prSet>
      <dgm:spPr/>
    </dgm:pt>
    <dgm:pt modelId="{095B8ADD-2579-44C1-AEA4-835DB0EEEDC8}" type="pres">
      <dgm:prSet presAssocID="{BDCE7C86-EBF2-4A74-82DD-30E16A76A282}" presName="sibTrans" presStyleCnt="0"/>
      <dgm:spPr/>
    </dgm:pt>
    <dgm:pt modelId="{D82A1F14-529D-4C4E-9D1C-5FB31E3623A9}" type="pres">
      <dgm:prSet presAssocID="{96B771F0-33EF-48E3-8E29-B2644F5AF5E8}" presName="compNode" presStyleCnt="0"/>
      <dgm:spPr/>
    </dgm:pt>
    <dgm:pt modelId="{CF4D5739-F285-4D2E-BBBD-2B5F372285A9}" type="pres">
      <dgm:prSet presAssocID="{96B771F0-33EF-48E3-8E29-B2644F5AF5E8}" presName="iconBgRect" presStyleLbl="bgShp" presStyleIdx="1" presStyleCnt="7" custLinFactX="68289" custLinFactY="44765" custLinFactNeighborX="100000" custLinFactNeighborY="100000"/>
      <dgm:spPr>
        <a:solidFill>
          <a:schemeClr val="accent1">
            <a:lumMod val="75000"/>
          </a:schemeClr>
        </a:solidFill>
      </dgm:spPr>
    </dgm:pt>
    <dgm:pt modelId="{A35830BC-6F7D-4D8B-91DF-0E71BA9944A9}" type="pres">
      <dgm:prSet presAssocID="{96B771F0-33EF-48E3-8E29-B2644F5AF5E8}" presName="iconRect" presStyleLbl="node1" presStyleIdx="1" presStyleCnt="7" custLinFactX="100000" custLinFactY="100000" custLinFactNeighborX="191686" custLinFactNeighborY="16783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art Phone"/>
        </a:ext>
      </dgm:extLst>
    </dgm:pt>
    <dgm:pt modelId="{F63CCBC0-4A1A-4537-983A-B16F5F8DF516}" type="pres">
      <dgm:prSet presAssocID="{96B771F0-33EF-48E3-8E29-B2644F5AF5E8}" presName="spaceRect" presStyleCnt="0"/>
      <dgm:spPr/>
    </dgm:pt>
    <dgm:pt modelId="{7AFB738B-D725-4136-8DD1-4CC193AAFF31}" type="pres">
      <dgm:prSet presAssocID="{96B771F0-33EF-48E3-8E29-B2644F5AF5E8}" presName="textRect" presStyleLbl="revTx" presStyleIdx="1" presStyleCnt="7" custLinFactX="5652" custLinFactY="100000" custLinFactNeighborX="100000" custLinFactNeighborY="115897">
        <dgm:presLayoutVars>
          <dgm:chMax val="1"/>
          <dgm:chPref val="1"/>
        </dgm:presLayoutVars>
      </dgm:prSet>
      <dgm:spPr/>
    </dgm:pt>
    <dgm:pt modelId="{D6E29ED3-C517-4DEC-9BB9-5BBC75B987EB}" type="pres">
      <dgm:prSet presAssocID="{02A763E1-AECF-4296-9866-DC205E2C3B29}" presName="sibTrans" presStyleCnt="0"/>
      <dgm:spPr/>
    </dgm:pt>
    <dgm:pt modelId="{C06A712E-958B-401A-86E9-4F0594A3A7BB}" type="pres">
      <dgm:prSet presAssocID="{9E6DBAC0-6A8D-41C7-B87B-7364257AC0E5}" presName="compNode" presStyleCnt="0"/>
      <dgm:spPr/>
    </dgm:pt>
    <dgm:pt modelId="{FB0E464D-31BC-4CE6-B97B-731AE8F04659}" type="pres">
      <dgm:prSet presAssocID="{9E6DBAC0-6A8D-41C7-B87B-7364257AC0E5}" presName="iconBgRect" presStyleLbl="bgShp" presStyleIdx="2" presStyleCnt="7" custLinFactNeighborX="-71772" custLinFactNeighborY="-59406"/>
      <dgm:spPr/>
    </dgm:pt>
    <dgm:pt modelId="{7575F11F-604C-4EE1-A934-0F63599A2396}" type="pres">
      <dgm:prSet presAssocID="{9E6DBAC0-6A8D-41C7-B87B-7364257AC0E5}" presName="iconRect" presStyleLbl="node1" presStyleIdx="2" presStyleCnt="7" custLinFactX="-19714" custLinFactY="-5154" custLinFactNeighborX="-100000"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s"/>
        </a:ext>
      </dgm:extLst>
    </dgm:pt>
    <dgm:pt modelId="{E9D9C28E-2B96-4D16-962E-9BF9A2FE46AD}" type="pres">
      <dgm:prSet presAssocID="{9E6DBAC0-6A8D-41C7-B87B-7364257AC0E5}" presName="spaceRect" presStyleCnt="0"/>
      <dgm:spPr/>
    </dgm:pt>
    <dgm:pt modelId="{D9868676-F0E9-41EC-83C5-5EE726E6950D}" type="pres">
      <dgm:prSet presAssocID="{9E6DBAC0-6A8D-41C7-B87B-7364257AC0E5}" presName="textRect" presStyleLbl="revTx" presStyleIdx="2" presStyleCnt="7" custScaleX="124938" custLinFactY="-55364" custLinFactNeighborX="-30370" custLinFactNeighborY="-100000">
        <dgm:presLayoutVars>
          <dgm:chMax val="1"/>
          <dgm:chPref val="1"/>
        </dgm:presLayoutVars>
      </dgm:prSet>
      <dgm:spPr/>
    </dgm:pt>
    <dgm:pt modelId="{48D06452-F9D5-4A1A-8705-F0900E23E44E}" type="pres">
      <dgm:prSet presAssocID="{FE0D84C9-84F8-4C1C-9193-438ED4ECE648}" presName="sibTrans" presStyleCnt="0"/>
      <dgm:spPr/>
    </dgm:pt>
    <dgm:pt modelId="{FD0CC998-9DFF-4A5C-8A69-86B28E9F144F}" type="pres">
      <dgm:prSet presAssocID="{91A2E955-1518-45D8-B191-E8D4841382C7}" presName="compNode" presStyleCnt="0"/>
      <dgm:spPr/>
    </dgm:pt>
    <dgm:pt modelId="{F65577F2-4F8E-42CD-8393-AA00186D29D4}" type="pres">
      <dgm:prSet presAssocID="{91A2E955-1518-45D8-B191-E8D4841382C7}" presName="iconBgRect" presStyleLbl="bgShp" presStyleIdx="3" presStyleCnt="7" custLinFactX="350712" custLinFactNeighborX="400000" custLinFactNeighborY="46698"/>
      <dgm:spPr/>
    </dgm:pt>
    <dgm:pt modelId="{607F7739-D389-4F0C-A5F2-759604F59F04}" type="pres">
      <dgm:prSet presAssocID="{91A2E955-1518-45D8-B191-E8D4841382C7}" presName="iconRect" presStyleLbl="node1" presStyleIdx="3" presStyleCnt="7" custLinFactX="617978" custLinFactNeighborX="700000" custLinFactNeighborY="8950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gnifying glass"/>
        </a:ext>
      </dgm:extLst>
    </dgm:pt>
    <dgm:pt modelId="{24DAE853-810C-486B-9FBD-C4BE5C4BBBBE}" type="pres">
      <dgm:prSet presAssocID="{91A2E955-1518-45D8-B191-E8D4841382C7}" presName="spaceRect" presStyleCnt="0"/>
      <dgm:spPr/>
    </dgm:pt>
    <dgm:pt modelId="{D8711026-1336-44CB-98AB-2F6BC5B1F367}" type="pres">
      <dgm:prSet presAssocID="{91A2E955-1518-45D8-B191-E8D4841382C7}" presName="textRect" presStyleLbl="revTx" presStyleIdx="3" presStyleCnt="7" custScaleY="42030" custLinFactX="200000" custLinFactNeighborX="263623" custLinFactNeighborY="21466">
        <dgm:presLayoutVars>
          <dgm:chMax val="1"/>
          <dgm:chPref val="1"/>
        </dgm:presLayoutVars>
      </dgm:prSet>
      <dgm:spPr/>
    </dgm:pt>
    <dgm:pt modelId="{E053DA3F-1F91-4FC4-ABE6-BF03D1B75AC4}" type="pres">
      <dgm:prSet presAssocID="{C6B70C7F-4C67-44FE-9EEF-9346885D230B}" presName="sibTrans" presStyleCnt="0"/>
      <dgm:spPr/>
    </dgm:pt>
    <dgm:pt modelId="{796142C4-A48C-4A86-9192-91666B54C7F8}" type="pres">
      <dgm:prSet presAssocID="{7718372E-D95E-49EB-A014-AB57F2F552FB}" presName="compNode" presStyleCnt="0"/>
      <dgm:spPr/>
    </dgm:pt>
    <dgm:pt modelId="{D0E1EDE3-5BA5-46C4-B8AF-BD4E3F26E431}" type="pres">
      <dgm:prSet presAssocID="{7718372E-D95E-49EB-A014-AB57F2F552FB}" presName="iconBgRect" presStyleLbl="bgShp" presStyleIdx="4" presStyleCnt="7" custLinFactY="-42325" custLinFactNeighborX="2813" custLinFactNeighborY="-100000"/>
      <dgm:spPr/>
    </dgm:pt>
    <dgm:pt modelId="{F44E0716-104A-4650-B2B0-98731C6CE504}" type="pres">
      <dgm:prSet presAssocID="{7718372E-D95E-49EB-A014-AB57F2F552FB}" presName="iconRect" presStyleLbl="node1" presStyleIdx="4" presStyleCnt="7" custLinFactY="-100000" custLinFactNeighborX="13253" custLinFactNeighborY="-152779"/>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erson Eating"/>
        </a:ext>
      </dgm:extLst>
    </dgm:pt>
    <dgm:pt modelId="{8102518A-8DCB-4DBC-A2B5-06B83D6F2D88}" type="pres">
      <dgm:prSet presAssocID="{7718372E-D95E-49EB-A014-AB57F2F552FB}" presName="spaceRect" presStyleCnt="0"/>
      <dgm:spPr/>
    </dgm:pt>
    <dgm:pt modelId="{9DE184E8-FA6E-4522-9791-72EB0E4CC0D6}" type="pres">
      <dgm:prSet presAssocID="{7718372E-D95E-49EB-A014-AB57F2F552FB}" presName="textRect" presStyleLbl="revTx" presStyleIdx="4" presStyleCnt="7" custLinFactY="-100000" custLinFactNeighborX="4310" custLinFactNeighborY="-177407">
        <dgm:presLayoutVars>
          <dgm:chMax val="1"/>
          <dgm:chPref val="1"/>
        </dgm:presLayoutVars>
      </dgm:prSet>
      <dgm:spPr/>
    </dgm:pt>
    <dgm:pt modelId="{96517CE2-5FE4-475B-B712-0E3EBF8FBA10}" type="pres">
      <dgm:prSet presAssocID="{D4D4BC6A-1642-4954-84B6-3480581CD1DD}" presName="sibTrans" presStyleCnt="0"/>
      <dgm:spPr/>
    </dgm:pt>
    <dgm:pt modelId="{B0761834-2309-4406-BF6A-8CB110665981}" type="pres">
      <dgm:prSet presAssocID="{421E2F7F-ED10-434B-8101-E47D4E524476}" presName="compNode" presStyleCnt="0"/>
      <dgm:spPr/>
    </dgm:pt>
    <dgm:pt modelId="{05A44A20-B414-4D54-99FA-CFFA7D4FCB71}" type="pres">
      <dgm:prSet presAssocID="{421E2F7F-ED10-434B-8101-E47D4E524476}" presName="iconBgRect" presStyleLbl="bgShp" presStyleIdx="5" presStyleCnt="7" custLinFactY="-100000" custLinFactNeighborX="21697" custLinFactNeighborY="-107781"/>
      <dgm:spPr/>
    </dgm:pt>
    <dgm:pt modelId="{6EECAF06-FAC0-4D16-8E2F-4844C0ADDDCF}" type="pres">
      <dgm:prSet presAssocID="{421E2F7F-ED10-434B-8101-E47D4E524476}" presName="iconRect" presStyleLbl="node1" presStyleIdx="5" presStyleCnt="7" custLinFactY="-163072" custLinFactNeighborX="40003" custLinFactNeighborY="-200000"/>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ork and knife"/>
        </a:ext>
      </dgm:extLst>
    </dgm:pt>
    <dgm:pt modelId="{AACDCA6D-5E4F-48D9-B5E0-15F9AE50572D}" type="pres">
      <dgm:prSet presAssocID="{421E2F7F-ED10-434B-8101-E47D4E524476}" presName="spaceRect" presStyleCnt="0"/>
      <dgm:spPr/>
    </dgm:pt>
    <dgm:pt modelId="{DE3C9495-3A59-4142-881E-4B6F1822C830}" type="pres">
      <dgm:prSet presAssocID="{421E2F7F-ED10-434B-8101-E47D4E524476}" presName="textRect" presStyleLbl="revTx" presStyleIdx="5" presStyleCnt="7" custScaleX="114728" custLinFactY="-200000" custLinFactNeighborX="18547" custLinFactNeighborY="-227479">
        <dgm:presLayoutVars>
          <dgm:chMax val="1"/>
          <dgm:chPref val="1"/>
        </dgm:presLayoutVars>
      </dgm:prSet>
      <dgm:spPr/>
    </dgm:pt>
    <dgm:pt modelId="{499876C8-5E87-4200-8EFA-8A916115B55C}" type="pres">
      <dgm:prSet presAssocID="{C2CB5DDF-90B4-44F8-BB08-2270361A3859}" presName="sibTrans" presStyleCnt="0"/>
      <dgm:spPr/>
    </dgm:pt>
    <dgm:pt modelId="{180BDA54-9A9B-469F-BB0E-96A6B8C6D77A}" type="pres">
      <dgm:prSet presAssocID="{5410651E-5C69-4590-8510-FC0B8C5BED61}" presName="compNode" presStyleCnt="0"/>
      <dgm:spPr/>
    </dgm:pt>
    <dgm:pt modelId="{0D1D62F2-F1F6-404A-8B10-09CA0EE8A7A0}" type="pres">
      <dgm:prSet presAssocID="{5410651E-5C69-4590-8510-FC0B8C5BED61}" presName="iconBgRect" presStyleLbl="bgShp" presStyleIdx="6" presStyleCnt="7" custLinFactX="-123935" custLinFactNeighborX="-200000" custLinFactNeighborY="87517"/>
      <dgm:spPr>
        <a:solidFill>
          <a:srgbClr val="00B050"/>
        </a:solidFill>
      </dgm:spPr>
    </dgm:pt>
    <dgm:pt modelId="{D2704B0D-70A0-4313-BAFB-406E89199CDF}" type="pres">
      <dgm:prSet presAssocID="{5410651E-5C69-4590-8510-FC0B8C5BED61}" presName="iconRect" presStyleLbl="node1" presStyleIdx="6" presStyleCnt="7" custLinFactX="-252555" custLinFactY="48831" custLinFactNeighborX="-300000" custLinFactNeighborY="100000"/>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vocado"/>
        </a:ext>
      </dgm:extLst>
    </dgm:pt>
    <dgm:pt modelId="{6F65819F-155F-4CF9-BAAF-6F5952A1538F}" type="pres">
      <dgm:prSet presAssocID="{5410651E-5C69-4590-8510-FC0B8C5BED61}" presName="spaceRect" presStyleCnt="0"/>
      <dgm:spPr/>
    </dgm:pt>
    <dgm:pt modelId="{CE5EA569-BC1F-44CB-9191-048BD2654610}" type="pres">
      <dgm:prSet presAssocID="{5410651E-5C69-4590-8510-FC0B8C5BED61}" presName="textRect" presStyleLbl="revTx" presStyleIdx="6" presStyleCnt="7" custScaleX="152869" custLinFactNeighborX="-90306" custLinFactNeighborY="-41398">
        <dgm:presLayoutVars>
          <dgm:chMax val="1"/>
          <dgm:chPref val="1"/>
        </dgm:presLayoutVars>
      </dgm:prSet>
      <dgm:spPr/>
    </dgm:pt>
  </dgm:ptLst>
  <dgm:cxnLst>
    <dgm:cxn modelId="{9A87FD09-12B1-4645-A85F-29EA326EBB23}" type="presOf" srcId="{6D458463-EEF2-4476-8AD3-317D1FC00C0B}" destId="{F589D4E4-FF9F-42D8-AE6B-AFAE3D4C0E80}" srcOrd="0" destOrd="0" presId="urn:microsoft.com/office/officeart/2018/5/layout/IconCircleLabelList"/>
    <dgm:cxn modelId="{9A74110D-B6AC-4B85-BD52-99A532AE4062}" type="presOf" srcId="{9E6DBAC0-6A8D-41C7-B87B-7364257AC0E5}" destId="{D9868676-F0E9-41EC-83C5-5EE726E6950D}" srcOrd="0" destOrd="0" presId="urn:microsoft.com/office/officeart/2018/5/layout/IconCircleLabelList"/>
    <dgm:cxn modelId="{67BDF46F-239A-4F43-BD29-81BC35052BFA}" type="presOf" srcId="{5410651E-5C69-4590-8510-FC0B8C5BED61}" destId="{CE5EA569-BC1F-44CB-9191-048BD2654610}" srcOrd="0" destOrd="0" presId="urn:microsoft.com/office/officeart/2018/5/layout/IconCircleLabelList"/>
    <dgm:cxn modelId="{6F6B908F-56B5-4BA2-A27E-29F01E6F956A}" type="presOf" srcId="{F2FC2FF9-B80B-4788-AA3C-5F435F5539D2}" destId="{0C30F0C6-B689-42D0-85FA-5F27B02B4B03}" srcOrd="0" destOrd="0" presId="urn:microsoft.com/office/officeart/2018/5/layout/IconCircleLabelList"/>
    <dgm:cxn modelId="{2651FB92-0CD9-4AC9-8BA2-88774396850F}" srcId="{F2FC2FF9-B80B-4788-AA3C-5F435F5539D2}" destId="{9E6DBAC0-6A8D-41C7-B87B-7364257AC0E5}" srcOrd="2" destOrd="0" parTransId="{F8669799-F948-44CB-B7C6-BAEA563CD68E}" sibTransId="{FE0D84C9-84F8-4C1C-9193-438ED4ECE648}"/>
    <dgm:cxn modelId="{DD8D6BA3-40E2-413D-A91E-C74506E314D0}" type="presOf" srcId="{421E2F7F-ED10-434B-8101-E47D4E524476}" destId="{DE3C9495-3A59-4142-881E-4B6F1822C830}" srcOrd="0" destOrd="0" presId="urn:microsoft.com/office/officeart/2018/5/layout/IconCircleLabelList"/>
    <dgm:cxn modelId="{A720F1B2-02F3-49A2-9508-E718D5CF6DA0}" srcId="{F2FC2FF9-B80B-4788-AA3C-5F435F5539D2}" destId="{96B771F0-33EF-48E3-8E29-B2644F5AF5E8}" srcOrd="1" destOrd="0" parTransId="{998DF2DB-6C55-409B-B15B-10A798ABAC4A}" sibTransId="{02A763E1-AECF-4296-9866-DC205E2C3B29}"/>
    <dgm:cxn modelId="{7F8D84C5-4E4E-44F5-8A44-1C113A131E62}" srcId="{F2FC2FF9-B80B-4788-AA3C-5F435F5539D2}" destId="{7718372E-D95E-49EB-A014-AB57F2F552FB}" srcOrd="4" destOrd="0" parTransId="{E8FD6A5E-63EB-4508-8AFB-3E9DE8B1994E}" sibTransId="{D4D4BC6A-1642-4954-84B6-3480581CD1DD}"/>
    <dgm:cxn modelId="{BAB3D8C7-8005-4471-8051-8E94D419B932}" type="presOf" srcId="{91A2E955-1518-45D8-B191-E8D4841382C7}" destId="{D8711026-1336-44CB-98AB-2F6BC5B1F367}" srcOrd="0" destOrd="0" presId="urn:microsoft.com/office/officeart/2018/5/layout/IconCircleLabelList"/>
    <dgm:cxn modelId="{6201E7D1-FFC8-4C69-AF41-27CD74268757}" srcId="{F2FC2FF9-B80B-4788-AA3C-5F435F5539D2}" destId="{6D458463-EEF2-4476-8AD3-317D1FC00C0B}" srcOrd="0" destOrd="0" parTransId="{B5D28E9E-3FF1-4522-8148-892009BBB82D}" sibTransId="{BDCE7C86-EBF2-4A74-82DD-30E16A76A282}"/>
    <dgm:cxn modelId="{F682D1D5-BF7A-4493-A88E-7A237CAF252F}" srcId="{F2FC2FF9-B80B-4788-AA3C-5F435F5539D2}" destId="{5410651E-5C69-4590-8510-FC0B8C5BED61}" srcOrd="6" destOrd="0" parTransId="{0A173B25-416C-48FA-9EE7-602760E87C30}" sibTransId="{FB083AFB-9E18-491A-A524-1177BD5FCC36}"/>
    <dgm:cxn modelId="{9694E1E1-BCC0-46A4-999D-53CE01565F06}" type="presOf" srcId="{96B771F0-33EF-48E3-8E29-B2644F5AF5E8}" destId="{7AFB738B-D725-4136-8DD1-4CC193AAFF31}" srcOrd="0" destOrd="0" presId="urn:microsoft.com/office/officeart/2018/5/layout/IconCircleLabelList"/>
    <dgm:cxn modelId="{EBF531E5-8B5C-4E34-BE97-E4963D970892}" srcId="{F2FC2FF9-B80B-4788-AA3C-5F435F5539D2}" destId="{91A2E955-1518-45D8-B191-E8D4841382C7}" srcOrd="3" destOrd="0" parTransId="{4A7E0BEC-77E5-4723-A2BB-4A363EB8940D}" sibTransId="{C6B70C7F-4C67-44FE-9EEF-9346885D230B}"/>
    <dgm:cxn modelId="{A951DDF2-71D2-43FB-8A24-9796D3DEE830}" type="presOf" srcId="{7718372E-D95E-49EB-A014-AB57F2F552FB}" destId="{9DE184E8-FA6E-4522-9791-72EB0E4CC0D6}" srcOrd="0" destOrd="0" presId="urn:microsoft.com/office/officeart/2018/5/layout/IconCircleLabelList"/>
    <dgm:cxn modelId="{1AEFE8FB-F86A-4EBB-9758-713EB08B980F}" srcId="{F2FC2FF9-B80B-4788-AA3C-5F435F5539D2}" destId="{421E2F7F-ED10-434B-8101-E47D4E524476}" srcOrd="5" destOrd="0" parTransId="{98F1D32E-C24B-44B8-8B75-1243F3F13CAF}" sibTransId="{C2CB5DDF-90B4-44F8-BB08-2270361A3859}"/>
    <dgm:cxn modelId="{9514582F-E3F3-4BCF-A667-4575A68F9BFA}" type="presParOf" srcId="{0C30F0C6-B689-42D0-85FA-5F27B02B4B03}" destId="{B082BFDD-FE58-4C54-BBA0-A6E476521FD4}" srcOrd="0" destOrd="0" presId="urn:microsoft.com/office/officeart/2018/5/layout/IconCircleLabelList"/>
    <dgm:cxn modelId="{A7F538E6-8EDE-40EC-9C01-88F61D3213F5}" type="presParOf" srcId="{B082BFDD-FE58-4C54-BBA0-A6E476521FD4}" destId="{72087990-377D-4405-BC68-39D055AB9C68}" srcOrd="0" destOrd="0" presId="urn:microsoft.com/office/officeart/2018/5/layout/IconCircleLabelList"/>
    <dgm:cxn modelId="{B0FCA2A9-5C6A-4C66-8ED4-B60FD58E080E}" type="presParOf" srcId="{B082BFDD-FE58-4C54-BBA0-A6E476521FD4}" destId="{494328D7-EBD1-4191-AF3D-5172587A941B}" srcOrd="1" destOrd="0" presId="urn:microsoft.com/office/officeart/2018/5/layout/IconCircleLabelList"/>
    <dgm:cxn modelId="{C225410D-6655-4835-A8D8-DDB61B115CDB}" type="presParOf" srcId="{B082BFDD-FE58-4C54-BBA0-A6E476521FD4}" destId="{177910EA-F449-4CAB-B7C9-57ED58BB6B20}" srcOrd="2" destOrd="0" presId="urn:microsoft.com/office/officeart/2018/5/layout/IconCircleLabelList"/>
    <dgm:cxn modelId="{165B5B7E-5DE5-4825-97B8-4F773B3248B2}" type="presParOf" srcId="{B082BFDD-FE58-4C54-BBA0-A6E476521FD4}" destId="{F589D4E4-FF9F-42D8-AE6B-AFAE3D4C0E80}" srcOrd="3" destOrd="0" presId="urn:microsoft.com/office/officeart/2018/5/layout/IconCircleLabelList"/>
    <dgm:cxn modelId="{39ADDF99-5B8D-43FA-B0A9-A399ABC3A541}" type="presParOf" srcId="{0C30F0C6-B689-42D0-85FA-5F27B02B4B03}" destId="{095B8ADD-2579-44C1-AEA4-835DB0EEEDC8}" srcOrd="1" destOrd="0" presId="urn:microsoft.com/office/officeart/2018/5/layout/IconCircleLabelList"/>
    <dgm:cxn modelId="{9906C38C-B05F-4F28-B89C-E08A90F7002B}" type="presParOf" srcId="{0C30F0C6-B689-42D0-85FA-5F27B02B4B03}" destId="{D82A1F14-529D-4C4E-9D1C-5FB31E3623A9}" srcOrd="2" destOrd="0" presId="urn:microsoft.com/office/officeart/2018/5/layout/IconCircleLabelList"/>
    <dgm:cxn modelId="{E36951BD-B28B-463B-9F4F-DE1851DDD3A1}" type="presParOf" srcId="{D82A1F14-529D-4C4E-9D1C-5FB31E3623A9}" destId="{CF4D5739-F285-4D2E-BBBD-2B5F372285A9}" srcOrd="0" destOrd="0" presId="urn:microsoft.com/office/officeart/2018/5/layout/IconCircleLabelList"/>
    <dgm:cxn modelId="{49183F02-9338-4BAC-B985-D56E3E9E0CF4}" type="presParOf" srcId="{D82A1F14-529D-4C4E-9D1C-5FB31E3623A9}" destId="{A35830BC-6F7D-4D8B-91DF-0E71BA9944A9}" srcOrd="1" destOrd="0" presId="urn:microsoft.com/office/officeart/2018/5/layout/IconCircleLabelList"/>
    <dgm:cxn modelId="{5C6D632C-4EF7-4397-8B1A-8EFD357B031B}" type="presParOf" srcId="{D82A1F14-529D-4C4E-9D1C-5FB31E3623A9}" destId="{F63CCBC0-4A1A-4537-983A-B16F5F8DF516}" srcOrd="2" destOrd="0" presId="urn:microsoft.com/office/officeart/2018/5/layout/IconCircleLabelList"/>
    <dgm:cxn modelId="{BF046DA5-06BF-4AF2-B5EA-2A7F9664EF85}" type="presParOf" srcId="{D82A1F14-529D-4C4E-9D1C-5FB31E3623A9}" destId="{7AFB738B-D725-4136-8DD1-4CC193AAFF31}" srcOrd="3" destOrd="0" presId="urn:microsoft.com/office/officeart/2018/5/layout/IconCircleLabelList"/>
    <dgm:cxn modelId="{243A0FBD-8C9F-4391-99DA-E83BD2E9EDCB}" type="presParOf" srcId="{0C30F0C6-B689-42D0-85FA-5F27B02B4B03}" destId="{D6E29ED3-C517-4DEC-9BB9-5BBC75B987EB}" srcOrd="3" destOrd="0" presId="urn:microsoft.com/office/officeart/2018/5/layout/IconCircleLabelList"/>
    <dgm:cxn modelId="{46335ECB-DAF0-4212-915C-0CC0BD7DB0BD}" type="presParOf" srcId="{0C30F0C6-B689-42D0-85FA-5F27B02B4B03}" destId="{C06A712E-958B-401A-86E9-4F0594A3A7BB}" srcOrd="4" destOrd="0" presId="urn:microsoft.com/office/officeart/2018/5/layout/IconCircleLabelList"/>
    <dgm:cxn modelId="{64838B9E-565D-4C33-A56F-98ACC7F1E309}" type="presParOf" srcId="{C06A712E-958B-401A-86E9-4F0594A3A7BB}" destId="{FB0E464D-31BC-4CE6-B97B-731AE8F04659}" srcOrd="0" destOrd="0" presId="urn:microsoft.com/office/officeart/2018/5/layout/IconCircleLabelList"/>
    <dgm:cxn modelId="{C2016F80-8E6E-4496-B72B-6E5A168164FE}" type="presParOf" srcId="{C06A712E-958B-401A-86E9-4F0594A3A7BB}" destId="{7575F11F-604C-4EE1-A934-0F63599A2396}" srcOrd="1" destOrd="0" presId="urn:microsoft.com/office/officeart/2018/5/layout/IconCircleLabelList"/>
    <dgm:cxn modelId="{5F10BAE6-6E78-43AA-9181-3A86DB7DB724}" type="presParOf" srcId="{C06A712E-958B-401A-86E9-4F0594A3A7BB}" destId="{E9D9C28E-2B96-4D16-962E-9BF9A2FE46AD}" srcOrd="2" destOrd="0" presId="urn:microsoft.com/office/officeart/2018/5/layout/IconCircleLabelList"/>
    <dgm:cxn modelId="{A1CE72B2-E1BA-42F7-A389-A02FBB3E588C}" type="presParOf" srcId="{C06A712E-958B-401A-86E9-4F0594A3A7BB}" destId="{D9868676-F0E9-41EC-83C5-5EE726E6950D}" srcOrd="3" destOrd="0" presId="urn:microsoft.com/office/officeart/2018/5/layout/IconCircleLabelList"/>
    <dgm:cxn modelId="{7A516523-ADEF-4D80-A780-03AE9A3F8C80}" type="presParOf" srcId="{0C30F0C6-B689-42D0-85FA-5F27B02B4B03}" destId="{48D06452-F9D5-4A1A-8705-F0900E23E44E}" srcOrd="5" destOrd="0" presId="urn:microsoft.com/office/officeart/2018/5/layout/IconCircleLabelList"/>
    <dgm:cxn modelId="{0A869AE1-5A3C-4BF5-B01C-DDAC3CF6C0FF}" type="presParOf" srcId="{0C30F0C6-B689-42D0-85FA-5F27B02B4B03}" destId="{FD0CC998-9DFF-4A5C-8A69-86B28E9F144F}" srcOrd="6" destOrd="0" presId="urn:microsoft.com/office/officeart/2018/5/layout/IconCircleLabelList"/>
    <dgm:cxn modelId="{84073172-5497-42C6-8047-C9FC872B9837}" type="presParOf" srcId="{FD0CC998-9DFF-4A5C-8A69-86B28E9F144F}" destId="{F65577F2-4F8E-42CD-8393-AA00186D29D4}" srcOrd="0" destOrd="0" presId="urn:microsoft.com/office/officeart/2018/5/layout/IconCircleLabelList"/>
    <dgm:cxn modelId="{8604B677-D6C1-4D98-B3EA-C82B65CCF3BD}" type="presParOf" srcId="{FD0CC998-9DFF-4A5C-8A69-86B28E9F144F}" destId="{607F7739-D389-4F0C-A5F2-759604F59F04}" srcOrd="1" destOrd="0" presId="urn:microsoft.com/office/officeart/2018/5/layout/IconCircleLabelList"/>
    <dgm:cxn modelId="{62393848-C7E5-450F-9E12-BAA6B4DD532B}" type="presParOf" srcId="{FD0CC998-9DFF-4A5C-8A69-86B28E9F144F}" destId="{24DAE853-810C-486B-9FBD-C4BE5C4BBBBE}" srcOrd="2" destOrd="0" presId="urn:microsoft.com/office/officeart/2018/5/layout/IconCircleLabelList"/>
    <dgm:cxn modelId="{845645B9-2636-41ED-A698-3341A14B4FB1}" type="presParOf" srcId="{FD0CC998-9DFF-4A5C-8A69-86B28E9F144F}" destId="{D8711026-1336-44CB-98AB-2F6BC5B1F367}" srcOrd="3" destOrd="0" presId="urn:microsoft.com/office/officeart/2018/5/layout/IconCircleLabelList"/>
    <dgm:cxn modelId="{4AC9BA92-FAED-435D-86FE-E79DF60138BB}" type="presParOf" srcId="{0C30F0C6-B689-42D0-85FA-5F27B02B4B03}" destId="{E053DA3F-1F91-4FC4-ABE6-BF03D1B75AC4}" srcOrd="7" destOrd="0" presId="urn:microsoft.com/office/officeart/2018/5/layout/IconCircleLabelList"/>
    <dgm:cxn modelId="{E225BA22-0F3C-46E9-BDB7-40AAB3948E18}" type="presParOf" srcId="{0C30F0C6-B689-42D0-85FA-5F27B02B4B03}" destId="{796142C4-A48C-4A86-9192-91666B54C7F8}" srcOrd="8" destOrd="0" presId="urn:microsoft.com/office/officeart/2018/5/layout/IconCircleLabelList"/>
    <dgm:cxn modelId="{BDB52EE1-61A4-4096-A382-7A3BF900414C}" type="presParOf" srcId="{796142C4-A48C-4A86-9192-91666B54C7F8}" destId="{D0E1EDE3-5BA5-46C4-B8AF-BD4E3F26E431}" srcOrd="0" destOrd="0" presId="urn:microsoft.com/office/officeart/2018/5/layout/IconCircleLabelList"/>
    <dgm:cxn modelId="{55FD8B93-CD16-4818-871B-0EDCA913C482}" type="presParOf" srcId="{796142C4-A48C-4A86-9192-91666B54C7F8}" destId="{F44E0716-104A-4650-B2B0-98731C6CE504}" srcOrd="1" destOrd="0" presId="urn:microsoft.com/office/officeart/2018/5/layout/IconCircleLabelList"/>
    <dgm:cxn modelId="{23437DFA-C356-4752-88B1-09BB03182A93}" type="presParOf" srcId="{796142C4-A48C-4A86-9192-91666B54C7F8}" destId="{8102518A-8DCB-4DBC-A2B5-06B83D6F2D88}" srcOrd="2" destOrd="0" presId="urn:microsoft.com/office/officeart/2018/5/layout/IconCircleLabelList"/>
    <dgm:cxn modelId="{72FA5FE8-F508-4E9D-B20D-F3EDB425DF85}" type="presParOf" srcId="{796142C4-A48C-4A86-9192-91666B54C7F8}" destId="{9DE184E8-FA6E-4522-9791-72EB0E4CC0D6}" srcOrd="3" destOrd="0" presId="urn:microsoft.com/office/officeart/2018/5/layout/IconCircleLabelList"/>
    <dgm:cxn modelId="{C4C4633F-44A1-4F5C-B30C-52331F9AFAB4}" type="presParOf" srcId="{0C30F0C6-B689-42D0-85FA-5F27B02B4B03}" destId="{96517CE2-5FE4-475B-B712-0E3EBF8FBA10}" srcOrd="9" destOrd="0" presId="urn:microsoft.com/office/officeart/2018/5/layout/IconCircleLabelList"/>
    <dgm:cxn modelId="{21C44636-2D91-42FC-9273-C83C50FEDE59}" type="presParOf" srcId="{0C30F0C6-B689-42D0-85FA-5F27B02B4B03}" destId="{B0761834-2309-4406-BF6A-8CB110665981}" srcOrd="10" destOrd="0" presId="urn:microsoft.com/office/officeart/2018/5/layout/IconCircleLabelList"/>
    <dgm:cxn modelId="{223F9EA6-0A8C-4575-8E22-717A1BF3A702}" type="presParOf" srcId="{B0761834-2309-4406-BF6A-8CB110665981}" destId="{05A44A20-B414-4D54-99FA-CFFA7D4FCB71}" srcOrd="0" destOrd="0" presId="urn:microsoft.com/office/officeart/2018/5/layout/IconCircleLabelList"/>
    <dgm:cxn modelId="{7043A326-9C6A-43DD-84EE-525AFE2F4277}" type="presParOf" srcId="{B0761834-2309-4406-BF6A-8CB110665981}" destId="{6EECAF06-FAC0-4D16-8E2F-4844C0ADDDCF}" srcOrd="1" destOrd="0" presId="urn:microsoft.com/office/officeart/2018/5/layout/IconCircleLabelList"/>
    <dgm:cxn modelId="{F08A26BA-1698-4D13-A124-639B9823983C}" type="presParOf" srcId="{B0761834-2309-4406-BF6A-8CB110665981}" destId="{AACDCA6D-5E4F-48D9-B5E0-15F9AE50572D}" srcOrd="2" destOrd="0" presId="urn:microsoft.com/office/officeart/2018/5/layout/IconCircleLabelList"/>
    <dgm:cxn modelId="{A2D5F49F-7CEF-4C61-A71C-CC282D8D0883}" type="presParOf" srcId="{B0761834-2309-4406-BF6A-8CB110665981}" destId="{DE3C9495-3A59-4142-881E-4B6F1822C830}" srcOrd="3" destOrd="0" presId="urn:microsoft.com/office/officeart/2018/5/layout/IconCircleLabelList"/>
    <dgm:cxn modelId="{14EE8BEF-C093-44F3-9C3B-FECEC59645CA}" type="presParOf" srcId="{0C30F0C6-B689-42D0-85FA-5F27B02B4B03}" destId="{499876C8-5E87-4200-8EFA-8A916115B55C}" srcOrd="11" destOrd="0" presId="urn:microsoft.com/office/officeart/2018/5/layout/IconCircleLabelList"/>
    <dgm:cxn modelId="{A94E92CE-11B2-4A34-9187-C9F8D2B39407}" type="presParOf" srcId="{0C30F0C6-B689-42D0-85FA-5F27B02B4B03}" destId="{180BDA54-9A9B-469F-BB0E-96A6B8C6D77A}" srcOrd="12" destOrd="0" presId="urn:microsoft.com/office/officeart/2018/5/layout/IconCircleLabelList"/>
    <dgm:cxn modelId="{E5195936-EFFB-4F94-9717-B951D5C7FE99}" type="presParOf" srcId="{180BDA54-9A9B-469F-BB0E-96A6B8C6D77A}" destId="{0D1D62F2-F1F6-404A-8B10-09CA0EE8A7A0}" srcOrd="0" destOrd="0" presId="urn:microsoft.com/office/officeart/2018/5/layout/IconCircleLabelList"/>
    <dgm:cxn modelId="{DFA514F0-2CDE-4580-8EC7-BF52F5E3CBBD}" type="presParOf" srcId="{180BDA54-9A9B-469F-BB0E-96A6B8C6D77A}" destId="{D2704B0D-70A0-4313-BAFB-406E89199CDF}" srcOrd="1" destOrd="0" presId="urn:microsoft.com/office/officeart/2018/5/layout/IconCircleLabelList"/>
    <dgm:cxn modelId="{E30432D4-D836-42FB-A9AF-74182A6B89B9}" type="presParOf" srcId="{180BDA54-9A9B-469F-BB0E-96A6B8C6D77A}" destId="{6F65819F-155F-4CF9-BAAF-6F5952A1538F}" srcOrd="2" destOrd="0" presId="urn:microsoft.com/office/officeart/2018/5/layout/IconCircleLabelList"/>
    <dgm:cxn modelId="{58652B67-09A9-48C4-9789-47195C38AF86}" type="presParOf" srcId="{180BDA54-9A9B-469F-BB0E-96A6B8C6D77A}" destId="{CE5EA569-BC1F-44CB-9191-048BD2654610}"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F0E62-3C47-41FF-A885-ECB37B0D043D}">
      <dsp:nvSpPr>
        <dsp:cNvPr id="0" name=""/>
        <dsp:cNvSpPr/>
      </dsp:nvSpPr>
      <dsp:spPr>
        <a:xfrm>
          <a:off x="0" y="244180"/>
          <a:ext cx="6666833" cy="1476832"/>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How to create and implement a nutritional care plan based on overall MUST score.</a:t>
          </a:r>
        </a:p>
      </dsp:txBody>
      <dsp:txXfrm>
        <a:off x="72093" y="316273"/>
        <a:ext cx="6522647" cy="1332646"/>
      </dsp:txXfrm>
    </dsp:sp>
    <dsp:sp modelId="{B7C8A1F0-A69B-45C6-A5BE-D2FDADA3E523}">
      <dsp:nvSpPr>
        <dsp:cNvPr id="0" name=""/>
        <dsp:cNvSpPr/>
      </dsp:nvSpPr>
      <dsp:spPr>
        <a:xfrm>
          <a:off x="0" y="1772858"/>
          <a:ext cx="6666833" cy="1476832"/>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Health care professionals should always use their professional judgement. Consider patient’s overall health status, whether suggested care plan is appropriate and is in line with their overall medical management plan. If unsure always check with key health professionals involved in the patient’s care.</a:t>
          </a:r>
        </a:p>
      </dsp:txBody>
      <dsp:txXfrm>
        <a:off x="72093" y="1844951"/>
        <a:ext cx="6522647" cy="1332646"/>
      </dsp:txXfrm>
    </dsp:sp>
    <dsp:sp modelId="{A833C64F-452E-4945-A059-39B9B2EF3476}">
      <dsp:nvSpPr>
        <dsp:cNvPr id="0" name=""/>
        <dsp:cNvSpPr/>
      </dsp:nvSpPr>
      <dsp:spPr>
        <a:xfrm>
          <a:off x="0" y="3301530"/>
          <a:ext cx="6666833" cy="1476832"/>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Always ensure that the nutritional care plan is in line with the nutritional aim.</a:t>
          </a:r>
        </a:p>
      </dsp:txBody>
      <dsp:txXfrm>
        <a:off x="72093" y="3373623"/>
        <a:ext cx="6522647" cy="1332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AD697-8A10-41BF-80A2-FE570BD4D6CA}">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Smaller meals but more frequently throughout the day </a:t>
          </a:r>
          <a:endParaRPr lang="en-US" sz="2200" kern="1200" dirty="0">
            <a:latin typeface="Arial" panose="020B0604020202020204" pitchFamily="34" charset="0"/>
            <a:cs typeface="Arial" panose="020B0604020202020204" pitchFamily="34" charset="0"/>
          </a:endParaRPr>
        </a:p>
      </dsp:txBody>
      <dsp:txXfrm>
        <a:off x="0" y="39687"/>
        <a:ext cx="3286125" cy="1971675"/>
      </dsp:txXfrm>
    </dsp:sp>
    <dsp:sp modelId="{D4381CAA-0258-4EDF-B9D0-D1077AC93DBF}">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Nourishing snacks and drinks between meals </a:t>
          </a:r>
          <a:endParaRPr lang="en-US" sz="2200" kern="1200" dirty="0">
            <a:latin typeface="Arial" panose="020B0604020202020204" pitchFamily="34" charset="0"/>
            <a:cs typeface="Arial" panose="020B0604020202020204" pitchFamily="34" charset="0"/>
          </a:endParaRPr>
        </a:p>
      </dsp:txBody>
      <dsp:txXfrm>
        <a:off x="3614737" y="39687"/>
        <a:ext cx="3286125" cy="1971675"/>
      </dsp:txXfrm>
    </dsp:sp>
    <dsp:sp modelId="{A19BD901-E734-440A-A8AE-7789DE4F19E2}">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Ensure the environment where meals are eaten is calm and peaceful </a:t>
          </a:r>
          <a:endParaRPr lang="en-US" sz="2200" kern="1200" dirty="0">
            <a:latin typeface="Arial" panose="020B0604020202020204" pitchFamily="34" charset="0"/>
            <a:cs typeface="Arial" panose="020B0604020202020204" pitchFamily="34" charset="0"/>
          </a:endParaRPr>
        </a:p>
      </dsp:txBody>
      <dsp:txXfrm>
        <a:off x="7229475" y="39687"/>
        <a:ext cx="3286125" cy="1971675"/>
      </dsp:txXfrm>
    </dsp:sp>
    <dsp:sp modelId="{7486A836-98CB-4F1C-B3E3-19DAF5270B6C}">
      <dsp:nvSpPr>
        <dsp:cNvPr id="0" name=""/>
        <dsp:cNvSpPr/>
      </dsp:nvSpPr>
      <dsp:spPr>
        <a:xfrm>
          <a:off x="0"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Make foods look attractive - garnish food with parsley, lemon or tomatoes </a:t>
          </a:r>
          <a:endParaRPr lang="en-US" sz="2200" kern="1200" dirty="0">
            <a:latin typeface="Arial" panose="020B0604020202020204" pitchFamily="34" charset="0"/>
            <a:cs typeface="Arial" panose="020B0604020202020204" pitchFamily="34" charset="0"/>
          </a:endParaRPr>
        </a:p>
      </dsp:txBody>
      <dsp:txXfrm>
        <a:off x="0" y="2339975"/>
        <a:ext cx="3286125" cy="1971675"/>
      </dsp:txXfrm>
    </dsp:sp>
    <dsp:sp modelId="{E517BF6C-C642-48EF-A1A1-E4C267A8E52B}">
      <dsp:nvSpPr>
        <dsp:cNvPr id="0" name=""/>
        <dsp:cNvSpPr/>
      </dsp:nvSpPr>
      <dsp:spPr>
        <a:xfrm>
          <a:off x="3614737"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Sharp tasting foods are refreshing. Try fresh fruit, fruit juices, lemon squash or boiled sweets</a:t>
          </a:r>
          <a:endParaRPr lang="en-US" sz="2200" kern="1200" dirty="0">
            <a:latin typeface="Arial" panose="020B0604020202020204" pitchFamily="34" charset="0"/>
            <a:cs typeface="Arial" panose="020B0604020202020204" pitchFamily="34" charset="0"/>
          </a:endParaRPr>
        </a:p>
      </dsp:txBody>
      <dsp:txXfrm>
        <a:off x="3614737" y="2339975"/>
        <a:ext cx="3286125" cy="1971675"/>
      </dsp:txXfrm>
    </dsp:sp>
    <dsp:sp modelId="{7F444B46-87C6-410C-9B62-BDC8DD92C8BB}">
      <dsp:nvSpPr>
        <dsp:cNvPr id="0" name=""/>
        <dsp:cNvSpPr/>
      </dsp:nvSpPr>
      <dsp:spPr>
        <a:xfrm>
          <a:off x="7229475" y="2339975"/>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Arial" panose="020B0604020202020204" pitchFamily="34" charset="0"/>
              <a:cs typeface="Arial" panose="020B0604020202020204" pitchFamily="34" charset="0"/>
            </a:rPr>
            <a:t>An alcoholic drink if permitted by the doctor, before a meal can help to stimulate appetite </a:t>
          </a:r>
          <a:endParaRPr lang="en-US" sz="2200" kern="1200" dirty="0">
            <a:latin typeface="Arial" panose="020B0604020202020204" pitchFamily="34" charset="0"/>
            <a:cs typeface="Arial" panose="020B0604020202020204" pitchFamily="34" charset="0"/>
          </a:endParaRPr>
        </a:p>
      </dsp:txBody>
      <dsp:txXfrm>
        <a:off x="7229475" y="2339975"/>
        <a:ext cx="3286125" cy="1971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C531A-50A9-4DDF-AB49-F636FE59A20A}">
      <dsp:nvSpPr>
        <dsp:cNvPr id="0" name=""/>
        <dsp:cNvSpPr/>
      </dsp:nvSpPr>
      <dsp:spPr>
        <a:xfrm>
          <a:off x="1871221" y="1511"/>
          <a:ext cx="7484885" cy="1549692"/>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228" tIns="393622" rIns="145228" bIns="393622"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Always follow speech and language therapists’ (SLT) recommendations in line with IDDSI considerations (covered in PowerPoint 6)</a:t>
          </a:r>
        </a:p>
      </dsp:txBody>
      <dsp:txXfrm>
        <a:off x="1871221" y="1511"/>
        <a:ext cx="7484885" cy="1549692"/>
      </dsp:txXfrm>
    </dsp:sp>
    <dsp:sp modelId="{3AB48B2A-DA6E-433C-A735-55FB8F289D94}">
      <dsp:nvSpPr>
        <dsp:cNvPr id="0" name=""/>
        <dsp:cNvSpPr/>
      </dsp:nvSpPr>
      <dsp:spPr>
        <a:xfrm>
          <a:off x="0" y="1511"/>
          <a:ext cx="1871221" cy="154969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19" tIns="153075" rIns="99019" bIns="153075" numCol="1" spcCol="1270" anchor="ctr" anchorCtr="0">
          <a:noAutofit/>
        </a:bodyPr>
        <a:lstStyle/>
        <a:p>
          <a:pPr marL="0" lvl="0" indent="0" algn="ct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Texture modified diet and fluids</a:t>
          </a:r>
        </a:p>
      </dsp:txBody>
      <dsp:txXfrm>
        <a:off x="0" y="1511"/>
        <a:ext cx="1871221" cy="1549692"/>
      </dsp:txXfrm>
    </dsp:sp>
    <dsp:sp modelId="{1A151E44-E754-43E1-82D9-681E4437CEAB}">
      <dsp:nvSpPr>
        <dsp:cNvPr id="0" name=""/>
        <dsp:cNvSpPr/>
      </dsp:nvSpPr>
      <dsp:spPr>
        <a:xfrm>
          <a:off x="1871221" y="1644186"/>
          <a:ext cx="7484885" cy="1549692"/>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228" tIns="393622" rIns="145228" bIns="393622"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Always ensure food fortification considers cultural preferences</a:t>
          </a:r>
        </a:p>
      </dsp:txBody>
      <dsp:txXfrm>
        <a:off x="1871221" y="1644186"/>
        <a:ext cx="7484885" cy="1549692"/>
      </dsp:txXfrm>
    </dsp:sp>
    <dsp:sp modelId="{591A4BD4-0D8A-4113-AF39-A4A3B8DA385C}">
      <dsp:nvSpPr>
        <dsp:cNvPr id="0" name=""/>
        <dsp:cNvSpPr/>
      </dsp:nvSpPr>
      <dsp:spPr>
        <a:xfrm>
          <a:off x="0" y="1644186"/>
          <a:ext cx="1871221" cy="1549692"/>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19" tIns="153075" rIns="99019" bIns="153075"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Arial" panose="020B0604020202020204" pitchFamily="34" charset="0"/>
              <a:cs typeface="Arial" panose="020B0604020202020204" pitchFamily="34" charset="0"/>
            </a:rPr>
            <a:t>Cultural </a:t>
          </a:r>
        </a:p>
      </dsp:txBody>
      <dsp:txXfrm>
        <a:off x="0" y="1644186"/>
        <a:ext cx="1871221" cy="1549692"/>
      </dsp:txXfrm>
    </dsp:sp>
    <dsp:sp modelId="{3E66A569-C7F4-4EDD-9D26-539FF45BA259}">
      <dsp:nvSpPr>
        <dsp:cNvPr id="0" name=""/>
        <dsp:cNvSpPr/>
      </dsp:nvSpPr>
      <dsp:spPr>
        <a:xfrm>
          <a:off x="1871221" y="3286860"/>
          <a:ext cx="7484885" cy="1549692"/>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5228" tIns="393622" rIns="145228" bIns="393622"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Always ensure these are clearly documented and followed when fortifying foods </a:t>
          </a:r>
        </a:p>
      </dsp:txBody>
      <dsp:txXfrm>
        <a:off x="1871221" y="3286860"/>
        <a:ext cx="7484885" cy="1549692"/>
      </dsp:txXfrm>
    </dsp:sp>
    <dsp:sp modelId="{CE4E1915-E80D-44F5-918F-982F03EEB121}">
      <dsp:nvSpPr>
        <dsp:cNvPr id="0" name=""/>
        <dsp:cNvSpPr/>
      </dsp:nvSpPr>
      <dsp:spPr>
        <a:xfrm>
          <a:off x="0" y="3286860"/>
          <a:ext cx="1871221" cy="154969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19" tIns="153075" rIns="99019" bIns="153075"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Arial" panose="020B0604020202020204" pitchFamily="34" charset="0"/>
              <a:cs typeface="Arial" panose="020B0604020202020204" pitchFamily="34" charset="0"/>
            </a:rPr>
            <a:t>Allergens/ Intolerances</a:t>
          </a:r>
        </a:p>
      </dsp:txBody>
      <dsp:txXfrm>
        <a:off x="0" y="3286860"/>
        <a:ext cx="1871221" cy="15496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87990-377D-4405-BC68-39D055AB9C68}">
      <dsp:nvSpPr>
        <dsp:cNvPr id="0" name=""/>
        <dsp:cNvSpPr/>
      </dsp:nvSpPr>
      <dsp:spPr>
        <a:xfrm>
          <a:off x="2472024" y="0"/>
          <a:ext cx="1026158" cy="1026158"/>
        </a:xfrm>
        <a:prstGeom prst="ellipse">
          <a:avLst/>
        </a:prstGeom>
        <a:solidFill>
          <a:schemeClr val="bg1"/>
        </a:solidFill>
        <a:ln>
          <a:noFill/>
        </a:ln>
        <a:effectLst/>
      </dsp:spPr>
      <dsp:style>
        <a:lnRef idx="0">
          <a:scrgbClr r="0" g="0" b="0"/>
        </a:lnRef>
        <a:fillRef idx="1">
          <a:scrgbClr r="0" g="0" b="0"/>
        </a:fillRef>
        <a:effectRef idx="0">
          <a:scrgbClr r="0" g="0" b="0"/>
        </a:effectRef>
        <a:fontRef idx="minor"/>
      </dsp:style>
    </dsp:sp>
    <dsp:sp modelId="{494328D7-EBD1-4191-AF3D-5172587A941B}">
      <dsp:nvSpPr>
        <dsp:cNvPr id="0" name=""/>
        <dsp:cNvSpPr/>
      </dsp:nvSpPr>
      <dsp:spPr>
        <a:xfrm>
          <a:off x="2651950" y="238858"/>
          <a:ext cx="588779" cy="588779"/>
        </a:xfrm>
        <a:prstGeom prst="rect">
          <a:avLst/>
        </a:prstGeom>
        <a:solidFill>
          <a:schemeClr val="bg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89D4E4-FF9F-42D8-AE6B-AFAE3D4C0E80}">
      <dsp:nvSpPr>
        <dsp:cNvPr id="0" name=""/>
        <dsp:cNvSpPr/>
      </dsp:nvSpPr>
      <dsp:spPr>
        <a:xfrm>
          <a:off x="2473675" y="71792"/>
          <a:ext cx="6459783" cy="656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cap="all"/>
          </a:pPr>
          <a:r>
            <a:rPr lang="en-GB" sz="2500" kern="1200" dirty="0">
              <a:latin typeface="Arial" panose="020B0604020202020204" pitchFamily="34" charset="0"/>
              <a:cs typeface="Arial" panose="020B0604020202020204" pitchFamily="34" charset="0"/>
            </a:rPr>
            <a:t>Tips to ensure a good dining environment</a:t>
          </a:r>
          <a:r>
            <a:rPr lang="en-GB" sz="1800" b="0" i="0" kern="1200" dirty="0">
              <a:latin typeface="Arial" panose="020B0604020202020204" pitchFamily="34" charset="0"/>
              <a:cs typeface="Arial" panose="020B0604020202020204" pitchFamily="34" charset="0"/>
            </a:rPr>
            <a:t>: </a:t>
          </a:r>
          <a:endParaRPr lang="en-US" sz="1800" kern="1200" dirty="0">
            <a:latin typeface="Arial" panose="020B0604020202020204" pitchFamily="34" charset="0"/>
            <a:cs typeface="Arial" panose="020B0604020202020204" pitchFamily="34" charset="0"/>
          </a:endParaRPr>
        </a:p>
      </dsp:txBody>
      <dsp:txXfrm>
        <a:off x="2473675" y="71792"/>
        <a:ext cx="6459783" cy="656621"/>
      </dsp:txXfrm>
    </dsp:sp>
    <dsp:sp modelId="{CF4D5739-F285-4D2E-BBBD-2B5F372285A9}">
      <dsp:nvSpPr>
        <dsp:cNvPr id="0" name=""/>
        <dsp:cNvSpPr/>
      </dsp:nvSpPr>
      <dsp:spPr>
        <a:xfrm>
          <a:off x="8812578" y="2435196"/>
          <a:ext cx="1026158" cy="1026158"/>
        </a:xfrm>
        <a:prstGeom prst="ellipse">
          <a:avLst/>
        </a:prstGeom>
        <a:solidFill>
          <a:schemeClr val="accent1">
            <a:lumMod val="75000"/>
          </a:schemeClr>
        </a:solidFill>
        <a:ln>
          <a:noFill/>
        </a:ln>
        <a:effectLst/>
      </dsp:spPr>
      <dsp:style>
        <a:lnRef idx="0">
          <a:scrgbClr r="0" g="0" b="0"/>
        </a:lnRef>
        <a:fillRef idx="1">
          <a:scrgbClr r="0" g="0" b="0"/>
        </a:fillRef>
        <a:effectRef idx="0">
          <a:scrgbClr r="0" g="0" b="0"/>
        </a:effectRef>
        <a:fontRef idx="minor"/>
      </dsp:style>
    </dsp:sp>
    <dsp:sp modelId="{A35830BC-6F7D-4D8B-91DF-0E71BA9944A9}">
      <dsp:nvSpPr>
        <dsp:cNvPr id="0" name=""/>
        <dsp:cNvSpPr/>
      </dsp:nvSpPr>
      <dsp:spPr>
        <a:xfrm>
          <a:off x="9021743" y="2745295"/>
          <a:ext cx="588779" cy="58877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FB738B-D725-4136-8DD1-4CC193AAFF31}">
      <dsp:nvSpPr>
        <dsp:cNvPr id="0" name=""/>
        <dsp:cNvSpPr/>
      </dsp:nvSpPr>
      <dsp:spPr>
        <a:xfrm>
          <a:off x="8534939" y="3530111"/>
          <a:ext cx="1682226" cy="5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kern="1200" cap="none" dirty="0">
              <a:latin typeface="Arial" panose="020B0604020202020204" pitchFamily="34" charset="0"/>
              <a:cs typeface="Arial" panose="020B0604020202020204" pitchFamily="34" charset="0"/>
            </a:rPr>
            <a:t>Minimise</a:t>
          </a:r>
          <a:r>
            <a:rPr lang="en-GB" sz="1200" b="0" i="0" kern="1200" cap="none" dirty="0">
              <a:latin typeface="Arial" panose="020B0604020202020204" pitchFamily="34" charset="0"/>
              <a:cs typeface="Arial" panose="020B0604020202020204" pitchFamily="34" charset="0"/>
            </a:rPr>
            <a:t> distractions</a:t>
          </a:r>
          <a:endParaRPr lang="en-US" sz="1200" kern="1200" cap="none" dirty="0">
            <a:latin typeface="Arial" panose="020B0604020202020204" pitchFamily="34" charset="0"/>
            <a:cs typeface="Arial" panose="020B0604020202020204" pitchFamily="34" charset="0"/>
          </a:endParaRPr>
        </a:p>
      </dsp:txBody>
      <dsp:txXfrm>
        <a:off x="8534939" y="3530111"/>
        <a:ext cx="1682226" cy="571870"/>
      </dsp:txXfrm>
    </dsp:sp>
    <dsp:sp modelId="{FB0E464D-31BC-4CE6-B97B-731AE8F04659}">
      <dsp:nvSpPr>
        <dsp:cNvPr id="0" name=""/>
        <dsp:cNvSpPr/>
      </dsp:nvSpPr>
      <dsp:spPr>
        <a:xfrm>
          <a:off x="8535546" y="340078"/>
          <a:ext cx="1026158" cy="102615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75F11F-604C-4EE1-A934-0F63599A2396}">
      <dsp:nvSpPr>
        <dsp:cNvPr id="0" name=""/>
        <dsp:cNvSpPr/>
      </dsp:nvSpPr>
      <dsp:spPr>
        <a:xfrm>
          <a:off x="8785878" y="549242"/>
          <a:ext cx="588779" cy="58877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68676-F0E9-41EC-83C5-5EE726E6950D}">
      <dsp:nvSpPr>
        <dsp:cNvPr id="0" name=""/>
        <dsp:cNvSpPr/>
      </dsp:nvSpPr>
      <dsp:spPr>
        <a:xfrm>
          <a:off x="8223357" y="1406978"/>
          <a:ext cx="2101740" cy="5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b="0" i="0" kern="1200" cap="none" dirty="0">
              <a:latin typeface="Arial" panose="020B0604020202020204" pitchFamily="34" charset="0"/>
              <a:cs typeface="Arial" panose="020B0604020202020204" pitchFamily="34" charset="0"/>
            </a:rPr>
            <a:t>Adequate lighting- appropriate lighting can help in seeing and recognizing foods offered, making it much easier to eat</a:t>
          </a:r>
          <a:endParaRPr lang="en-US" sz="1200" kern="1200" cap="none" dirty="0">
            <a:latin typeface="Arial" panose="020B0604020202020204" pitchFamily="34" charset="0"/>
            <a:cs typeface="Arial" panose="020B0604020202020204" pitchFamily="34" charset="0"/>
          </a:endParaRPr>
        </a:p>
      </dsp:txBody>
      <dsp:txXfrm>
        <a:off x="8223357" y="1406978"/>
        <a:ext cx="2101740" cy="571870"/>
      </dsp:txXfrm>
    </dsp:sp>
    <dsp:sp modelId="{F65577F2-4F8E-42CD-8393-AA00186D29D4}">
      <dsp:nvSpPr>
        <dsp:cNvPr id="0" name=""/>
        <dsp:cNvSpPr/>
      </dsp:nvSpPr>
      <dsp:spPr>
        <a:xfrm>
          <a:off x="9076647" y="3871148"/>
          <a:ext cx="1026158" cy="102615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7F7739-D389-4F0C-A5F2-759604F59F04}">
      <dsp:nvSpPr>
        <dsp:cNvPr id="0" name=""/>
        <dsp:cNvSpPr/>
      </dsp:nvSpPr>
      <dsp:spPr>
        <a:xfrm>
          <a:off x="9351825" y="4137635"/>
          <a:ext cx="588779" cy="58877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711026-1336-44CB-98AB-2F6BC5B1F367}">
      <dsp:nvSpPr>
        <dsp:cNvPr id="0" name=""/>
        <dsp:cNvSpPr/>
      </dsp:nvSpPr>
      <dsp:spPr>
        <a:xfrm>
          <a:off x="8844309" y="5026248"/>
          <a:ext cx="1682226" cy="240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b="0" i="0" kern="1200" cap="none" dirty="0">
              <a:latin typeface="Arial" panose="020B0604020202020204" pitchFamily="34" charset="0"/>
              <a:cs typeface="Arial" panose="020B0604020202020204" pitchFamily="34" charset="0"/>
            </a:rPr>
            <a:t>Make food the focus</a:t>
          </a:r>
          <a:endParaRPr lang="en-US" sz="1200" kern="1200" cap="none" dirty="0">
            <a:latin typeface="Arial" panose="020B0604020202020204" pitchFamily="34" charset="0"/>
            <a:cs typeface="Arial" panose="020B0604020202020204" pitchFamily="34" charset="0"/>
          </a:endParaRPr>
        </a:p>
      </dsp:txBody>
      <dsp:txXfrm>
        <a:off x="8844309" y="5026248"/>
        <a:ext cx="1682226" cy="240357"/>
      </dsp:txXfrm>
    </dsp:sp>
    <dsp:sp modelId="{D0E1EDE3-5BA5-46C4-B8AF-BD4E3F26E431}">
      <dsp:nvSpPr>
        <dsp:cNvPr id="0" name=""/>
        <dsp:cNvSpPr/>
      </dsp:nvSpPr>
      <dsp:spPr>
        <a:xfrm>
          <a:off x="3378636" y="1848594"/>
          <a:ext cx="1026158" cy="102615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4E0716-104A-4650-B2B0-98731C6CE504}">
      <dsp:nvSpPr>
        <dsp:cNvPr id="0" name=""/>
        <dsp:cNvSpPr/>
      </dsp:nvSpPr>
      <dsp:spPr>
        <a:xfrm>
          <a:off x="3646490" y="2039453"/>
          <a:ext cx="588779" cy="58877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E184E8-FA6E-4522-9791-72EB0E4CC0D6}">
      <dsp:nvSpPr>
        <dsp:cNvPr id="0" name=""/>
        <dsp:cNvSpPr/>
      </dsp:nvSpPr>
      <dsp:spPr>
        <a:xfrm>
          <a:off x="3094240" y="3068446"/>
          <a:ext cx="1682226" cy="5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b="0" i="0" kern="1200" cap="none" dirty="0">
              <a:latin typeface="Arial" panose="020B0604020202020204" pitchFamily="34" charset="0"/>
              <a:cs typeface="Arial" panose="020B0604020202020204" pitchFamily="34" charset="0"/>
            </a:rPr>
            <a:t>Eat meals with others- keep the patient centred; this could be in a large dining area with others or eating in a quiet environment with 1-2 others that the individual feels comfortable</a:t>
          </a:r>
          <a:endParaRPr lang="en-US" sz="1200" kern="1200" cap="none" dirty="0">
            <a:latin typeface="Arial" panose="020B0604020202020204" pitchFamily="34" charset="0"/>
            <a:cs typeface="Arial" panose="020B0604020202020204" pitchFamily="34" charset="0"/>
          </a:endParaRPr>
        </a:p>
      </dsp:txBody>
      <dsp:txXfrm>
        <a:off x="3094240" y="3068446"/>
        <a:ext cx="1682226" cy="571870"/>
      </dsp:txXfrm>
    </dsp:sp>
    <dsp:sp modelId="{05A44A20-B414-4D54-99FA-CFFA7D4FCB71}">
      <dsp:nvSpPr>
        <dsp:cNvPr id="0" name=""/>
        <dsp:cNvSpPr/>
      </dsp:nvSpPr>
      <dsp:spPr>
        <a:xfrm>
          <a:off x="5672911" y="1176912"/>
          <a:ext cx="1026158" cy="102615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ECAF06-FAC0-4D16-8E2F-4844C0ADDDCF}">
      <dsp:nvSpPr>
        <dsp:cNvPr id="0" name=""/>
        <dsp:cNvSpPr/>
      </dsp:nvSpPr>
      <dsp:spPr>
        <a:xfrm>
          <a:off x="5904484" y="1390071"/>
          <a:ext cx="588779" cy="58877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3C9495-3A59-4142-881E-4B6F1822C830}">
      <dsp:nvSpPr>
        <dsp:cNvPr id="0" name=""/>
        <dsp:cNvSpPr/>
      </dsp:nvSpPr>
      <dsp:spPr>
        <a:xfrm>
          <a:off x="5310355" y="2210229"/>
          <a:ext cx="1929984" cy="5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b="0" i="0" kern="1200" cap="none" dirty="0">
              <a:latin typeface="Arial" panose="020B0604020202020204" pitchFamily="34" charset="0"/>
              <a:cs typeface="Arial" panose="020B0604020202020204" pitchFamily="34" charset="0"/>
            </a:rPr>
            <a:t>Serve meals and snacks at the same times each day- consistency helps establish a routine and this may help improve intake</a:t>
          </a:r>
          <a:endParaRPr lang="en-US" sz="1200" kern="1200" cap="none" dirty="0">
            <a:latin typeface="Arial" panose="020B0604020202020204" pitchFamily="34" charset="0"/>
            <a:cs typeface="Arial" panose="020B0604020202020204" pitchFamily="34" charset="0"/>
          </a:endParaRPr>
        </a:p>
      </dsp:txBody>
      <dsp:txXfrm>
        <a:off x="5310355" y="2210229"/>
        <a:ext cx="1929984" cy="571870"/>
      </dsp:txXfrm>
    </dsp:sp>
    <dsp:sp modelId="{0D1D62F2-F1F6-404A-8B10-09CA0EE8A7A0}">
      <dsp:nvSpPr>
        <dsp:cNvPr id="0" name=""/>
        <dsp:cNvSpPr/>
      </dsp:nvSpPr>
      <dsp:spPr>
        <a:xfrm>
          <a:off x="4671363" y="4207137"/>
          <a:ext cx="1026158" cy="1026158"/>
        </a:xfrm>
        <a:prstGeom prst="ellipse">
          <a:avLst/>
        </a:prstGeom>
        <a:solidFill>
          <a:srgbClr val="00B050"/>
        </a:solidFill>
        <a:ln>
          <a:noFill/>
        </a:ln>
        <a:effectLst/>
      </dsp:spPr>
      <dsp:style>
        <a:lnRef idx="0">
          <a:scrgbClr r="0" g="0" b="0"/>
        </a:lnRef>
        <a:fillRef idx="1">
          <a:scrgbClr r="0" g="0" b="0"/>
        </a:fillRef>
        <a:effectRef idx="0">
          <a:scrgbClr r="0" g="0" b="0"/>
        </a:effectRef>
        <a:fontRef idx="minor"/>
      </dsp:style>
    </dsp:sp>
    <dsp:sp modelId="{D2704B0D-70A0-4313-BAFB-406E89199CDF}">
      <dsp:nvSpPr>
        <dsp:cNvPr id="0" name=""/>
        <dsp:cNvSpPr/>
      </dsp:nvSpPr>
      <dsp:spPr>
        <a:xfrm>
          <a:off x="4960809" y="4404050"/>
          <a:ext cx="588779" cy="58877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5EA569-BC1F-44CB-9191-048BD2654610}">
      <dsp:nvSpPr>
        <dsp:cNvPr id="0" name=""/>
        <dsp:cNvSpPr/>
      </dsp:nvSpPr>
      <dsp:spPr>
        <a:xfrm>
          <a:off x="5703575" y="4418112"/>
          <a:ext cx="2571602" cy="5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GB" sz="1200" kern="1200" cap="none" dirty="0">
              <a:latin typeface="Arial" panose="020B0604020202020204" pitchFamily="34" charset="0"/>
              <a:cs typeface="Arial" panose="020B0604020202020204" pitchFamily="34" charset="0"/>
            </a:rPr>
            <a:t>Ensure appropriate food options are readily available if patients miss a meal or snack if they have been asleep or away at mealtimes</a:t>
          </a:r>
          <a:endParaRPr lang="en-US" sz="1200" kern="1200" cap="none" dirty="0">
            <a:latin typeface="Arial" panose="020B0604020202020204" pitchFamily="34" charset="0"/>
            <a:cs typeface="Arial" panose="020B0604020202020204" pitchFamily="34" charset="0"/>
          </a:endParaRPr>
        </a:p>
      </dsp:txBody>
      <dsp:txXfrm>
        <a:off x="5703575" y="4418112"/>
        <a:ext cx="2571602" cy="5718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E55D1-4009-4895-864D-FF6E7ADD19DA}" type="datetimeFigureOut">
              <a:rPr lang="en-GB" smtClean="0"/>
              <a:t>10/06/2024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A5485-97DF-42EB-B1D2-32C6B04AFFAD}" type="slidenum">
              <a:rPr lang="en-GB" smtClean="0"/>
              <a:t>‹#›</a:t>
            </a:fld>
            <a:endParaRPr lang="en-GB"/>
          </a:p>
        </p:txBody>
      </p:sp>
    </p:spTree>
    <p:extLst>
      <p:ext uri="{BB962C8B-B14F-4D97-AF65-F5344CB8AC3E}">
        <p14:creationId xmlns:p14="http://schemas.microsoft.com/office/powerpoint/2010/main" val="1655070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A13618D2-C9B0-47F3-A06B-3AC545FF925B}"/>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C06FB7FB-8CF9-427B-9C56-4BAB987251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b="1" dirty="0">
                <a:latin typeface="Arial" panose="020B0604020202020204" pitchFamily="34" charset="0"/>
                <a:cs typeface="Arial" panose="020B0604020202020204" pitchFamily="34" charset="0"/>
              </a:rPr>
              <a:t>What is “food first”?</a:t>
            </a:r>
          </a:p>
          <a:p>
            <a:r>
              <a:rPr lang="en-GB" altLang="en-US" dirty="0">
                <a:latin typeface="Arial" panose="020B0604020202020204" pitchFamily="34" charset="0"/>
                <a:cs typeface="Arial" panose="020B0604020202020204" pitchFamily="34" charset="0"/>
              </a:rPr>
              <a:t>High protein and calorie meals</a:t>
            </a:r>
          </a:p>
          <a:p>
            <a:r>
              <a:rPr lang="en-GB" altLang="en-US" dirty="0">
                <a:latin typeface="Arial" panose="020B0604020202020204" pitchFamily="34" charset="0"/>
                <a:cs typeface="Arial" panose="020B0604020202020204" pitchFamily="34" charset="0"/>
              </a:rPr>
              <a:t>Between meal snacks and bedtime snacks </a:t>
            </a:r>
          </a:p>
          <a:p>
            <a:r>
              <a:rPr lang="en-GB" altLang="en-US" dirty="0">
                <a:latin typeface="Arial" panose="020B0604020202020204" pitchFamily="34" charset="0"/>
                <a:cs typeface="Arial" panose="020B0604020202020204" pitchFamily="34" charset="0"/>
              </a:rPr>
              <a:t>Nourishing drinks between meals: milk, milky tea or coffee, malted milk, hot chocolate, cocoa</a:t>
            </a:r>
          </a:p>
          <a:p>
            <a:r>
              <a:rPr lang="en-GB" altLang="en-US" dirty="0">
                <a:latin typeface="Arial" panose="020B0604020202020204" pitchFamily="34" charset="0"/>
                <a:cs typeface="Arial" panose="020B0604020202020204" pitchFamily="34" charset="0"/>
              </a:rPr>
              <a:t>Offer homemade milkshake</a:t>
            </a:r>
          </a:p>
          <a:p>
            <a:r>
              <a:rPr lang="en-GB" altLang="en-US" dirty="0">
                <a:latin typeface="Arial" panose="020B0604020202020204" pitchFamily="34" charset="0"/>
                <a:cs typeface="Arial" panose="020B0604020202020204" pitchFamily="34" charset="0"/>
              </a:rPr>
              <a:t>Fortify food &amp; drinks</a:t>
            </a:r>
          </a:p>
          <a:p>
            <a:r>
              <a:rPr lang="en-GB" altLang="en-US" dirty="0">
                <a:latin typeface="Arial" panose="020B0604020202020204" pitchFamily="34" charset="0"/>
                <a:cs typeface="Arial" panose="020B0604020202020204" pitchFamily="34" charset="0"/>
              </a:rPr>
              <a:t>Fortified jelly/mousse (recipe)</a:t>
            </a:r>
          </a:p>
          <a:p>
            <a:endParaRPr lang="en-GB" altLang="en-US" b="1" dirty="0"/>
          </a:p>
          <a:p>
            <a:r>
              <a:rPr lang="en-GB" altLang="en-US" b="1" dirty="0">
                <a:latin typeface="Arial" panose="020B0604020202020204" pitchFamily="34" charset="0"/>
                <a:cs typeface="Arial" panose="020B0604020202020204" pitchFamily="34" charset="0"/>
              </a:rPr>
              <a:t> When should “food first” be used?</a:t>
            </a:r>
            <a:endParaRPr lang="en-GB" altLang="en-US" dirty="0">
              <a:latin typeface="Arial" panose="020B0604020202020204" pitchFamily="34" charset="0"/>
              <a:cs typeface="Arial" panose="020B0604020202020204" pitchFamily="34" charset="0"/>
            </a:endParaRPr>
          </a:p>
          <a:p>
            <a:r>
              <a:rPr lang="en-GB" altLang="en-US" dirty="0">
                <a:latin typeface="Arial" panose="020B0604020202020204" pitchFamily="34" charset="0"/>
                <a:cs typeface="Arial" panose="020B0604020202020204" pitchFamily="34" charset="0"/>
              </a:rPr>
              <a:t>MUST score of 1 or more </a:t>
            </a:r>
          </a:p>
          <a:p>
            <a:endParaRPr lang="en-GB" altLang="en-US" dirty="0"/>
          </a:p>
        </p:txBody>
      </p:sp>
      <p:sp>
        <p:nvSpPr>
          <p:cNvPr id="45060" name="Footer Placeholder 3">
            <a:extLst>
              <a:ext uri="{FF2B5EF4-FFF2-40B4-BE49-F238E27FC236}">
                <a16:creationId xmlns:a16="http://schemas.microsoft.com/office/drawing/2014/main" id="{F202EE2D-FCFE-488F-859D-BA2F391A9EBC}"/>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Updated August 2017</a:t>
            </a:r>
          </a:p>
        </p:txBody>
      </p:sp>
      <p:sp>
        <p:nvSpPr>
          <p:cNvPr id="45061" name="Slide Number Placeholder 4">
            <a:extLst>
              <a:ext uri="{FF2B5EF4-FFF2-40B4-BE49-F238E27FC236}">
                <a16:creationId xmlns:a16="http://schemas.microsoft.com/office/drawing/2014/main" id="{1CAA6E94-7DC2-4040-A692-2F24F39A871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C99A009-7DF3-4861-B7F2-2861DB3AF06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8153E8C-702F-44E1-B938-199091C7B16D}"/>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D3887AAB-3187-4466-9170-40CC393E7BD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48132" name="Footer Placeholder 3">
            <a:extLst>
              <a:ext uri="{FF2B5EF4-FFF2-40B4-BE49-F238E27FC236}">
                <a16:creationId xmlns:a16="http://schemas.microsoft.com/office/drawing/2014/main" id="{B17EDBD7-1CDE-4DBC-9A7E-835025925CB2}"/>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Updated August 2017</a:t>
            </a:r>
          </a:p>
        </p:txBody>
      </p:sp>
      <p:sp>
        <p:nvSpPr>
          <p:cNvPr id="48133" name="Slide Number Placeholder 4">
            <a:extLst>
              <a:ext uri="{FF2B5EF4-FFF2-40B4-BE49-F238E27FC236}">
                <a16:creationId xmlns:a16="http://schemas.microsoft.com/office/drawing/2014/main" id="{EA5F5793-46A5-4C06-B552-DF13168DAE46}"/>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6B48072A-D041-4A46-A0E4-9505F112BC3C}"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7EEFC325-E99A-433C-BA7C-0B8CE3DD443C}"/>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1E8B6DF4-231B-4C57-B4F5-09CF97CB15F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
        <p:nvSpPr>
          <p:cNvPr id="50180" name="Footer Placeholder 3">
            <a:extLst>
              <a:ext uri="{FF2B5EF4-FFF2-40B4-BE49-F238E27FC236}">
                <a16:creationId xmlns:a16="http://schemas.microsoft.com/office/drawing/2014/main" id="{7E022B9F-13B4-4FFD-AA03-682B2C3A9DA9}"/>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Updated August 2017</a:t>
            </a:r>
          </a:p>
        </p:txBody>
      </p:sp>
      <p:sp>
        <p:nvSpPr>
          <p:cNvPr id="50181" name="Slide Number Placeholder 4">
            <a:extLst>
              <a:ext uri="{FF2B5EF4-FFF2-40B4-BE49-F238E27FC236}">
                <a16:creationId xmlns:a16="http://schemas.microsoft.com/office/drawing/2014/main" id="{6DA069B8-985B-4DA4-B842-6606E489D209}"/>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7BCB2676-C6C4-40D1-8818-D49B4BA1478C}"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4213C-652F-413D-BEDD-9AB33BC036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94A9DA-C8E4-4BC5-BA72-C35A20AA5E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47548C-68E3-4224-8D51-4EA243E8D40D}"/>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FAA3E38F-73D8-48E9-8EC7-E54FF87AFE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7271BE-5527-43BE-BE39-E77E418C1737}"/>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3000252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28839-803F-4120-8CF6-2AE2F774D49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41304A-5A1A-4496-8302-4249E8B80B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25E4EA-D57A-4352-8DEF-D22F34A5B733}"/>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5975B3D5-2154-4D78-99B7-EAFE1AF64E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64B911-57EF-405D-AE84-ED561D1071AD}"/>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285856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216C19-8A62-4E50-A773-CB136EE139A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2862CF-EBAE-4C37-AFD7-9EE2FB6638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F1C18E-8370-4A60-BEE5-7CCFC4017494}"/>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023BF5E8-F534-40DC-A238-814EDF5E55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0FC7BE-4DF0-4A19-9486-425CA7D11398}"/>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1323442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7EB9-BA2E-4CF7-B740-F36E76FD7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068CD6-E282-4D5D-8E7B-9CAF182AD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329DEE-C174-4122-9FC8-0724984C1BF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44A59673-0356-4C9C-8349-D93E603B7E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FEA9F7-7171-4227-8596-760860D98DC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793584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28B8-4A22-46D4-8BE8-B170BED111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3908B3-37D6-40D4-B41D-63A80B8979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A4465-B015-41E0-922E-76F13605E671}"/>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9A4C7472-7509-48B5-BE1F-CBD41827A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DC702C-CE9B-4444-8AA4-40D33F167E05}"/>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42911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098AD-323C-4D63-A3E7-B58B9D7AE6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DACFF-4244-4C73-9A30-8D6E914944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6A0240-9F34-41FD-BA40-F36EF609EC9B}"/>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BBC1E474-1CCA-408F-B724-EDBDEB6E7A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C9AE40-A31F-4C89-81BF-73E3320670E3}"/>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318812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D1B1E-20A6-468B-AECA-49F64A6972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93FD02-A2C2-4814-B354-B6A9E36360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9309BE-7FBA-4DFF-8D52-BFA8B70B9A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4513A42-F98A-4BDC-9C11-002728A388B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96A06BFA-7930-4C76-8027-A4278B9DD0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131252-1B16-4367-87DC-A2867D7A0BB4}"/>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574486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9B75F-3228-4A9E-A8F2-4DC84EF4CA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841A1A-E50C-4DE3-B338-66FAF96CBC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F68D9F-47C8-442A-9A0A-4D7A2CB7D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36B2D2-0308-4A10-82B9-854290D34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6269EF-0B54-48B6-BD18-DA136AB50D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27BC81-76F7-4670-B415-F19C3A6515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8" name="Footer Placeholder 7">
            <a:extLst>
              <a:ext uri="{FF2B5EF4-FFF2-40B4-BE49-F238E27FC236}">
                <a16:creationId xmlns:a16="http://schemas.microsoft.com/office/drawing/2014/main" id="{C830875E-10C9-4DCC-B722-9FA730BFF3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A09D53-EA9B-463A-A8CF-97131FEA1D6A}"/>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4254704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B0828-E573-4093-9D78-4A6B6B86F3B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288718-40B1-4675-8E8C-2A2098B8CEC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4" name="Footer Placeholder 3">
            <a:extLst>
              <a:ext uri="{FF2B5EF4-FFF2-40B4-BE49-F238E27FC236}">
                <a16:creationId xmlns:a16="http://schemas.microsoft.com/office/drawing/2014/main" id="{55C70008-EDB9-44D6-8E5D-F81C58811A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1C1EA1-AE4C-4796-AC82-21A7A2DB4D1C}"/>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779425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14C24D-9AE0-40CC-ABF8-D03A02F03E4C}"/>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3" name="Footer Placeholder 2">
            <a:extLst>
              <a:ext uri="{FF2B5EF4-FFF2-40B4-BE49-F238E27FC236}">
                <a16:creationId xmlns:a16="http://schemas.microsoft.com/office/drawing/2014/main" id="{C1638636-0B99-4803-8B07-4CC2D04C47E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CD1525-65E3-4875-91DA-A817EB744677}"/>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647736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BCBF-43CD-43D4-9982-320698D59F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507A46-2024-4F7F-9E10-BFFCD99BDC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BE0EC5-00B4-450E-B51C-F932450DA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EAA6F-40E3-41F6-BC97-4F42DF4B3717}"/>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1DEFC6DB-6FF9-493A-9E16-072ACFEF2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4EE71-775A-4B99-AD56-F56394BFFF9B}"/>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79647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02C6-5B2A-4C30-B509-1BA7E0A093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8518AB-F7F6-446A-B275-C47D55BA79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40957E-CF58-4260-81E6-5DDE069E34BF}"/>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B3C1F093-9973-4916-BA83-BB6A0F2DA5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3AC002-CE48-40B0-AA57-DDBF6720D7C6}"/>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4205237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C0161-BE5C-4294-8E41-F1A7225A74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CE01DD-A4AC-40B4-98C8-48EABD536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2F5D8C-CDC8-4CEC-AB9F-F6F01403B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475D5-D604-4E16-B8C9-57B0E7D2115F}"/>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6" name="Footer Placeholder 5">
            <a:extLst>
              <a:ext uri="{FF2B5EF4-FFF2-40B4-BE49-F238E27FC236}">
                <a16:creationId xmlns:a16="http://schemas.microsoft.com/office/drawing/2014/main" id="{C19E95C6-8386-4EF7-8A57-08C8335D59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2E544F-0BCB-4D3B-AD9F-FC6D4B9F30F9}"/>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524953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F676-EDF6-4454-AD5E-DCF1E802B7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89B907-C073-4717-AFD3-6EA21E98EE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5A9631-9CE4-4C34-94D6-470134BC0503}"/>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8C94DDA-E48D-4BD8-AAC5-92F3DB7B94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DD79D-8DEE-4517-9D9E-42AA7B3F0220}"/>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1488908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AD0CB-751B-40B6-B39F-7267E3E33C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12AB7E-216F-4C3E-A70E-8156F2E111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E386FD-2705-4752-8EF4-CEFB5CBB5655}"/>
              </a:ext>
            </a:extLst>
          </p:cNvPr>
          <p:cNvSpPr>
            <a:spLocks noGrp="1"/>
          </p:cNvSpPr>
          <p:nvPr>
            <p:ph type="dt" sz="half" idx="10"/>
          </p:nvPr>
        </p:nvSpPr>
        <p:spPr/>
        <p:txBody>
          <a:body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3C9EC543-FEBB-44E4-828A-91D89095E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CD3065-D970-4622-BD00-04FC7ADBB5C2}"/>
              </a:ext>
            </a:extLst>
          </p:cNvPr>
          <p:cNvSpPr>
            <a:spLocks noGrp="1"/>
          </p:cNvSpPr>
          <p:nvPr>
            <p:ph type="sldNum" sz="quarter" idx="12"/>
          </p:nvPr>
        </p:nvSpPr>
        <p:spPr/>
        <p:txBody>
          <a:bodyPr/>
          <a:lstStyle/>
          <a:p>
            <a:fld id="{ACE40A37-5835-47B7-AD81-8B13BA21DF39}" type="slidenum">
              <a:rPr lang="en-GB" smtClean="0"/>
              <a:t>‹#›</a:t>
            </a:fld>
            <a:endParaRPr lang="en-GB"/>
          </a:p>
        </p:txBody>
      </p:sp>
    </p:spTree>
    <p:extLst>
      <p:ext uri="{BB962C8B-B14F-4D97-AF65-F5344CB8AC3E}">
        <p14:creationId xmlns:p14="http://schemas.microsoft.com/office/powerpoint/2010/main" val="314011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7E28A-3EA3-4A99-B714-6BF1832452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16A85F-E620-475D-9447-AC8535419B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47AA59-BDCA-43BF-B0DA-032C03A1CB71}"/>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8A03EDC0-B5E5-40B5-A297-1317D905C7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1C9853-2AD1-42D7-8B47-8E0203FC9DD2}"/>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312841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CE72-32D1-4569-9FE5-B14B7F645E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2FF31D-ABAD-40AD-A1E7-84CAA87722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A67C1B8-8253-4F2A-9C54-3840CA20F5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5C6AC1-CAD6-4EDC-BDBE-A670222A3B23}"/>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6" name="Footer Placeholder 5">
            <a:extLst>
              <a:ext uri="{FF2B5EF4-FFF2-40B4-BE49-F238E27FC236}">
                <a16:creationId xmlns:a16="http://schemas.microsoft.com/office/drawing/2014/main" id="{FF50C9EB-C89D-40EF-9AF0-804673AC1E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9AE945-93CF-41BD-8A11-93A1FBDC3CDD}"/>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375695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C6CC8-C73D-4721-B622-9290BA4DFC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13E6E5-F0A2-4BB7-950E-2160230800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F29306-5333-4726-AB58-F0E2B17CD3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6328EA-70BE-490F-BAD9-325D080C43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D2898C-B644-4073-AB57-7DA22D3A2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D189CEE-41AD-4B2B-9C13-53344919DA98}"/>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8" name="Footer Placeholder 7">
            <a:extLst>
              <a:ext uri="{FF2B5EF4-FFF2-40B4-BE49-F238E27FC236}">
                <a16:creationId xmlns:a16="http://schemas.microsoft.com/office/drawing/2014/main" id="{8C380717-9A39-478A-9519-C17E1EEC35F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1C4497-9670-46CB-9685-8E609E84BD36}"/>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160034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E86B8-3D28-4C55-BFBD-243B3E248E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26F25F-EC11-4808-B881-2B99B8DF98B5}"/>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4" name="Footer Placeholder 3">
            <a:extLst>
              <a:ext uri="{FF2B5EF4-FFF2-40B4-BE49-F238E27FC236}">
                <a16:creationId xmlns:a16="http://schemas.microsoft.com/office/drawing/2014/main" id="{B938391F-2650-4261-B14D-9C5975E28F6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9E09986-42F1-47DC-B625-C7AF697755BB}"/>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365020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20A4C0-24C8-48DD-AEED-BD9594465C39}"/>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3" name="Footer Placeholder 2">
            <a:extLst>
              <a:ext uri="{FF2B5EF4-FFF2-40B4-BE49-F238E27FC236}">
                <a16:creationId xmlns:a16="http://schemas.microsoft.com/office/drawing/2014/main" id="{95F35A69-AC8F-470D-AF27-C22A4DD53C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6748761-E0DC-4CB7-9981-28212927B431}"/>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281458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41F47-4F12-4D39-B8BE-7A554C8346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110B04-6B49-41D9-9C58-1481BC3C6F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EC532F-8376-43B6-9C96-13A8747288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8FDD22-23BD-488E-AB65-9818469DF331}"/>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6" name="Footer Placeholder 5">
            <a:extLst>
              <a:ext uri="{FF2B5EF4-FFF2-40B4-BE49-F238E27FC236}">
                <a16:creationId xmlns:a16="http://schemas.microsoft.com/office/drawing/2014/main" id="{96B04A92-4EBF-428E-806C-7182786D6A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14CD90-F5BF-4985-94D2-E2CC67A4C039}"/>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320842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589-B666-42CD-9110-C8E34A5DDB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EEF82FF-F2B6-42BE-8EED-30606E3390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E247E4-CBA8-48E5-8DFA-6460A6279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94F017-0360-442A-AECE-A3A1FD1D73AB}"/>
              </a:ext>
            </a:extLst>
          </p:cNvPr>
          <p:cNvSpPr>
            <a:spLocks noGrp="1"/>
          </p:cNvSpPr>
          <p:nvPr>
            <p:ph type="dt" sz="half" idx="10"/>
          </p:nvPr>
        </p:nvSpPr>
        <p:spPr/>
        <p:txBody>
          <a:bodyPr/>
          <a:lstStyle/>
          <a:p>
            <a:fld id="{1D3BD8AA-4861-4636-89FF-7C1C2EB31F47}" type="datetimeFigureOut">
              <a:rPr lang="en-GB" smtClean="0"/>
              <a:t>10/06/2024</a:t>
            </a:fld>
            <a:endParaRPr lang="en-GB"/>
          </a:p>
        </p:txBody>
      </p:sp>
      <p:sp>
        <p:nvSpPr>
          <p:cNvPr id="6" name="Footer Placeholder 5">
            <a:extLst>
              <a:ext uri="{FF2B5EF4-FFF2-40B4-BE49-F238E27FC236}">
                <a16:creationId xmlns:a16="http://schemas.microsoft.com/office/drawing/2014/main" id="{5DAA528C-C35C-4B1D-BD2D-525E5FEF60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B614F1-ACFA-4932-87DC-55A1A7018188}"/>
              </a:ext>
            </a:extLst>
          </p:cNvPr>
          <p:cNvSpPr>
            <a:spLocks noGrp="1"/>
          </p:cNvSpPr>
          <p:nvPr>
            <p:ph type="sldNum" sz="quarter" idx="12"/>
          </p:nvPr>
        </p:nvSpPr>
        <p:spPr/>
        <p:txBody>
          <a:bodyPr/>
          <a:lstStyle/>
          <a:p>
            <a:fld id="{6443418C-579B-45E9-9D3C-40802E572C9A}" type="slidenum">
              <a:rPr lang="en-GB" smtClean="0"/>
              <a:t>‹#›</a:t>
            </a:fld>
            <a:endParaRPr lang="en-GB"/>
          </a:p>
        </p:txBody>
      </p:sp>
    </p:spTree>
    <p:extLst>
      <p:ext uri="{BB962C8B-B14F-4D97-AF65-F5344CB8AC3E}">
        <p14:creationId xmlns:p14="http://schemas.microsoft.com/office/powerpoint/2010/main" val="193700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602DA5-F5A7-418B-B4BF-6998D67F12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7674F2-0B51-46B6-989C-F0D22CE99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2FB1E7-0F9A-401C-94F8-98974E0F98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BD8AA-4861-4636-89FF-7C1C2EB31F47}" type="datetimeFigureOut">
              <a:rPr lang="en-GB" smtClean="0"/>
              <a:t>10/06/2024</a:t>
            </a:fld>
            <a:endParaRPr lang="en-GB"/>
          </a:p>
        </p:txBody>
      </p:sp>
      <p:sp>
        <p:nvSpPr>
          <p:cNvPr id="5" name="Footer Placeholder 4">
            <a:extLst>
              <a:ext uri="{FF2B5EF4-FFF2-40B4-BE49-F238E27FC236}">
                <a16:creationId xmlns:a16="http://schemas.microsoft.com/office/drawing/2014/main" id="{49DDF4E7-63B0-4197-81B0-044174C18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06D3300-214F-40BA-89C8-37BA5D7201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3418C-579B-45E9-9D3C-40802E572C9A}" type="slidenum">
              <a:rPr lang="en-GB" smtClean="0"/>
              <a:t>‹#›</a:t>
            </a:fld>
            <a:endParaRPr lang="en-GB"/>
          </a:p>
        </p:txBody>
      </p:sp>
    </p:spTree>
    <p:extLst>
      <p:ext uri="{BB962C8B-B14F-4D97-AF65-F5344CB8AC3E}">
        <p14:creationId xmlns:p14="http://schemas.microsoft.com/office/powerpoint/2010/main" val="1594293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E7605-DB2F-4BAC-9E55-6F6F4EC29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075839-3580-47C9-B9CF-AEA04DF06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AB8DDE-6834-40E1-B90B-342AA13E4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FFECF-64D1-491E-A681-71A02553ED10}" type="datetimeFigureOut">
              <a:rPr lang="en-GB" smtClean="0"/>
              <a:t>10/06/2024</a:t>
            </a:fld>
            <a:endParaRPr lang="en-GB"/>
          </a:p>
        </p:txBody>
      </p:sp>
      <p:sp>
        <p:nvSpPr>
          <p:cNvPr id="5" name="Footer Placeholder 4">
            <a:extLst>
              <a:ext uri="{FF2B5EF4-FFF2-40B4-BE49-F238E27FC236}">
                <a16:creationId xmlns:a16="http://schemas.microsoft.com/office/drawing/2014/main" id="{2A0EC8B7-DA1B-4647-8853-8798468374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0E326B-6ABB-4F6A-8BA4-D0D0C7AC8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40A37-5835-47B7-AD81-8B13BA21DF39}" type="slidenum">
              <a:rPr lang="en-GB" smtClean="0"/>
              <a:t>‹#›</a:t>
            </a:fld>
            <a:endParaRPr lang="en-GB"/>
          </a:p>
        </p:txBody>
      </p:sp>
    </p:spTree>
    <p:extLst>
      <p:ext uri="{BB962C8B-B14F-4D97-AF65-F5344CB8AC3E}">
        <p14:creationId xmlns:p14="http://schemas.microsoft.com/office/powerpoint/2010/main" val="2530511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nds.nhs.uk/Library/NourishingdrinkideasAug19LNDS049.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hyperlink" Target="https://www.dementiauk.org/wp-content/uploads/dementia-uk-eating-drinking.pdf" TargetMode="Externa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5.svg"/><Relationship Id="rId2" Type="http://schemas.openxmlformats.org/officeDocument/2006/relationships/image" Target="../media/image44.png"/><Relationship Id="rId1" Type="http://schemas.openxmlformats.org/officeDocument/2006/relationships/slideLayout" Target="../slideLayouts/slideLayout2.xml"/><Relationship Id="rId4" Type="http://schemas.openxmlformats.org/officeDocument/2006/relationships/hyperlink" Target="https://www.iddsi.org/United-Kingd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hyperlink" Target="https://www.lnds.nhs.uk/Library/EatwellwithasmallappetiteLNDS008.pdf" TargetMode="External"/><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notesSlide" Target="../notesSlides/notesSlide2.xml"/><Relationship Id="rId16"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31.jpeg"/><Relationship Id="rId2" Type="http://schemas.microsoft.com/office/2018/10/relationships/comments" Target="../comments/modernComment_17F_0.xml"/><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png"/><Relationship Id="rId4"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6FBD76D-9A09-1622-161D-8A592153FE64}"/>
              </a:ext>
            </a:extLst>
          </p:cNvPr>
          <p:cNvSpPr>
            <a:spLocks noGrp="1"/>
          </p:cNvSpPr>
          <p:nvPr>
            <p:ph type="title"/>
          </p:nvPr>
        </p:nvSpPr>
        <p:spPr>
          <a:xfrm>
            <a:off x="461273" y="2279220"/>
            <a:ext cx="3115265" cy="2396359"/>
          </a:xfrm>
        </p:spPr>
        <p:txBody>
          <a:bodyPr anchor="b">
            <a:normAutofit/>
          </a:bodyPr>
          <a:lstStyle/>
          <a:p>
            <a:pPr algn="ctr"/>
            <a:r>
              <a:rPr lang="en-GB" sz="3100" dirty="0">
                <a:solidFill>
                  <a:srgbClr val="FFFFFF"/>
                </a:solidFill>
                <a:latin typeface="Arial" panose="020B0604020202020204" pitchFamily="34" charset="0"/>
                <a:cs typeface="Arial" panose="020B0604020202020204" pitchFamily="34" charset="0"/>
              </a:rPr>
              <a:t>Improving Community Adult Nutrition (I-CAN) </a:t>
            </a:r>
            <a:br>
              <a:rPr lang="en-GB" sz="3100" dirty="0">
                <a:solidFill>
                  <a:srgbClr val="FFFFFF"/>
                </a:solidFill>
                <a:latin typeface="Arial" panose="020B0604020202020204" pitchFamily="34" charset="0"/>
                <a:cs typeface="Arial" panose="020B0604020202020204" pitchFamily="34" charset="0"/>
              </a:rPr>
            </a:br>
            <a:r>
              <a:rPr lang="en-GB" sz="3100" dirty="0">
                <a:solidFill>
                  <a:srgbClr val="FFFFFF"/>
                </a:solidFill>
                <a:latin typeface="Arial" panose="020B0604020202020204" pitchFamily="34" charset="0"/>
                <a:cs typeface="Arial" panose="020B0604020202020204" pitchFamily="34" charset="0"/>
              </a:rPr>
              <a:t>e-learning </a:t>
            </a:r>
          </a:p>
        </p:txBody>
      </p:sp>
      <p:graphicFrame>
        <p:nvGraphicFramePr>
          <p:cNvPr id="5" name="Content Placeholder 2">
            <a:extLst>
              <a:ext uri="{FF2B5EF4-FFF2-40B4-BE49-F238E27FC236}">
                <a16:creationId xmlns:a16="http://schemas.microsoft.com/office/drawing/2014/main" id="{3A0FEEB6-8015-BCBD-118B-F9AE1A9D9145}"/>
              </a:ext>
            </a:extLst>
          </p:cNvPr>
          <p:cNvGraphicFramePr>
            <a:graphicFrameLocks noGrp="1"/>
          </p:cNvGraphicFramePr>
          <p:nvPr>
            <p:ph idx="1"/>
            <p:extLst>
              <p:ext uri="{D42A27DB-BD31-4B8C-83A1-F6EECF244321}">
                <p14:modId xmlns:p14="http://schemas.microsoft.com/office/powerpoint/2010/main" val="3235938144"/>
              </p:ext>
            </p:extLst>
          </p:nvPr>
        </p:nvGraphicFramePr>
        <p:xfrm>
          <a:off x="4905052" y="1181810"/>
          <a:ext cx="6666833" cy="5022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1">
            <a:extLst>
              <a:ext uri="{FF2B5EF4-FFF2-40B4-BE49-F238E27FC236}">
                <a16:creationId xmlns:a16="http://schemas.microsoft.com/office/drawing/2014/main" id="{3739B58F-F125-1DBF-3745-AB2257ADABF9}"/>
              </a:ext>
            </a:extLst>
          </p:cNvPr>
          <p:cNvSpPr txBox="1">
            <a:spLocks/>
          </p:cNvSpPr>
          <p:nvPr/>
        </p:nvSpPr>
        <p:spPr>
          <a:xfrm>
            <a:off x="4037824" y="294608"/>
            <a:ext cx="6419160" cy="8728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600" dirty="0">
                <a:solidFill>
                  <a:prstClr val="black"/>
                </a:solidFill>
                <a:latin typeface="Arial" panose="020B0604020202020204" pitchFamily="34" charset="0"/>
                <a:cs typeface="Arial" panose="020B0604020202020204" pitchFamily="34" charset="0"/>
              </a:rPr>
              <a:t>RECAP: </a:t>
            </a:r>
            <a:r>
              <a:rPr kumimoji="0" lang="en-GB" sz="2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Topic 3 </a:t>
            </a:r>
            <a:r>
              <a:rPr lang="en-GB" sz="2600" dirty="0">
                <a:solidFill>
                  <a:srgbClr val="080808"/>
                </a:solidFill>
                <a:latin typeface="Arial" panose="020B0604020202020204" pitchFamily="34" charset="0"/>
                <a:cs typeface="Arial" panose="020B0604020202020204" pitchFamily="34" charset="0"/>
              </a:rPr>
              <a:t>H</a:t>
            </a:r>
            <a:r>
              <a:rPr lang="en-GB" sz="2600" dirty="0">
                <a:solidFill>
                  <a:srgbClr val="080808"/>
                </a:solidFill>
                <a:latin typeface="Arial" panose="020B0604020202020204" pitchFamily="34" charset="0"/>
                <a:ea typeface="Calibri" panose="020F0502020204030204" pitchFamily="34" charset="0"/>
                <a:cs typeface="Arial" panose="020B0604020202020204" pitchFamily="34" charset="0"/>
              </a:rPr>
              <a:t>ow to create a nutritional care plan </a:t>
            </a:r>
            <a:r>
              <a:rPr kumimoji="0" lang="en-GB" sz="2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 covered</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a:t>
            </a:r>
          </a:p>
        </p:txBody>
      </p:sp>
      <p:pic>
        <p:nvPicPr>
          <p:cNvPr id="4" name="Picture 3" descr="A black text on a white background&#10;&#10;Description automatically generated">
            <a:extLst>
              <a:ext uri="{FF2B5EF4-FFF2-40B4-BE49-F238E27FC236}">
                <a16:creationId xmlns:a16="http://schemas.microsoft.com/office/drawing/2014/main" id="{329AF1C6-B8BA-2EBE-FE0B-BBF98C70EF86}"/>
              </a:ext>
            </a:extLst>
          </p:cNvPr>
          <p:cNvPicPr>
            <a:picLocks noChangeAspect="1"/>
          </p:cNvPicPr>
          <p:nvPr/>
        </p:nvPicPr>
        <p:blipFill>
          <a:blip r:embed="rId7"/>
          <a:stretch>
            <a:fillRect/>
          </a:stretch>
        </p:blipFill>
        <p:spPr>
          <a:xfrm>
            <a:off x="9285605" y="98909"/>
            <a:ext cx="2906395" cy="858520"/>
          </a:xfrm>
          <a:prstGeom prst="rect">
            <a:avLst/>
          </a:prstGeom>
        </p:spPr>
      </p:pic>
      <p:sp>
        <p:nvSpPr>
          <p:cNvPr id="6" name="TextBox 5">
            <a:extLst>
              <a:ext uri="{FF2B5EF4-FFF2-40B4-BE49-F238E27FC236}">
                <a16:creationId xmlns:a16="http://schemas.microsoft.com/office/drawing/2014/main" id="{7E2D237F-C921-133D-1B7A-4DCC1425DB49}"/>
              </a:ext>
            </a:extLst>
          </p:cNvPr>
          <p:cNvSpPr txBox="1"/>
          <p:nvPr/>
        </p:nvSpPr>
        <p:spPr>
          <a:xfrm>
            <a:off x="4668078" y="6112760"/>
            <a:ext cx="7523922" cy="646331"/>
          </a:xfrm>
          <a:prstGeom prst="rect">
            <a:avLst/>
          </a:prstGeom>
          <a:noFill/>
        </p:spPr>
        <p:txBody>
          <a:bodyPr wrap="square">
            <a:spAutoFit/>
          </a:bodyPr>
          <a:lstStyle/>
          <a:p>
            <a:pPr algn="r"/>
            <a:r>
              <a:rPr lang="en-GB" b="1" dirty="0"/>
              <a:t>Leicestershire </a:t>
            </a:r>
          </a:p>
          <a:p>
            <a:pPr algn="r"/>
            <a:r>
              <a:rPr lang="en-GB" b="1" dirty="0"/>
              <a:t>Nutrition &amp; Dietetic Service</a:t>
            </a:r>
          </a:p>
        </p:txBody>
      </p:sp>
    </p:spTree>
    <p:extLst>
      <p:ext uri="{BB962C8B-B14F-4D97-AF65-F5344CB8AC3E}">
        <p14:creationId xmlns:p14="http://schemas.microsoft.com/office/powerpoint/2010/main" val="287884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54E1D4-AA3E-D555-1F20-A0AFE5DBB2DE}"/>
              </a:ext>
            </a:extLst>
          </p:cNvPr>
          <p:cNvSpPr>
            <a:spLocks noGrp="1"/>
          </p:cNvSpPr>
          <p:nvPr>
            <p:ph type="title"/>
          </p:nvPr>
        </p:nvSpPr>
        <p:spPr>
          <a:xfrm>
            <a:off x="1285240" y="1050595"/>
            <a:ext cx="8074815" cy="747725"/>
          </a:xfrm>
        </p:spPr>
        <p:txBody>
          <a:bodyPr anchor="ctr">
            <a:normAutofit/>
          </a:bodyPr>
          <a:lstStyle/>
          <a:p>
            <a:r>
              <a:rPr lang="en-GB" sz="4000" dirty="0">
                <a:latin typeface="Arial" panose="020B0604020202020204" pitchFamily="34" charset="0"/>
                <a:cs typeface="Arial" panose="020B0604020202020204" pitchFamily="34" charset="0"/>
              </a:rPr>
              <a:t>Nourishing fluids </a:t>
            </a:r>
          </a:p>
        </p:txBody>
      </p:sp>
      <p:sp>
        <p:nvSpPr>
          <p:cNvPr id="3" name="Content Placeholder 2">
            <a:extLst>
              <a:ext uri="{FF2B5EF4-FFF2-40B4-BE49-F238E27FC236}">
                <a16:creationId xmlns:a16="http://schemas.microsoft.com/office/drawing/2014/main" id="{F9BED8E9-B5A1-163F-2343-2E54053F04AC}"/>
              </a:ext>
            </a:extLst>
          </p:cNvPr>
          <p:cNvSpPr>
            <a:spLocks noGrp="1"/>
          </p:cNvSpPr>
          <p:nvPr>
            <p:ph idx="1"/>
          </p:nvPr>
        </p:nvSpPr>
        <p:spPr>
          <a:xfrm>
            <a:off x="1285240" y="1920241"/>
            <a:ext cx="8074815" cy="3849624"/>
          </a:xfrm>
        </p:spPr>
        <p:txBody>
          <a:bodyPr anchor="t">
            <a:normAutofit lnSpcReduction="10000"/>
          </a:bodyPr>
          <a:lstStyle/>
          <a:p>
            <a:r>
              <a:rPr lang="en-GB" sz="2200" dirty="0">
                <a:latin typeface="Arial" panose="020B0604020202020204" pitchFamily="34" charset="0"/>
                <a:cs typeface="Arial" panose="020B0604020202020204" pitchFamily="34" charset="0"/>
              </a:rPr>
              <a:t>Fluids are important for maintaining optimum bodily function and preventing ill health </a:t>
            </a:r>
          </a:p>
          <a:p>
            <a:r>
              <a:rPr lang="en-GB" sz="2200" dirty="0">
                <a:latin typeface="Arial" panose="020B0604020202020204" pitchFamily="34" charset="0"/>
                <a:cs typeface="Arial" panose="020B0604020202020204" pitchFamily="34" charset="0"/>
              </a:rPr>
              <a:t>Although fluids can be filling which can impact on appetite, they can also provide an opportunity to improve nutritional status when oral intake of foods is minimal e.g. offering nourishing smoothie/pure fruit juice instead of squash</a:t>
            </a:r>
          </a:p>
          <a:p>
            <a:r>
              <a:rPr lang="en-GB" sz="2200" dirty="0">
                <a:latin typeface="Arial" panose="020B0604020202020204" pitchFamily="34" charset="0"/>
                <a:cs typeface="Arial" panose="020B0604020202020204" pitchFamily="34" charset="0"/>
              </a:rPr>
              <a:t>Milkshakes, fruit juices, smoothies and soups can be high in energy, protein, vitamins and minerals</a:t>
            </a:r>
          </a:p>
          <a:p>
            <a:pPr marL="0" indent="0">
              <a:buNone/>
            </a:pPr>
            <a:r>
              <a:rPr lang="en-GB" sz="2200" i="1" dirty="0">
                <a:latin typeface="Arial" panose="020B0604020202020204" pitchFamily="34" charset="0"/>
                <a:cs typeface="Arial" panose="020B0604020202020204" pitchFamily="34" charset="0"/>
                <a:hlinkClick r:id="rId2"/>
              </a:rPr>
              <a:t>Click here for nourishing drinks recipes</a:t>
            </a:r>
            <a:r>
              <a:rPr lang="en-GB" sz="2200" i="1" dirty="0">
                <a:latin typeface="Arial" panose="020B0604020202020204" pitchFamily="34" charset="0"/>
                <a:cs typeface="Arial" panose="020B0604020202020204" pitchFamily="34" charset="0"/>
              </a:rPr>
              <a:t> </a:t>
            </a:r>
          </a:p>
          <a:p>
            <a:r>
              <a:rPr lang="en-GB" sz="2200" dirty="0">
                <a:latin typeface="Arial" panose="020B0604020202020204" pitchFamily="34" charset="0"/>
                <a:cs typeface="Arial" panose="020B0604020202020204" pitchFamily="34" charset="0"/>
              </a:rPr>
              <a:t>Further detailed information on general hydration guidance is covered in PowerPoint 6</a:t>
            </a:r>
          </a:p>
          <a:p>
            <a:endParaRPr lang="en-GB" sz="1500" dirty="0"/>
          </a:p>
        </p:txBody>
      </p:sp>
    </p:spTree>
    <p:extLst>
      <p:ext uri="{BB962C8B-B14F-4D97-AF65-F5344CB8AC3E}">
        <p14:creationId xmlns:p14="http://schemas.microsoft.com/office/powerpoint/2010/main" val="3485827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232" name="Rectangle 5223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34" name="Freeform: Shape 5223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26" name="Title 1">
            <a:extLst>
              <a:ext uri="{FF2B5EF4-FFF2-40B4-BE49-F238E27FC236}">
                <a16:creationId xmlns:a16="http://schemas.microsoft.com/office/drawing/2014/main" id="{D935633B-74D6-4A70-8026-730F4DF36756}"/>
              </a:ext>
            </a:extLst>
          </p:cNvPr>
          <p:cNvSpPr>
            <a:spLocks noGrp="1" noChangeArrowheads="1"/>
          </p:cNvSpPr>
          <p:nvPr>
            <p:ph type="title"/>
          </p:nvPr>
        </p:nvSpPr>
        <p:spPr>
          <a:xfrm>
            <a:off x="334409" y="346877"/>
            <a:ext cx="3200400" cy="2542128"/>
          </a:xfrm>
        </p:spPr>
        <p:txBody>
          <a:bodyPr>
            <a:normAutofit/>
          </a:bodyPr>
          <a:lstStyle/>
          <a:p>
            <a:r>
              <a:rPr lang="en-GB" altLang="en-US" sz="3100" dirty="0">
                <a:solidFill>
                  <a:srgbClr val="FFFFFF"/>
                </a:solidFill>
                <a:latin typeface="Arial" panose="020B0604020202020204" pitchFamily="34" charset="0"/>
                <a:cs typeface="Arial" panose="020B0604020202020204" pitchFamily="34" charset="0"/>
              </a:rPr>
              <a:t>Alternative food fortification</a:t>
            </a:r>
            <a:br>
              <a:rPr lang="en-GB" altLang="en-US" sz="3100" dirty="0">
                <a:solidFill>
                  <a:srgbClr val="FFFFFF"/>
                </a:solidFill>
                <a:latin typeface="Arial" panose="020B0604020202020204" pitchFamily="34" charset="0"/>
                <a:cs typeface="Arial" panose="020B0604020202020204" pitchFamily="34" charset="0"/>
              </a:rPr>
            </a:br>
            <a:r>
              <a:rPr lang="en-GB" altLang="en-US" sz="3100" dirty="0">
                <a:solidFill>
                  <a:srgbClr val="FFFFFF"/>
                </a:solidFill>
                <a:latin typeface="Arial" panose="020B0604020202020204" pitchFamily="34" charset="0"/>
                <a:cs typeface="Arial" panose="020B0604020202020204" pitchFamily="34" charset="0"/>
              </a:rPr>
              <a:t>considerations </a:t>
            </a:r>
          </a:p>
        </p:txBody>
      </p:sp>
      <p:sp>
        <p:nvSpPr>
          <p:cNvPr id="52236" name="Arc 5223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227" name="Content Placeholder 2">
            <a:extLst>
              <a:ext uri="{FF2B5EF4-FFF2-40B4-BE49-F238E27FC236}">
                <a16:creationId xmlns:a16="http://schemas.microsoft.com/office/drawing/2014/main" id="{C778E9ED-FBC2-427E-B33D-89DE3A7AC587}"/>
              </a:ext>
            </a:extLst>
          </p:cNvPr>
          <p:cNvSpPr>
            <a:spLocks noGrp="1" noChangeArrowheads="1"/>
          </p:cNvSpPr>
          <p:nvPr>
            <p:ph idx="1"/>
          </p:nvPr>
        </p:nvSpPr>
        <p:spPr>
          <a:xfrm>
            <a:off x="4447308" y="591344"/>
            <a:ext cx="6906491" cy="5585619"/>
          </a:xfrm>
        </p:spPr>
        <p:txBody>
          <a:bodyPr anchor="ctr">
            <a:normAutofit/>
          </a:bodyPr>
          <a:lstStyle/>
          <a:p>
            <a:r>
              <a:rPr lang="en-GB" altLang="en-US" sz="2600" b="1" dirty="0">
                <a:latin typeface="Arial" panose="020B0604020202020204" pitchFamily="34" charset="0"/>
                <a:cs typeface="Arial" panose="020B0604020202020204" pitchFamily="34" charset="0"/>
              </a:rPr>
              <a:t>Vegan: </a:t>
            </a:r>
            <a:r>
              <a:rPr lang="en-GB" altLang="en-US" sz="2400" dirty="0">
                <a:latin typeface="Arial" panose="020B0604020202020204" pitchFamily="34" charset="0"/>
                <a:cs typeface="Arial" panose="020B0604020202020204" pitchFamily="34" charset="0"/>
              </a:rPr>
              <a:t>houmous, avocado, vegetable oil, ground nuts, dairy free products i.e. soya cream, coconut yogurts and ice cream, homemade milkshake with full fat tin of coconut milk as base</a:t>
            </a:r>
          </a:p>
          <a:p>
            <a:r>
              <a:rPr lang="en-GB" altLang="en-US" sz="2600" b="1" dirty="0">
                <a:latin typeface="Arial" panose="020B0604020202020204" pitchFamily="34" charset="0"/>
                <a:cs typeface="Arial" panose="020B0604020202020204" pitchFamily="34" charset="0"/>
              </a:rPr>
              <a:t>Dairy free diet:</a:t>
            </a:r>
            <a:r>
              <a:rPr lang="en-GB" altLang="en-US" sz="2600" dirty="0">
                <a:latin typeface="Arial" panose="020B0604020202020204" pitchFamily="34" charset="0"/>
                <a:cs typeface="Arial" panose="020B0604020202020204" pitchFamily="34" charset="0"/>
              </a:rPr>
              <a:t> </a:t>
            </a:r>
            <a:r>
              <a:rPr lang="en-GB" altLang="en-US" sz="2400" dirty="0">
                <a:latin typeface="Arial" panose="020B0604020202020204" pitchFamily="34" charset="0"/>
                <a:cs typeface="Arial" panose="020B0604020202020204" pitchFamily="34" charset="0"/>
              </a:rPr>
              <a:t>soya or other dairy free milks/yogurts fortified with calcium, milk free spreads, honey, jam</a:t>
            </a:r>
          </a:p>
          <a:p>
            <a:r>
              <a:rPr lang="en-GB" altLang="en-US" sz="2600" b="1" dirty="0">
                <a:latin typeface="Arial" panose="020B0604020202020204" pitchFamily="34" charset="0"/>
                <a:cs typeface="Arial" panose="020B0604020202020204" pitchFamily="34" charset="0"/>
              </a:rPr>
              <a:t>Cardio-protective: </a:t>
            </a:r>
            <a:r>
              <a:rPr lang="en-GB" altLang="en-US" sz="2400" dirty="0">
                <a:latin typeface="Arial" panose="020B0604020202020204" pitchFamily="34" charset="0"/>
                <a:cs typeface="Arial" panose="020B0604020202020204" pitchFamily="34" charset="0"/>
              </a:rPr>
              <a:t>olive oil, vegetable oil spreads to replace butter/cream, ground nuts</a:t>
            </a:r>
          </a:p>
          <a:p>
            <a:r>
              <a:rPr lang="en-GB" altLang="en-US" sz="2600" b="1" dirty="0">
                <a:latin typeface="Arial" panose="020B0604020202020204" pitchFamily="34" charset="0"/>
                <a:cs typeface="Arial" panose="020B0604020202020204" pitchFamily="34" charset="0"/>
              </a:rPr>
              <a:t>Diabetes: </a:t>
            </a:r>
            <a:r>
              <a:rPr lang="en-GB" altLang="en-US" sz="2400" dirty="0">
                <a:latin typeface="Arial" panose="020B0604020202020204" pitchFamily="34" charset="0"/>
                <a:cs typeface="Arial" panose="020B0604020202020204" pitchFamily="34" charset="0"/>
              </a:rPr>
              <a:t>milk powder, cheese, cream, butter, fats and oils (avoid adding extra sugar and sweet foods)</a:t>
            </a:r>
          </a:p>
        </p:txBody>
      </p:sp>
      <p:sp>
        <p:nvSpPr>
          <p:cNvPr id="3" name="Teardrop 2">
            <a:extLst>
              <a:ext uri="{FF2B5EF4-FFF2-40B4-BE49-F238E27FC236}">
                <a16:creationId xmlns:a16="http://schemas.microsoft.com/office/drawing/2014/main" id="{B254D201-FD91-D563-4A2B-81B7CCF50D1A}"/>
              </a:ext>
            </a:extLst>
          </p:cNvPr>
          <p:cNvSpPr/>
          <p:nvPr/>
        </p:nvSpPr>
        <p:spPr>
          <a:xfrm>
            <a:off x="247650" y="2619375"/>
            <a:ext cx="3361457" cy="3000375"/>
          </a:xfrm>
          <a:prstGeom prst="teardrop">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Standard food fortification ideas previously mentioned may not be suitable for your resident if they have allergies or restrict their diet for cultural or other health reasons, these ideas could be used instead</a:t>
            </a:r>
            <a:endParaRPr kumimoji="0" lang="en-GB"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669F53-1D97-07F5-A186-44F4117B3C29}"/>
              </a:ext>
            </a:extLst>
          </p:cNvPr>
          <p:cNvSpPr>
            <a:spLocks noGrp="1"/>
          </p:cNvSpPr>
          <p:nvPr>
            <p:ph type="title"/>
          </p:nvPr>
        </p:nvSpPr>
        <p:spPr>
          <a:xfrm>
            <a:off x="1188069" y="381935"/>
            <a:ext cx="9356106" cy="1200329"/>
          </a:xfrm>
        </p:spPr>
        <p:txBody>
          <a:bodyPr anchor="t">
            <a:normAutofit/>
          </a:bodyPr>
          <a:lstStyle/>
          <a:p>
            <a:r>
              <a:rPr lang="en-GB" sz="5000" dirty="0">
                <a:latin typeface="Arial" panose="020B0604020202020204" pitchFamily="34" charset="0"/>
                <a:cs typeface="Arial" panose="020B0604020202020204" pitchFamily="34" charset="0"/>
              </a:rPr>
              <a:t>Other considerations: </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1C60655-A554-C6AE-723B-E47829FF8F0E}"/>
              </a:ext>
            </a:extLst>
          </p:cNvPr>
          <p:cNvGraphicFramePr>
            <a:graphicFrameLocks noGrp="1"/>
          </p:cNvGraphicFramePr>
          <p:nvPr>
            <p:ph idx="1"/>
            <p:extLst>
              <p:ext uri="{D42A27DB-BD31-4B8C-83A1-F6EECF244321}">
                <p14:modId xmlns:p14="http://schemas.microsoft.com/office/powerpoint/2010/main" val="1390395027"/>
              </p:ext>
            </p:extLst>
          </p:nvPr>
        </p:nvGraphicFramePr>
        <p:xfrm>
          <a:off x="1188062" y="1381760"/>
          <a:ext cx="9356107" cy="4838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32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6BA6657-E1C4-F1B8-2EA4-041153151835}"/>
              </a:ext>
            </a:extLst>
          </p:cNvPr>
          <p:cNvGraphicFramePr>
            <a:graphicFrameLocks noGrp="1"/>
          </p:cNvGraphicFramePr>
          <p:nvPr>
            <p:ph idx="1"/>
            <p:extLst>
              <p:ext uri="{D42A27DB-BD31-4B8C-83A1-F6EECF244321}">
                <p14:modId xmlns:p14="http://schemas.microsoft.com/office/powerpoint/2010/main" val="2793108460"/>
              </p:ext>
            </p:extLst>
          </p:nvPr>
        </p:nvGraphicFramePr>
        <p:xfrm>
          <a:off x="392426" y="463860"/>
          <a:ext cx="10839450" cy="6155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60193C4F-235B-A3CF-045C-76EB87E0C570}"/>
              </a:ext>
            </a:extLst>
          </p:cNvPr>
          <p:cNvSpPr txBox="1"/>
          <p:nvPr/>
        </p:nvSpPr>
        <p:spPr>
          <a:xfrm>
            <a:off x="327349" y="4104178"/>
            <a:ext cx="2756998" cy="461665"/>
          </a:xfrm>
          <a:prstGeom prst="rect">
            <a:avLst/>
          </a:prstGeom>
          <a:solidFill>
            <a:schemeClr val="accent4">
              <a:lumMod val="20000"/>
              <a:lumOff val="80000"/>
            </a:schemeClr>
          </a:solidFill>
        </p:spPr>
        <p:txBody>
          <a:bodyPr wrap="square" rtlCol="0">
            <a:spAutoFit/>
          </a:bodyPr>
          <a:lstStyle/>
          <a:p>
            <a:r>
              <a:rPr lang="en-GB" sz="1200" dirty="0">
                <a:latin typeface="Arial" panose="020B0604020202020204" pitchFamily="34" charset="0"/>
                <a:cs typeface="Arial" panose="020B0604020202020204" pitchFamily="34" charset="0"/>
              </a:rPr>
              <a:t>Please see </a:t>
            </a:r>
            <a:r>
              <a:rPr lang="en-GB" sz="1200" dirty="0">
                <a:latin typeface="Arial" panose="020B0604020202020204" pitchFamily="34" charset="0"/>
                <a:cs typeface="Arial" panose="020B0604020202020204" pitchFamily="34" charset="0"/>
                <a:hlinkClick r:id="rId7"/>
              </a:rPr>
              <a:t>Dementia UK Eating and Drinking guide</a:t>
            </a:r>
            <a:endParaRPr lang="en-GB" sz="1200" dirty="0">
              <a:latin typeface="Arial" panose="020B0604020202020204" pitchFamily="34" charset="0"/>
              <a:cs typeface="Arial" panose="020B0604020202020204" pitchFamily="34" charset="0"/>
            </a:endParaRPr>
          </a:p>
        </p:txBody>
      </p:sp>
      <p:sp>
        <p:nvSpPr>
          <p:cNvPr id="4" name="Rectangle: Single Corner Rounded 3">
            <a:extLst>
              <a:ext uri="{FF2B5EF4-FFF2-40B4-BE49-F238E27FC236}">
                <a16:creationId xmlns:a16="http://schemas.microsoft.com/office/drawing/2014/main" id="{DB7F6AD2-E4FE-E26E-8FE8-1909598AE919}"/>
              </a:ext>
            </a:extLst>
          </p:cNvPr>
          <p:cNvSpPr/>
          <p:nvPr/>
        </p:nvSpPr>
        <p:spPr>
          <a:xfrm>
            <a:off x="360342" y="1542529"/>
            <a:ext cx="2801958" cy="2257425"/>
          </a:xfrm>
          <a:prstGeom prst="round1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latin typeface="Arial" panose="020B0604020202020204" pitchFamily="34" charset="0"/>
                <a:cs typeface="Arial" panose="020B0604020202020204" pitchFamily="34" charset="0"/>
              </a:rPr>
              <a:t>These adaptations can be supportive for those with visual  impairments,  cognitive decline e.g., dementia/post –stroke or when generally unwell and appetite is reduced</a:t>
            </a:r>
            <a:r>
              <a:rPr lang="en-GB" sz="1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47849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385" name="Rectangle 5838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387" name="Right Triangle 58386">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389" name="Rectangle 58388">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370" name="Title 1">
            <a:extLst>
              <a:ext uri="{FF2B5EF4-FFF2-40B4-BE49-F238E27FC236}">
                <a16:creationId xmlns:a16="http://schemas.microsoft.com/office/drawing/2014/main" id="{1C6E2B6A-8E55-4213-B277-A57F05F44489}"/>
              </a:ext>
            </a:extLst>
          </p:cNvPr>
          <p:cNvSpPr>
            <a:spLocks noGrp="1" noChangeArrowheads="1"/>
          </p:cNvSpPr>
          <p:nvPr>
            <p:ph type="title"/>
          </p:nvPr>
        </p:nvSpPr>
        <p:spPr>
          <a:xfrm>
            <a:off x="1075767" y="1188637"/>
            <a:ext cx="3534320" cy="4480726"/>
          </a:xfrm>
        </p:spPr>
        <p:txBody>
          <a:bodyPr>
            <a:normAutofit/>
          </a:bodyPr>
          <a:lstStyle/>
          <a:p>
            <a:r>
              <a:rPr lang="en-GB" altLang="en-US" sz="3600" dirty="0">
                <a:latin typeface="Arial" panose="020B0604020202020204" pitchFamily="34" charset="0"/>
                <a:cs typeface="Arial" panose="020B0604020202020204" pitchFamily="34" charset="0"/>
              </a:rPr>
              <a:t>Oral Nutritional Supplements </a:t>
            </a:r>
            <a:br>
              <a:rPr lang="en-GB" altLang="en-US" sz="3600" dirty="0">
                <a:latin typeface="Arial" panose="020B0604020202020204" pitchFamily="34" charset="0"/>
                <a:cs typeface="Arial" panose="020B0604020202020204" pitchFamily="34" charset="0"/>
              </a:rPr>
            </a:br>
            <a:r>
              <a:rPr lang="en-GB" altLang="en-US" sz="3600" dirty="0">
                <a:latin typeface="Arial" panose="020B0604020202020204" pitchFamily="34" charset="0"/>
                <a:cs typeface="Arial" panose="020B0604020202020204" pitchFamily="34" charset="0"/>
              </a:rPr>
              <a:t>(ONS)</a:t>
            </a:r>
          </a:p>
        </p:txBody>
      </p:sp>
      <p:cxnSp>
        <p:nvCxnSpPr>
          <p:cNvPr id="58391" name="Straight Connector 58390">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8371" name="Content Placeholder 2">
            <a:extLst>
              <a:ext uri="{FF2B5EF4-FFF2-40B4-BE49-F238E27FC236}">
                <a16:creationId xmlns:a16="http://schemas.microsoft.com/office/drawing/2014/main" id="{3EF187B0-7E6A-4EC7-9D32-ACB56EB36621}"/>
              </a:ext>
            </a:extLst>
          </p:cNvPr>
          <p:cNvSpPr>
            <a:spLocks noGrp="1" noChangeArrowheads="1"/>
          </p:cNvSpPr>
          <p:nvPr>
            <p:ph idx="1"/>
          </p:nvPr>
        </p:nvSpPr>
        <p:spPr>
          <a:xfrm>
            <a:off x="5255260" y="1648870"/>
            <a:ext cx="4702848" cy="3560260"/>
          </a:xfrm>
        </p:spPr>
        <p:txBody>
          <a:bodyPr anchor="ctr">
            <a:normAutofit/>
          </a:bodyPr>
          <a:lstStyle/>
          <a:p>
            <a:r>
              <a:rPr lang="en-GB" altLang="en-US" sz="2200" dirty="0">
                <a:latin typeface="Arial" panose="020B0604020202020204" pitchFamily="34" charset="0"/>
                <a:cs typeface="Arial" panose="020B0604020202020204" pitchFamily="34" charset="0"/>
              </a:rPr>
              <a:t>Come in a variety of forms that provide additional energy, protein, vitamins and minerals. </a:t>
            </a:r>
          </a:p>
          <a:p>
            <a:r>
              <a:rPr lang="en-GB" altLang="en-US" sz="2200" dirty="0">
                <a:latin typeface="Arial" panose="020B0604020202020204" pitchFamily="34" charset="0"/>
                <a:cs typeface="Arial" panose="020B0604020202020204" pitchFamily="34" charset="0"/>
              </a:rPr>
              <a:t>e.g. powdered, pre mixed milkshake, juice style, desserts style, small volume, modified thickness. </a:t>
            </a:r>
          </a:p>
          <a:p>
            <a:r>
              <a:rPr lang="en-GB" altLang="en-US" sz="2200" dirty="0">
                <a:latin typeface="Arial" panose="020B0604020202020204" pitchFamily="34" charset="0"/>
                <a:cs typeface="Arial" panose="020B0604020202020204" pitchFamily="34" charset="0"/>
              </a:rPr>
              <a:t>Dietitian chooses most appropriate supplement dependent on the patient’s need.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AFC41-A6C4-4969-BBBE-64852A606F12}"/>
              </a:ext>
            </a:extLst>
          </p:cNvPr>
          <p:cNvSpPr>
            <a:spLocks noGrp="1"/>
          </p:cNvSpPr>
          <p:nvPr>
            <p:ph type="title"/>
          </p:nvPr>
        </p:nvSpPr>
        <p:spPr>
          <a:xfrm>
            <a:off x="838200" y="336990"/>
            <a:ext cx="10515600" cy="1325563"/>
          </a:xfrm>
        </p:spPr>
        <p:txBody>
          <a:bodyPr>
            <a:normAutofit/>
          </a:bodyPr>
          <a:lstStyle/>
          <a:p>
            <a:pPr algn="ctr"/>
            <a:r>
              <a:rPr lang="en-GB" sz="4000" dirty="0">
                <a:latin typeface="Arial" panose="020B0604020202020204" pitchFamily="34" charset="0"/>
                <a:cs typeface="Arial" panose="020B0604020202020204" pitchFamily="34" charset="0"/>
              </a:rPr>
              <a:t>Key considerations when using ONS</a:t>
            </a:r>
          </a:p>
        </p:txBody>
      </p:sp>
      <p:pic>
        <p:nvPicPr>
          <p:cNvPr id="5" name="Content Placeholder 4" descr="Dairy with solid fill">
            <a:extLst>
              <a:ext uri="{FF2B5EF4-FFF2-40B4-BE49-F238E27FC236}">
                <a16:creationId xmlns:a16="http://schemas.microsoft.com/office/drawing/2014/main" id="{7E8B7D8D-191F-4738-98E0-D53FDB05D12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1120" y="1937407"/>
            <a:ext cx="1889760" cy="2983185"/>
          </a:xfrm>
        </p:spPr>
      </p:pic>
      <p:sp>
        <p:nvSpPr>
          <p:cNvPr id="11" name="TextBox 10">
            <a:extLst>
              <a:ext uri="{FF2B5EF4-FFF2-40B4-BE49-F238E27FC236}">
                <a16:creationId xmlns:a16="http://schemas.microsoft.com/office/drawing/2014/main" id="{0E64C69B-863F-45E9-889A-37BC1029911C}"/>
              </a:ext>
            </a:extLst>
          </p:cNvPr>
          <p:cNvSpPr txBox="1"/>
          <p:nvPr/>
        </p:nvSpPr>
        <p:spPr>
          <a:xfrm>
            <a:off x="2345961" y="1308307"/>
            <a:ext cx="2569265" cy="1292662"/>
          </a:xfrm>
          <a:prstGeom prst="rect">
            <a:avLst/>
          </a:prstGeom>
        </p:spPr>
        <p:style>
          <a:lnRef idx="3">
            <a:schemeClr val="lt1"/>
          </a:lnRef>
          <a:fillRef idx="1">
            <a:schemeClr val="accent2"/>
          </a:fillRef>
          <a:effectRef idx="1">
            <a:schemeClr val="accent2"/>
          </a:effectRef>
          <a:fontRef idx="minor">
            <a:schemeClr val="lt1"/>
          </a:fontRef>
        </p:style>
        <p:txBody>
          <a:bodyPr wrap="square" anchor="ctr">
            <a:spAutoFit/>
          </a:bodyPr>
          <a:lstStyle/>
          <a:p>
            <a:pPr algn="ctr"/>
            <a:r>
              <a:rPr lang="en-GB" sz="1500" dirty="0">
                <a:latin typeface="Arial" panose="020B0604020202020204" pitchFamily="34" charset="0"/>
                <a:cs typeface="Arial" panose="020B0604020202020204" pitchFamily="34" charset="0"/>
              </a:rPr>
              <a:t>ONS should only be prescribed when:</a:t>
            </a:r>
          </a:p>
          <a:p>
            <a:pPr algn="ctr"/>
            <a:r>
              <a:rPr lang="en-GB" sz="1500" dirty="0">
                <a:latin typeface="Arial" panose="020B0604020202020204" pitchFamily="34" charset="0"/>
                <a:cs typeface="Arial" panose="020B0604020202020204" pitchFamily="34" charset="0"/>
              </a:rPr>
              <a:t>First-line dietary advice has not been sufficient alone</a:t>
            </a:r>
          </a:p>
          <a:p>
            <a:pPr algn="ctr"/>
            <a:r>
              <a:rPr lang="en-GB" dirty="0"/>
              <a:t>	</a:t>
            </a:r>
          </a:p>
        </p:txBody>
      </p:sp>
      <p:sp>
        <p:nvSpPr>
          <p:cNvPr id="13" name="TextBox 12">
            <a:extLst>
              <a:ext uri="{FF2B5EF4-FFF2-40B4-BE49-F238E27FC236}">
                <a16:creationId xmlns:a16="http://schemas.microsoft.com/office/drawing/2014/main" id="{2341EC05-FF3C-49D5-94D9-DC46583344F5}"/>
              </a:ext>
            </a:extLst>
          </p:cNvPr>
          <p:cNvSpPr txBox="1"/>
          <p:nvPr/>
        </p:nvSpPr>
        <p:spPr>
          <a:xfrm>
            <a:off x="571501" y="2808841"/>
            <a:ext cx="2834968" cy="784830"/>
          </a:xfrm>
          <a:prstGeom prst="rect">
            <a:avLst/>
          </a:prstGeom>
        </p:spPr>
        <p:style>
          <a:lnRef idx="3">
            <a:schemeClr val="lt1"/>
          </a:lnRef>
          <a:fillRef idx="1">
            <a:schemeClr val="accent3"/>
          </a:fillRef>
          <a:effectRef idx="1">
            <a:schemeClr val="accent3"/>
          </a:effectRef>
          <a:fontRef idx="minor">
            <a:schemeClr val="lt1"/>
          </a:fontRef>
        </p:style>
        <p:txBody>
          <a:bodyPr wrap="square" anchor="ctr">
            <a:spAutoFit/>
          </a:bodyPr>
          <a:lstStyle/>
          <a:p>
            <a:pPr algn="ctr"/>
            <a:r>
              <a:rPr lang="en-GB" sz="1500" dirty="0">
                <a:latin typeface="Arial" panose="020B0604020202020204" pitchFamily="34" charset="0"/>
                <a:cs typeface="Arial" panose="020B0604020202020204" pitchFamily="34" charset="0"/>
              </a:rPr>
              <a:t>They should not be used on a long term basis without regular monitoring and re-assessment</a:t>
            </a:r>
          </a:p>
        </p:txBody>
      </p:sp>
      <p:sp>
        <p:nvSpPr>
          <p:cNvPr id="15" name="Rectangle 3">
            <a:extLst>
              <a:ext uri="{FF2B5EF4-FFF2-40B4-BE49-F238E27FC236}">
                <a16:creationId xmlns:a16="http://schemas.microsoft.com/office/drawing/2014/main" id="{006A8E70-0E15-4730-A327-977561EBE74C}"/>
              </a:ext>
            </a:extLst>
          </p:cNvPr>
          <p:cNvSpPr txBox="1">
            <a:spLocks noChangeArrowheads="1"/>
          </p:cNvSpPr>
          <p:nvPr/>
        </p:nvSpPr>
        <p:spPr>
          <a:xfrm>
            <a:off x="9674377" y="2634468"/>
            <a:ext cx="1889760" cy="794532"/>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ct val="20000"/>
              </a:spcAft>
              <a:buNone/>
              <a:defRPr/>
            </a:pPr>
            <a:r>
              <a:rPr lang="en-GB" altLang="en-US" sz="1500" dirty="0">
                <a:solidFill>
                  <a:schemeClr val="bg1"/>
                </a:solidFill>
                <a:latin typeface="Arial" charset="0"/>
              </a:rPr>
              <a:t>Supplements should be taken after or between meals</a:t>
            </a:r>
          </a:p>
          <a:p>
            <a:pPr marL="0" indent="0" algn="ctr">
              <a:spcAft>
                <a:spcPct val="20000"/>
              </a:spcAft>
              <a:buFont typeface="Arial" panose="020B0604020202020204" pitchFamily="34" charset="0"/>
              <a:buNone/>
              <a:defRPr/>
            </a:pPr>
            <a:endParaRPr lang="en-GB" altLang="en-US" sz="2000" dirty="0">
              <a:latin typeface="Arial" charset="0"/>
            </a:endParaRPr>
          </a:p>
        </p:txBody>
      </p:sp>
      <p:sp>
        <p:nvSpPr>
          <p:cNvPr id="16" name="TextBox 15">
            <a:extLst>
              <a:ext uri="{FF2B5EF4-FFF2-40B4-BE49-F238E27FC236}">
                <a16:creationId xmlns:a16="http://schemas.microsoft.com/office/drawing/2014/main" id="{6B9E515A-D067-4162-AE93-24328D3DA4F2}"/>
              </a:ext>
            </a:extLst>
          </p:cNvPr>
          <p:cNvSpPr txBox="1"/>
          <p:nvPr/>
        </p:nvSpPr>
        <p:spPr>
          <a:xfrm>
            <a:off x="715539" y="5609928"/>
            <a:ext cx="11048998" cy="646331"/>
          </a:xfrm>
          <a:prstGeom prst="rect">
            <a:avLst/>
          </a:prstGeom>
          <a:noFill/>
        </p:spPr>
        <p:txBody>
          <a:bodyPr wrap="square" rtlCol="0">
            <a:spAutoFit/>
          </a:bodyPr>
          <a:lstStyle/>
          <a:p>
            <a:r>
              <a:rPr lang="en-GB" altLang="en-US" sz="1800" b="1" dirty="0">
                <a:latin typeface="Arial" charset="0"/>
              </a:rPr>
              <a:t>Remember: </a:t>
            </a:r>
            <a:r>
              <a:rPr lang="en-GB" altLang="en-US" sz="1800" dirty="0">
                <a:latin typeface="Arial" charset="0"/>
              </a:rPr>
              <a:t>even if a patient is taking supplements, food first is still of benefit and should be continued. Supplements do not replace food. </a:t>
            </a:r>
            <a:endParaRPr lang="en-GB" dirty="0"/>
          </a:p>
        </p:txBody>
      </p:sp>
      <p:sp>
        <p:nvSpPr>
          <p:cNvPr id="17" name="TextBox 16">
            <a:extLst>
              <a:ext uri="{FF2B5EF4-FFF2-40B4-BE49-F238E27FC236}">
                <a16:creationId xmlns:a16="http://schemas.microsoft.com/office/drawing/2014/main" id="{9329C2C9-B3DF-428B-B676-8B860CE2B5E6}"/>
              </a:ext>
            </a:extLst>
          </p:cNvPr>
          <p:cNvSpPr txBox="1"/>
          <p:nvPr/>
        </p:nvSpPr>
        <p:spPr>
          <a:xfrm>
            <a:off x="1607982" y="4048264"/>
            <a:ext cx="3543138" cy="1246495"/>
          </a:xfrm>
          <a:prstGeom prst="rect">
            <a:avLst/>
          </a:prstGeom>
        </p:spPr>
        <p:style>
          <a:lnRef idx="3">
            <a:schemeClr val="lt1"/>
          </a:lnRef>
          <a:fillRef idx="1">
            <a:schemeClr val="accent5"/>
          </a:fillRef>
          <a:effectRef idx="1">
            <a:schemeClr val="accent5"/>
          </a:effectRef>
          <a:fontRef idx="minor">
            <a:schemeClr val="lt1"/>
          </a:fontRef>
        </p:style>
        <p:txBody>
          <a:bodyPr wrap="square" rtlCol="0" anchor="ctr">
            <a:spAutoFit/>
          </a:bodyPr>
          <a:lstStyle/>
          <a:p>
            <a:pPr algn="ctr"/>
            <a:r>
              <a:rPr lang="en-GB" sz="1500" dirty="0">
                <a:latin typeface="Arial" panose="020B0604020202020204" pitchFamily="34" charset="0"/>
                <a:cs typeface="Arial" panose="020B0604020202020204" pitchFamily="34" charset="0"/>
              </a:rPr>
              <a:t>Prescribing of ONS are based on addressing specific dietary needs following individual patient’s dietetic assessment therefore they should ONLY be given to that individual</a:t>
            </a:r>
          </a:p>
        </p:txBody>
      </p:sp>
      <p:sp>
        <p:nvSpPr>
          <p:cNvPr id="18" name="TextBox 17">
            <a:extLst>
              <a:ext uri="{FF2B5EF4-FFF2-40B4-BE49-F238E27FC236}">
                <a16:creationId xmlns:a16="http://schemas.microsoft.com/office/drawing/2014/main" id="{AC1213DB-2C01-481D-A7B9-20E19EA5B466}"/>
              </a:ext>
            </a:extLst>
          </p:cNvPr>
          <p:cNvSpPr txBox="1"/>
          <p:nvPr/>
        </p:nvSpPr>
        <p:spPr>
          <a:xfrm>
            <a:off x="7593360" y="3863136"/>
            <a:ext cx="3059436" cy="1477328"/>
          </a:xfrm>
          <a:prstGeom prst="rect">
            <a:avLst/>
          </a:prstGeom>
        </p:spPr>
        <p:style>
          <a:lnRef idx="3">
            <a:schemeClr val="lt1"/>
          </a:lnRef>
          <a:fillRef idx="1">
            <a:schemeClr val="accent4"/>
          </a:fillRef>
          <a:effectRef idx="1">
            <a:schemeClr val="accent4"/>
          </a:effectRef>
          <a:fontRef idx="minor">
            <a:schemeClr val="lt1"/>
          </a:fontRef>
        </p:style>
        <p:txBody>
          <a:bodyPr wrap="square" rtlCol="0" anchor="ctr">
            <a:spAutoFit/>
          </a:bodyPr>
          <a:lstStyle/>
          <a:p>
            <a:pPr algn="ctr">
              <a:spcAft>
                <a:spcPct val="20000"/>
              </a:spcAft>
              <a:defRPr/>
            </a:pPr>
            <a:r>
              <a:rPr lang="en-GB" altLang="en-US" sz="1500" dirty="0">
                <a:latin typeface="Arial" charset="0"/>
              </a:rPr>
              <a:t>ONS can be offered chilled or warm, however if specific </a:t>
            </a:r>
            <a:r>
              <a:rPr lang="en-GB" altLang="en-US" sz="1500" dirty="0">
                <a:latin typeface="Arial" charset="0"/>
                <a:hlinkClick r:id="rId4"/>
              </a:rPr>
              <a:t>IDDSI </a:t>
            </a:r>
            <a:r>
              <a:rPr lang="en-GB" altLang="en-US" sz="1500" dirty="0">
                <a:latin typeface="Arial" charset="0"/>
              </a:rPr>
              <a:t>fluid levels in place by SLT then this may alter the thickness of fluids and therefore may not be appropriate </a:t>
            </a:r>
          </a:p>
        </p:txBody>
      </p:sp>
      <p:sp>
        <p:nvSpPr>
          <p:cNvPr id="3" name="TextBox 2">
            <a:extLst>
              <a:ext uri="{FF2B5EF4-FFF2-40B4-BE49-F238E27FC236}">
                <a16:creationId xmlns:a16="http://schemas.microsoft.com/office/drawing/2014/main" id="{6339551E-17A4-818D-611A-057123CCA047}"/>
              </a:ext>
            </a:extLst>
          </p:cNvPr>
          <p:cNvSpPr txBox="1"/>
          <p:nvPr/>
        </p:nvSpPr>
        <p:spPr>
          <a:xfrm>
            <a:off x="7784289" y="1331485"/>
            <a:ext cx="2834968" cy="1061829"/>
          </a:xfrm>
          <a:prstGeom prst="rect">
            <a:avLst/>
          </a:prstGeom>
        </p:spPr>
        <p:style>
          <a:lnRef idx="3">
            <a:schemeClr val="lt1"/>
          </a:lnRef>
          <a:fillRef idx="1">
            <a:schemeClr val="accent6"/>
          </a:fillRef>
          <a:effectRef idx="1">
            <a:schemeClr val="accent6"/>
          </a:effectRef>
          <a:fontRef idx="minor">
            <a:schemeClr val="lt1"/>
          </a:fontRef>
        </p:style>
        <p:txBody>
          <a:bodyPr wrap="square" rtlCol="0" anchor="ctr">
            <a:spAutoFit/>
          </a:bodyPr>
          <a:lstStyle/>
          <a:p>
            <a:pPr algn="ctr"/>
            <a:r>
              <a:rPr lang="en-GB" altLang="en-US" sz="1500" dirty="0">
                <a:latin typeface="Arial" charset="0"/>
              </a:rPr>
              <a:t>Flavour fatigue can affect compliance, therefore flavours should be varied</a:t>
            </a:r>
            <a:endParaRPr lang="en-GB" altLang="en-US" sz="1500" b="1" dirty="0">
              <a:latin typeface="Arial" charset="0"/>
            </a:endParaRPr>
          </a:p>
          <a:p>
            <a:pPr algn="ctr"/>
            <a:endParaRPr lang="en-GB" dirty="0"/>
          </a:p>
        </p:txBody>
      </p:sp>
    </p:spTree>
    <p:extLst>
      <p:ext uri="{BB962C8B-B14F-4D97-AF65-F5344CB8AC3E}">
        <p14:creationId xmlns:p14="http://schemas.microsoft.com/office/powerpoint/2010/main" val="122925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6" grpId="0"/>
      <p:bldP spid="17" grpId="0" animBg="1"/>
      <p:bldP spid="18"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FAAD915-A8B3-4E08-9E3C-2E837B3B3E5D}"/>
              </a:ext>
            </a:extLst>
          </p:cNvPr>
          <p:cNvPicPr>
            <a:picLocks noChangeAspect="1"/>
          </p:cNvPicPr>
          <p:nvPr/>
        </p:nvPicPr>
        <p:blipFill>
          <a:blip r:embed="rId2"/>
          <a:stretch>
            <a:fillRect/>
          </a:stretch>
        </p:blipFill>
        <p:spPr>
          <a:xfrm>
            <a:off x="103174" y="11845"/>
            <a:ext cx="12071126" cy="2182557"/>
          </a:xfrm>
          <a:prstGeom prst="rect">
            <a:avLst/>
          </a:prstGeom>
        </p:spPr>
      </p:pic>
      <p:sp>
        <p:nvSpPr>
          <p:cNvPr id="53250" name="Rectangle 2">
            <a:extLst>
              <a:ext uri="{FF2B5EF4-FFF2-40B4-BE49-F238E27FC236}">
                <a16:creationId xmlns:a16="http://schemas.microsoft.com/office/drawing/2014/main" id="{F1AB9C6F-5EA4-4742-90B3-44CC5B18EDA0}"/>
              </a:ext>
            </a:extLst>
          </p:cNvPr>
          <p:cNvSpPr>
            <a:spLocks noGrp="1" noChangeArrowheads="1"/>
          </p:cNvSpPr>
          <p:nvPr>
            <p:ph type="title"/>
          </p:nvPr>
        </p:nvSpPr>
        <p:spPr>
          <a:xfrm>
            <a:off x="371474" y="178631"/>
            <a:ext cx="11297611" cy="1296988"/>
          </a:xfrm>
        </p:spPr>
        <p:txBody>
          <a:bodyPr>
            <a:normAutofit/>
          </a:bodyPr>
          <a:lstStyle/>
          <a:p>
            <a:pPr algn="ctr"/>
            <a:r>
              <a:rPr lang="en-GB" altLang="en-US" sz="1800" dirty="0">
                <a:solidFill>
                  <a:schemeClr val="bg1"/>
                </a:solidFill>
                <a:latin typeface="Arial" charset="0"/>
              </a:rPr>
              <a:t>Knowledge Check: </a:t>
            </a:r>
            <a:br>
              <a:rPr lang="en-GB" altLang="en-US" sz="1800" dirty="0">
                <a:solidFill>
                  <a:schemeClr val="bg1"/>
                </a:solidFill>
                <a:latin typeface="Arial" charset="0"/>
              </a:rPr>
            </a:br>
            <a:r>
              <a:rPr lang="en-GB" altLang="en-US" sz="1800" i="1" dirty="0">
                <a:solidFill>
                  <a:schemeClr val="bg1"/>
                </a:solidFill>
                <a:latin typeface="Arial" charset="0"/>
              </a:rPr>
              <a:t>Ethel is still feeling poorly following her chest infection and still eating less than ½ her meals and losing weight. Consider how you could fortify her current diet. Also think about what other factors are important to optimise oral intake ? </a:t>
            </a:r>
            <a:endParaRPr lang="en-GB" altLang="en-US" sz="1800" b="1" i="1" dirty="0">
              <a:solidFill>
                <a:schemeClr val="bg1"/>
              </a:solidFill>
              <a:latin typeface="Arial" panose="020B0604020202020204" pitchFamily="34" charset="0"/>
            </a:endParaRPr>
          </a:p>
        </p:txBody>
      </p:sp>
      <p:sp>
        <p:nvSpPr>
          <p:cNvPr id="6" name="Freeform: Shape 5">
            <a:extLst>
              <a:ext uri="{FF2B5EF4-FFF2-40B4-BE49-F238E27FC236}">
                <a16:creationId xmlns:a16="http://schemas.microsoft.com/office/drawing/2014/main" id="{3680E41E-6ABA-469F-B445-69F364533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3" name="Picture 2">
            <a:extLst>
              <a:ext uri="{FF2B5EF4-FFF2-40B4-BE49-F238E27FC236}">
                <a16:creationId xmlns:a16="http://schemas.microsoft.com/office/drawing/2014/main" id="{4A4F718E-A980-40A6-B9EC-7C47795E89E3}"/>
              </a:ext>
            </a:extLst>
          </p:cNvPr>
          <p:cNvPicPr>
            <a:picLocks noChangeAspect="1"/>
          </p:cNvPicPr>
          <p:nvPr/>
        </p:nvPicPr>
        <p:blipFill rotWithShape="1">
          <a:blip r:embed="rId3"/>
          <a:srcRect l="12402" t="35935" r="32542" b="15060"/>
          <a:stretch/>
        </p:blipFill>
        <p:spPr>
          <a:xfrm>
            <a:off x="371474" y="1465046"/>
            <a:ext cx="10191136" cy="509995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32AB-909F-4EE7-E432-7A03F5BDBFB8}"/>
              </a:ext>
            </a:extLst>
          </p:cNvPr>
          <p:cNvSpPr>
            <a:spLocks noGrp="1"/>
          </p:cNvSpPr>
          <p:nvPr>
            <p:ph type="title"/>
          </p:nvPr>
        </p:nvSpPr>
        <p:spPr>
          <a:xfrm>
            <a:off x="2014535" y="2878698"/>
            <a:ext cx="6553200" cy="529369"/>
          </a:xfrm>
        </p:spPr>
        <p:txBody>
          <a:bodyPr>
            <a:noAutofit/>
          </a:bodyPr>
          <a:lstStyle/>
          <a:p>
            <a:pPr algn="ctr"/>
            <a:r>
              <a:rPr lang="en-GB" sz="3400" b="1" dirty="0">
                <a:solidFill>
                  <a:schemeClr val="accent6">
                    <a:lumMod val="75000"/>
                  </a:schemeClr>
                </a:solidFill>
                <a:latin typeface="Arial" panose="020B0604020202020204" pitchFamily="34" charset="0"/>
                <a:cs typeface="Arial" panose="020B0604020202020204" pitchFamily="34" charset="0"/>
              </a:rPr>
              <a:t>    Food fortification ideas to encourage/offer Ethel</a:t>
            </a:r>
          </a:p>
        </p:txBody>
      </p:sp>
      <p:sp>
        <p:nvSpPr>
          <p:cNvPr id="10" name="TextBox 9">
            <a:extLst>
              <a:ext uri="{FF2B5EF4-FFF2-40B4-BE49-F238E27FC236}">
                <a16:creationId xmlns:a16="http://schemas.microsoft.com/office/drawing/2014/main" id="{24A80315-DC0B-AEA4-0B65-A10F1D5082FA}"/>
              </a:ext>
            </a:extLst>
          </p:cNvPr>
          <p:cNvSpPr txBox="1"/>
          <p:nvPr/>
        </p:nvSpPr>
        <p:spPr>
          <a:xfrm>
            <a:off x="342898" y="266290"/>
            <a:ext cx="3495675" cy="2062103"/>
          </a:xfrm>
          <a:prstGeom prst="rect">
            <a:avLst/>
          </a:prstGeom>
          <a:noFill/>
          <a:ln>
            <a:solidFill>
              <a:schemeClr val="bg1"/>
            </a:solidFill>
          </a:ln>
          <a:effectLst>
            <a:glow rad="228600">
              <a:schemeClr val="accent5">
                <a:satMod val="175000"/>
                <a:alpha val="40000"/>
              </a:schemeClr>
            </a:glow>
          </a:effectLst>
        </p:spPr>
        <p:txBody>
          <a:bodyPr wrap="square" rtlCol="0">
            <a:spAutoFit/>
          </a:bodyPr>
          <a:lstStyle/>
          <a:p>
            <a:pPr algn="ctr"/>
            <a:r>
              <a:rPr lang="en-GB" sz="1600" b="1" dirty="0">
                <a:latin typeface="Arial" panose="020B0604020202020204" pitchFamily="34" charset="0"/>
                <a:cs typeface="Arial" panose="020B0604020202020204" pitchFamily="34" charset="0"/>
              </a:rPr>
              <a:t>Breakfast:</a:t>
            </a: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Cereal: </a:t>
            </a:r>
            <a:r>
              <a:rPr lang="en-GB" sz="1600" dirty="0">
                <a:latin typeface="Arial" panose="020B0604020202020204" pitchFamily="34" charset="0"/>
                <a:cs typeface="Arial" panose="020B0604020202020204" pitchFamily="34" charset="0"/>
              </a:rPr>
              <a:t>Use enriched milk/add  1-2 tablespoons double cream/ jam/honey</a:t>
            </a: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Toast: </a:t>
            </a:r>
            <a:r>
              <a:rPr lang="en-GB" sz="1600" dirty="0">
                <a:latin typeface="Arial" panose="020B0604020202020204" pitchFamily="34" charset="0"/>
                <a:cs typeface="Arial" panose="020B0604020202020204" pitchFamily="34" charset="0"/>
              </a:rPr>
              <a:t>Add extra thick spread of butter/encourage other toppings  jam/honey/marmalade/chocolate spread</a:t>
            </a:r>
            <a:endParaRPr lang="en-GB"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C02D8BA4-F447-6D69-D555-03F78450A8D6}"/>
              </a:ext>
            </a:extLst>
          </p:cNvPr>
          <p:cNvSpPr txBox="1"/>
          <p:nvPr/>
        </p:nvSpPr>
        <p:spPr>
          <a:xfrm>
            <a:off x="145255" y="3738628"/>
            <a:ext cx="2750345" cy="3093154"/>
          </a:xfrm>
          <a:prstGeom prst="rect">
            <a:avLst/>
          </a:prstGeom>
          <a:noFill/>
          <a:ln>
            <a:solidFill>
              <a:schemeClr val="bg1"/>
            </a:solidFill>
          </a:ln>
          <a:effectLst>
            <a:glow rad="101600">
              <a:srgbClr val="7030A0">
                <a:alpha val="60000"/>
              </a:srgbClr>
            </a:glow>
          </a:effectLst>
        </p:spPr>
        <p:txBody>
          <a:bodyPr wrap="square" rtlCol="0">
            <a:spAutoFit/>
          </a:bodyPr>
          <a:lstStyle/>
          <a:p>
            <a:pPr algn="ctr"/>
            <a:r>
              <a:rPr lang="en-GB" sz="1500" b="1" dirty="0">
                <a:latin typeface="Arial" panose="020B0604020202020204" pitchFamily="34" charset="0"/>
                <a:cs typeface="Arial" panose="020B0604020202020204" pitchFamily="34" charset="0"/>
              </a:rPr>
              <a:t>Fluids:</a:t>
            </a:r>
            <a:endParaRPr lang="en-GB" sz="15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500" b="1" dirty="0">
                <a:latin typeface="Arial" panose="020B0604020202020204" pitchFamily="34" charset="0"/>
                <a:cs typeface="Arial" panose="020B0604020202020204" pitchFamily="34" charset="0"/>
              </a:rPr>
              <a:t>Tea: </a:t>
            </a:r>
            <a:r>
              <a:rPr lang="en-GB" sz="1500" dirty="0">
                <a:latin typeface="Arial" panose="020B0604020202020204" pitchFamily="34" charset="0"/>
                <a:cs typeface="Arial" panose="020B0604020202020204" pitchFamily="34" charset="0"/>
              </a:rPr>
              <a:t>Ensure full fat milk used, add extra milk, sugar </a:t>
            </a:r>
          </a:p>
          <a:p>
            <a:pPr marL="285750" indent="-285750">
              <a:buFont typeface="Arial" panose="020B0604020202020204" pitchFamily="34" charset="0"/>
              <a:buChar char="•"/>
            </a:pPr>
            <a:r>
              <a:rPr lang="en-GB" sz="1500" b="1" dirty="0">
                <a:latin typeface="Arial" panose="020B0604020202020204" pitchFamily="34" charset="0"/>
                <a:cs typeface="Arial" panose="020B0604020202020204" pitchFamily="34" charset="0"/>
              </a:rPr>
              <a:t>Hot chocolate: </a:t>
            </a:r>
            <a:r>
              <a:rPr lang="en-GB" sz="1500" dirty="0">
                <a:latin typeface="Arial" panose="020B0604020202020204" pitchFamily="34" charset="0"/>
                <a:cs typeface="Arial" panose="020B0604020202020204" pitchFamily="34" charset="0"/>
              </a:rPr>
              <a:t>add cream, marshmallows, full fat milk</a:t>
            </a:r>
          </a:p>
          <a:p>
            <a:pPr marL="285750" indent="-285750">
              <a:buFont typeface="Arial" panose="020B0604020202020204" pitchFamily="34" charset="0"/>
              <a:buChar char="•"/>
            </a:pPr>
            <a:r>
              <a:rPr lang="en-GB" sz="1500" b="1" dirty="0">
                <a:latin typeface="Arial" panose="020B0604020202020204" pitchFamily="34" charset="0"/>
                <a:cs typeface="Arial" panose="020B0604020202020204" pitchFamily="34" charset="0"/>
              </a:rPr>
              <a:t>Offer variety of fluids- </a:t>
            </a:r>
            <a:r>
              <a:rPr lang="en-GB" sz="1500" dirty="0">
                <a:latin typeface="Arial" panose="020B0604020202020204" pitchFamily="34" charset="0"/>
                <a:cs typeface="Arial" panose="020B0604020202020204" pitchFamily="34" charset="0"/>
              </a:rPr>
              <a:t>consider</a:t>
            </a:r>
            <a:r>
              <a:rPr lang="en-GB" sz="1500" b="1" dirty="0">
                <a:latin typeface="Arial" panose="020B0604020202020204" pitchFamily="34" charset="0"/>
                <a:cs typeface="Arial" panose="020B0604020202020204" pitchFamily="34" charset="0"/>
              </a:rPr>
              <a:t> </a:t>
            </a:r>
            <a:r>
              <a:rPr lang="en-GB" sz="1500" dirty="0">
                <a:latin typeface="Arial" panose="020B0604020202020204" pitchFamily="34" charset="0"/>
                <a:cs typeface="Arial" panose="020B0604020202020204" pitchFamily="34" charset="0"/>
              </a:rPr>
              <a:t>fresh juice/home made milkshakes/smoothies as an alternative?</a:t>
            </a:r>
          </a:p>
          <a:p>
            <a:endParaRPr lang="en-GB" sz="1500" dirty="0"/>
          </a:p>
        </p:txBody>
      </p:sp>
      <p:sp>
        <p:nvSpPr>
          <p:cNvPr id="15" name="TextBox 14">
            <a:extLst>
              <a:ext uri="{FF2B5EF4-FFF2-40B4-BE49-F238E27FC236}">
                <a16:creationId xmlns:a16="http://schemas.microsoft.com/office/drawing/2014/main" id="{8BC340F1-CF6F-5CF6-2D5D-E97B053F83F2}"/>
              </a:ext>
            </a:extLst>
          </p:cNvPr>
          <p:cNvSpPr txBox="1"/>
          <p:nvPr/>
        </p:nvSpPr>
        <p:spPr>
          <a:xfrm>
            <a:off x="6915146" y="266290"/>
            <a:ext cx="4581527" cy="1815882"/>
          </a:xfrm>
          <a:prstGeom prst="rect">
            <a:avLst/>
          </a:prstGeom>
          <a:noFill/>
          <a:ln>
            <a:solidFill>
              <a:schemeClr val="bg1"/>
            </a:solidFill>
          </a:ln>
          <a:effectLst>
            <a:glow rad="228600">
              <a:schemeClr val="accent6">
                <a:satMod val="175000"/>
                <a:alpha val="40000"/>
              </a:schemeClr>
            </a:glow>
          </a:effectLst>
        </p:spPr>
        <p:txBody>
          <a:bodyPr wrap="square" rtlCol="0">
            <a:spAutoFit/>
          </a:bodyPr>
          <a:lstStyle/>
          <a:p>
            <a:pPr algn="ctr"/>
            <a:r>
              <a:rPr lang="en-GB" sz="1600" b="1" dirty="0">
                <a:latin typeface="Arial" panose="020B0604020202020204" pitchFamily="34" charset="0"/>
                <a:cs typeface="Arial" panose="020B0604020202020204" pitchFamily="34" charset="0"/>
              </a:rPr>
              <a:t>Lunch/Evening meal:</a:t>
            </a:r>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Soup: </a:t>
            </a:r>
            <a:r>
              <a:rPr lang="en-GB" sz="1600" dirty="0">
                <a:latin typeface="Arial" panose="020B0604020202020204" pitchFamily="34" charset="0"/>
                <a:cs typeface="Arial" panose="020B0604020202020204" pitchFamily="34" charset="0"/>
              </a:rPr>
              <a:t> Add butter/cream/cheese</a:t>
            </a: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Chicken Pie: </a:t>
            </a:r>
            <a:r>
              <a:rPr lang="en-GB" sz="1600" dirty="0">
                <a:latin typeface="Arial" panose="020B0604020202020204" pitchFamily="34" charset="0"/>
                <a:cs typeface="Arial" panose="020B0604020202020204" pitchFamily="34" charset="0"/>
              </a:rPr>
              <a:t> Add extra cream and cheese to filling</a:t>
            </a: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Mash potato</a:t>
            </a:r>
            <a:r>
              <a:rPr lang="en-GB" sz="1600" dirty="0">
                <a:latin typeface="Arial" panose="020B0604020202020204" pitchFamily="34" charset="0"/>
                <a:cs typeface="Arial" panose="020B0604020202020204" pitchFamily="34" charset="0"/>
              </a:rPr>
              <a:t>: </a:t>
            </a:r>
            <a:r>
              <a:rPr lang="en-GB" sz="1600" b="1"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Add butter, cream, cheese</a:t>
            </a:r>
          </a:p>
          <a:p>
            <a:pPr marL="28575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Veg: </a:t>
            </a:r>
            <a:r>
              <a:rPr lang="en-GB" sz="1600" dirty="0">
                <a:latin typeface="Arial" panose="020B0604020202020204" pitchFamily="34" charset="0"/>
                <a:cs typeface="Arial" panose="020B0604020202020204" pitchFamily="34" charset="0"/>
              </a:rPr>
              <a:t> Add melted butter when serving</a:t>
            </a:r>
            <a:endParaRPr lang="en-GB" sz="1600" b="1" dirty="0">
              <a:latin typeface="Arial" panose="020B0604020202020204" pitchFamily="34" charset="0"/>
              <a:cs typeface="Arial" panose="020B0604020202020204" pitchFamily="34" charset="0"/>
            </a:endParaRPr>
          </a:p>
          <a:p>
            <a:pPr algn="ctr"/>
            <a:endParaRPr lang="en-GB" sz="1600" dirty="0"/>
          </a:p>
        </p:txBody>
      </p:sp>
      <p:sp>
        <p:nvSpPr>
          <p:cNvPr id="16" name="TextBox 15">
            <a:extLst>
              <a:ext uri="{FF2B5EF4-FFF2-40B4-BE49-F238E27FC236}">
                <a16:creationId xmlns:a16="http://schemas.microsoft.com/office/drawing/2014/main" id="{AD7E6789-EE6A-837D-FB4C-9598A73A072E}"/>
              </a:ext>
            </a:extLst>
          </p:cNvPr>
          <p:cNvSpPr txBox="1"/>
          <p:nvPr/>
        </p:nvSpPr>
        <p:spPr>
          <a:xfrm>
            <a:off x="4305298" y="4564698"/>
            <a:ext cx="3990978" cy="2062103"/>
          </a:xfrm>
          <a:prstGeom prst="rect">
            <a:avLst/>
          </a:prstGeom>
          <a:noFill/>
          <a:ln>
            <a:solidFill>
              <a:schemeClr val="bg1"/>
            </a:solidFill>
          </a:ln>
          <a:effectLst>
            <a:glow rad="101600">
              <a:schemeClr val="accent2">
                <a:satMod val="175000"/>
                <a:alpha val="40000"/>
              </a:schemeClr>
            </a:glow>
          </a:effectLst>
        </p:spPr>
        <p:txBody>
          <a:bodyPr wrap="square" rtlCol="0">
            <a:spAutoFit/>
          </a:bodyPr>
          <a:lstStyle/>
          <a:p>
            <a:pPr algn="ctr"/>
            <a:r>
              <a:rPr lang="en-GB" sz="1600" b="1" dirty="0">
                <a:latin typeface="Arial" panose="020B0604020202020204" pitchFamily="34" charset="0"/>
                <a:cs typeface="Arial" panose="020B0604020202020204" pitchFamily="34" charset="0"/>
              </a:rPr>
              <a:t>Environment: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Consider if Ethel eats better with others?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Is there adequate lighting?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Are there any distractions?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Is the temperature of the food appropriate ?</a:t>
            </a:r>
          </a:p>
          <a:p>
            <a:pPr algn="ctr"/>
            <a:endParaRPr lang="en-GB" sz="1600" dirty="0"/>
          </a:p>
        </p:txBody>
      </p:sp>
      <p:sp>
        <p:nvSpPr>
          <p:cNvPr id="17" name="TextBox 16">
            <a:extLst>
              <a:ext uri="{FF2B5EF4-FFF2-40B4-BE49-F238E27FC236}">
                <a16:creationId xmlns:a16="http://schemas.microsoft.com/office/drawing/2014/main" id="{BA56CA64-4779-8BAA-86AA-A9206C1831BA}"/>
              </a:ext>
            </a:extLst>
          </p:cNvPr>
          <p:cNvSpPr txBox="1"/>
          <p:nvPr/>
        </p:nvSpPr>
        <p:spPr>
          <a:xfrm>
            <a:off x="9115425" y="3164315"/>
            <a:ext cx="2564609" cy="2800767"/>
          </a:xfrm>
          <a:prstGeom prst="rect">
            <a:avLst/>
          </a:prstGeom>
          <a:noFill/>
          <a:ln>
            <a:solidFill>
              <a:schemeClr val="bg1"/>
            </a:solidFill>
          </a:ln>
          <a:effectLst>
            <a:glow rad="228600">
              <a:schemeClr val="accent4">
                <a:satMod val="175000"/>
                <a:alpha val="40000"/>
              </a:schemeClr>
            </a:glow>
          </a:effectLst>
        </p:spPr>
        <p:txBody>
          <a:bodyPr wrap="square" rtlCol="0">
            <a:spAutoFit/>
          </a:bodyPr>
          <a:lstStyle/>
          <a:p>
            <a:pPr algn="ctr"/>
            <a:endParaRPr lang="en-GB" sz="1600" b="1" dirty="0">
              <a:latin typeface="Arial" panose="020B0604020202020204" pitchFamily="34" charset="0"/>
              <a:cs typeface="Arial" panose="020B0604020202020204" pitchFamily="34" charset="0"/>
            </a:endParaRPr>
          </a:p>
          <a:p>
            <a:pPr algn="ctr"/>
            <a:r>
              <a:rPr lang="en-GB" sz="1600" b="1" dirty="0">
                <a:latin typeface="Arial" panose="020B0604020202020204" pitchFamily="34" charset="0"/>
                <a:cs typeface="Arial" panose="020B0604020202020204" pitchFamily="34" charset="0"/>
              </a:rPr>
              <a:t>Snacks/Pudding:</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Can we offer some custard/full fat yoghurt alongside fruitcake?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Would Ethel like some cheese and crackers instead of plain biscuits?</a:t>
            </a:r>
          </a:p>
          <a:p>
            <a:pPr marL="285750" indent="-285750">
              <a:buFont typeface="Arial" panose="020B0604020202020204" pitchFamily="34" charset="0"/>
              <a:buChar char="•"/>
            </a:pPr>
            <a:endParaRPr lang="en-GB" sz="1600" dirty="0"/>
          </a:p>
          <a:p>
            <a:endParaRPr lang="en-GB" sz="1600" dirty="0"/>
          </a:p>
        </p:txBody>
      </p:sp>
      <p:cxnSp>
        <p:nvCxnSpPr>
          <p:cNvPr id="21" name="Connector: Elbow 20">
            <a:extLst>
              <a:ext uri="{FF2B5EF4-FFF2-40B4-BE49-F238E27FC236}">
                <a16:creationId xmlns:a16="http://schemas.microsoft.com/office/drawing/2014/main" id="{97C4A26B-EAFD-D1D3-D4E4-725E895FDB2C}"/>
              </a:ext>
            </a:extLst>
          </p:cNvPr>
          <p:cNvCxnSpPr/>
          <p:nvPr/>
        </p:nvCxnSpPr>
        <p:spPr>
          <a:xfrm rot="10800000">
            <a:off x="4029075" y="1651987"/>
            <a:ext cx="1143000" cy="962025"/>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843EC433-81F2-1BF3-5E40-9997EE80941B}"/>
              </a:ext>
            </a:extLst>
          </p:cNvPr>
          <p:cNvCxnSpPr>
            <a:cxnSpLocks/>
          </p:cNvCxnSpPr>
          <p:nvPr/>
        </p:nvCxnSpPr>
        <p:spPr>
          <a:xfrm rot="5400000" flipH="1" flipV="1">
            <a:off x="5529841" y="1204698"/>
            <a:ext cx="2227683" cy="542927"/>
          </a:xfrm>
          <a:prstGeom prst="bentConnector3">
            <a:avLst>
              <a:gd name="adj1" fmla="val 10900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Elbow 29">
            <a:extLst>
              <a:ext uri="{FF2B5EF4-FFF2-40B4-BE49-F238E27FC236}">
                <a16:creationId xmlns:a16="http://schemas.microsoft.com/office/drawing/2014/main" id="{F7578E14-6D91-CA45-601E-09F59E488260}"/>
              </a:ext>
            </a:extLst>
          </p:cNvPr>
          <p:cNvCxnSpPr>
            <a:cxnSpLocks/>
          </p:cNvCxnSpPr>
          <p:nvPr/>
        </p:nvCxnSpPr>
        <p:spPr>
          <a:xfrm rot="16200000" flipH="1">
            <a:off x="5791342" y="3970261"/>
            <a:ext cx="625193" cy="174624"/>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F036F883-3EEE-F51D-9573-5B4996EE9BCF}"/>
              </a:ext>
            </a:extLst>
          </p:cNvPr>
          <p:cNvCxnSpPr>
            <a:cxnSpLocks/>
          </p:cNvCxnSpPr>
          <p:nvPr/>
        </p:nvCxnSpPr>
        <p:spPr>
          <a:xfrm rot="10800000" flipV="1">
            <a:off x="1520428" y="2899629"/>
            <a:ext cx="1375175" cy="723900"/>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40B80C99-5E39-9380-85D5-1832716A8FAA}"/>
              </a:ext>
            </a:extLst>
          </p:cNvPr>
          <p:cNvCxnSpPr/>
          <p:nvPr/>
        </p:nvCxnSpPr>
        <p:spPr>
          <a:xfrm>
            <a:off x="7534275" y="3429000"/>
            <a:ext cx="1285875" cy="194530"/>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189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5"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95A1D-C353-547B-1561-2EEB6783B27D}"/>
              </a:ext>
            </a:extLst>
          </p:cNvPr>
          <p:cNvSpPr>
            <a:spLocks noGrp="1"/>
          </p:cNvSpPr>
          <p:nvPr>
            <p:ph type="title"/>
          </p:nvPr>
        </p:nvSpPr>
        <p:spPr/>
        <p:txBody>
          <a:bodyPr/>
          <a:lstStyle/>
          <a:p>
            <a:r>
              <a:rPr lang="en-GB" dirty="0"/>
              <a:t>Summary </a:t>
            </a:r>
          </a:p>
        </p:txBody>
      </p:sp>
      <p:sp>
        <p:nvSpPr>
          <p:cNvPr id="3" name="Content Placeholder 2">
            <a:extLst>
              <a:ext uri="{FF2B5EF4-FFF2-40B4-BE49-F238E27FC236}">
                <a16:creationId xmlns:a16="http://schemas.microsoft.com/office/drawing/2014/main" id="{C80FA448-3972-8A4D-9127-901B243534F7}"/>
              </a:ext>
            </a:extLst>
          </p:cNvPr>
          <p:cNvSpPr>
            <a:spLocks noGrp="1"/>
          </p:cNvSpPr>
          <p:nvPr>
            <p:ph idx="1"/>
          </p:nvPr>
        </p:nvSpPr>
        <p:spPr/>
        <p:txBody>
          <a:bodyPr>
            <a:normAutofit fontScale="92500" lnSpcReduction="20000"/>
          </a:bodyPr>
          <a:lstStyle/>
          <a:p>
            <a:pPr>
              <a:defRPr/>
            </a:pPr>
            <a:r>
              <a:rPr lang="en-GB" sz="1600" dirty="0">
                <a:latin typeface="Arial" panose="020B0604020202020204" pitchFamily="34" charset="0"/>
                <a:cs typeface="Arial" panose="020B0604020202020204" pitchFamily="34" charset="0"/>
              </a:rPr>
              <a:t>Food first and food fortification strategies </a:t>
            </a:r>
            <a:r>
              <a:rPr lang="en-GB" sz="1600" dirty="0">
                <a:latin typeface="Arial" charset="0"/>
                <a:cs typeface="Arial" charset="0"/>
              </a:rPr>
              <a:t>help to p</a:t>
            </a:r>
            <a:r>
              <a:rPr lang="en-GB" altLang="en-US" sz="1600" dirty="0">
                <a:latin typeface="Arial" charset="0"/>
                <a:cs typeface="Arial" charset="0"/>
              </a:rPr>
              <a:t>rovide extra protein to promote wound healing, increase muscle strength, improve mobility, reduce risk of infections. They also help to provide extra energy (calories) to promote weight gain and helps the body to use protein effectively.</a:t>
            </a:r>
          </a:p>
          <a:p>
            <a:pPr>
              <a:defRPr/>
            </a:pPr>
            <a:endParaRPr lang="en-GB" altLang="en-US" sz="1600" dirty="0">
              <a:latin typeface="Arial" charset="0"/>
              <a:cs typeface="Arial" charset="0"/>
            </a:endParaRPr>
          </a:p>
          <a:p>
            <a:pPr>
              <a:defRPr/>
            </a:pPr>
            <a:r>
              <a:rPr lang="en-GB" sz="1600" dirty="0">
                <a:latin typeface="Arial" panose="020B0604020202020204" pitchFamily="34" charset="0"/>
                <a:cs typeface="Arial" panose="020B0604020202020204" pitchFamily="34" charset="0"/>
              </a:rPr>
              <a:t>Although fluids can be filling which can impact on appetite, they can also provide an opportunity to improve nutritional status when oral intake of foods is minimal.</a:t>
            </a:r>
          </a:p>
          <a:p>
            <a:pPr>
              <a:defRPr/>
            </a:pP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ONS should only be prescribed when first-line dietary advice has not been sufficient alone. They should not be used on a long term basis without regular monitoring and re-assessment.</a:t>
            </a:r>
          </a:p>
          <a:p>
            <a:pPr marL="0" indent="0">
              <a:buNone/>
            </a:pPr>
            <a:endParaRPr lang="en-GB" sz="1600" dirty="0">
              <a:latin typeface="Arial" panose="020B0604020202020204" pitchFamily="34" charset="0"/>
              <a:cs typeface="Arial" panose="020B0604020202020204" pitchFamily="34" charset="0"/>
            </a:endParaRPr>
          </a:p>
          <a:p>
            <a:pPr lvl="0"/>
            <a:r>
              <a:rPr lang="en-GB" sz="1600" dirty="0">
                <a:latin typeface="Arial" panose="020B0604020202020204" pitchFamily="34" charset="0"/>
                <a:cs typeface="Arial" panose="020B0604020202020204" pitchFamily="34" charset="0"/>
              </a:rPr>
              <a:t>Always be mindful of the suitability of foods used to enrich a patient’s diet if they</a:t>
            </a:r>
          </a:p>
          <a:p>
            <a:pPr marL="0" lvl="0" indent="0">
              <a:buNone/>
            </a:pPr>
            <a:r>
              <a:rPr lang="en-GB" sz="1600" dirty="0">
                <a:latin typeface="Arial" panose="020B0604020202020204" pitchFamily="34" charset="0"/>
                <a:cs typeface="Arial" panose="020B0604020202020204" pitchFamily="34" charset="0"/>
              </a:rPr>
              <a:t>	- are on a texture or fluid modified diet</a:t>
            </a:r>
          </a:p>
          <a:p>
            <a:pPr marL="0" lvl="0" indent="0">
              <a:buNone/>
            </a:pPr>
            <a:r>
              <a:rPr lang="en-GB" sz="1600" dirty="0">
                <a:latin typeface="Arial" panose="020B0604020202020204" pitchFamily="34" charset="0"/>
                <a:cs typeface="Arial" panose="020B0604020202020204" pitchFamily="34" charset="0"/>
              </a:rPr>
              <a:t>	- have specific cultural or dietary preferences</a:t>
            </a:r>
          </a:p>
          <a:p>
            <a:pPr marL="0" lvl="0" indent="0">
              <a:buNone/>
            </a:pPr>
            <a:r>
              <a:rPr lang="en-GB" sz="1600" dirty="0">
                <a:latin typeface="Arial" panose="020B0604020202020204" pitchFamily="34" charset="0"/>
                <a:cs typeface="Arial" panose="020B0604020202020204" pitchFamily="34" charset="0"/>
              </a:rPr>
              <a:t>	- have allergies/intolerances which may require special considerations.</a:t>
            </a:r>
          </a:p>
          <a:p>
            <a:pPr marL="0" indent="0">
              <a:buNone/>
            </a:pP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Treating malnutrition also includes ensuring a nutrient dense diet, adequate fluid intake as well as a suitable environment to optimise oral intake and support health and wellbeing.</a:t>
            </a: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pPr>
              <a:defRPr/>
            </a:pPr>
            <a:endParaRPr lang="en-GB" altLang="en-US" sz="2800" dirty="0">
              <a:latin typeface="Arial" charset="0"/>
              <a:cs typeface="Arial" charset="0"/>
            </a:endParaRPr>
          </a:p>
          <a:p>
            <a:pPr>
              <a:defRPr/>
            </a:pPr>
            <a:endParaRPr lang="en-GB" altLang="en-US" sz="2800" dirty="0">
              <a:latin typeface="Arial" charset="0"/>
              <a:cs typeface="Arial" charset="0"/>
            </a:endParaRPr>
          </a:p>
          <a:p>
            <a:pPr>
              <a:defRPr/>
            </a:pPr>
            <a:endParaRPr lang="en-GB" altLang="en-US" sz="2800" dirty="0">
              <a:latin typeface="Arial" charset="0"/>
              <a:cs typeface="Arial" charset="0"/>
            </a:endParaRPr>
          </a:p>
          <a:p>
            <a:pPr>
              <a:defRPr/>
            </a:pPr>
            <a:endParaRPr lang="en-GB" sz="2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17416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Table Setting">
            <a:extLst>
              <a:ext uri="{FF2B5EF4-FFF2-40B4-BE49-F238E27FC236}">
                <a16:creationId xmlns:a16="http://schemas.microsoft.com/office/drawing/2014/main" id="{E1A19485-0FFD-8756-90E3-25AD5309EC34}"/>
              </a:ext>
            </a:extLst>
          </p:cNvPr>
          <p:cNvSpPr/>
          <p:nvPr/>
        </p:nvSpPr>
        <p:spPr>
          <a:xfrm>
            <a:off x="5283200" y="2707859"/>
            <a:ext cx="812800" cy="88392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w="25400" cap="flat" cmpd="sng" algn="ctr">
            <a:noFill/>
            <a:prstDash val="soli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00">
                  <a:hueOff val="0"/>
                  <a:satOff val="0"/>
                  <a:lumOff val="0"/>
                  <a:alphaOff val="0"/>
                </a:srgbClr>
              </a:solidFill>
              <a:effectLst/>
              <a:uLnTx/>
              <a:uFillTx/>
              <a:latin typeface="Times New Roman"/>
              <a:ea typeface="+mn-ea"/>
              <a:cs typeface="+mn-cs"/>
            </a:endParaRPr>
          </a:p>
        </p:txBody>
      </p:sp>
      <p:sp>
        <p:nvSpPr>
          <p:cNvPr id="5" name="Oval 4">
            <a:extLst>
              <a:ext uri="{FF2B5EF4-FFF2-40B4-BE49-F238E27FC236}">
                <a16:creationId xmlns:a16="http://schemas.microsoft.com/office/drawing/2014/main" id="{A02D0416-ECA4-DD84-A9D7-7193195694B1}"/>
              </a:ext>
            </a:extLst>
          </p:cNvPr>
          <p:cNvSpPr/>
          <p:nvPr/>
        </p:nvSpPr>
        <p:spPr>
          <a:xfrm>
            <a:off x="5210232" y="1728981"/>
            <a:ext cx="1771536" cy="1756393"/>
          </a:xfrm>
          <a:prstGeom prst="ellipse">
            <a:avLst/>
          </a:prstGeom>
          <a:solidFill>
            <a:srgbClr val="3333CC">
              <a:hueOff val="0"/>
              <a:satOff val="0"/>
              <a:lumOff val="0"/>
              <a:alphaOff val="0"/>
            </a:srgbClr>
          </a:solidFill>
          <a:ln>
            <a:noFill/>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Times New Roman"/>
              <a:ea typeface="+mn-ea"/>
              <a:cs typeface="+mn-cs"/>
            </a:endParaRPr>
          </a:p>
        </p:txBody>
      </p:sp>
      <p:sp>
        <p:nvSpPr>
          <p:cNvPr id="6" name="Rectangle 5" descr="Table Setting">
            <a:extLst>
              <a:ext uri="{FF2B5EF4-FFF2-40B4-BE49-F238E27FC236}">
                <a16:creationId xmlns:a16="http://schemas.microsoft.com/office/drawing/2014/main" id="{AD9473F2-E68A-E53B-8ACA-AF2391AA00D9}"/>
              </a:ext>
            </a:extLst>
          </p:cNvPr>
          <p:cNvSpPr/>
          <p:nvPr/>
        </p:nvSpPr>
        <p:spPr>
          <a:xfrm>
            <a:off x="5560437" y="2033912"/>
            <a:ext cx="1071126" cy="114653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w="25400" cap="flat" cmpd="sng" algn="ctr">
            <a:noFill/>
            <a:prstDash val="soli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00">
                  <a:hueOff val="0"/>
                  <a:satOff val="0"/>
                  <a:lumOff val="0"/>
                  <a:alphaOff val="0"/>
                </a:srgbClr>
              </a:solidFill>
              <a:effectLst/>
              <a:uLnTx/>
              <a:uFillTx/>
              <a:latin typeface="Times New Roman"/>
              <a:ea typeface="+mn-ea"/>
              <a:cs typeface="+mn-cs"/>
            </a:endParaRPr>
          </a:p>
        </p:txBody>
      </p:sp>
      <p:sp>
        <p:nvSpPr>
          <p:cNvPr id="7" name="Title 1">
            <a:extLst>
              <a:ext uri="{FF2B5EF4-FFF2-40B4-BE49-F238E27FC236}">
                <a16:creationId xmlns:a16="http://schemas.microsoft.com/office/drawing/2014/main" id="{2269C4CA-05A0-8516-3783-76EDEA95C3EC}"/>
              </a:ext>
            </a:extLst>
          </p:cNvPr>
          <p:cNvSpPr txBox="1">
            <a:spLocks/>
          </p:cNvSpPr>
          <p:nvPr/>
        </p:nvSpPr>
        <p:spPr>
          <a:xfrm>
            <a:off x="2857500" y="3012413"/>
            <a:ext cx="6477000" cy="2619374"/>
          </a:xfrm>
          <a:prstGeom prst="rect">
            <a:avLst/>
          </a:prstGeom>
          <a:noFill/>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GB" sz="2800" dirty="0">
                <a:latin typeface="Arial" panose="020B0604020202020204" pitchFamily="34" charset="0"/>
                <a:cs typeface="Arial" panose="020B0604020202020204" pitchFamily="34" charset="0"/>
              </a:rPr>
              <a:t>I-CAN - </a:t>
            </a:r>
            <a:r>
              <a:rPr lang="en-GB" sz="2800" dirty="0">
                <a:solidFill>
                  <a:srgbClr val="080808"/>
                </a:solidFill>
                <a:latin typeface="Arial" panose="020B0604020202020204" pitchFamily="34" charset="0"/>
                <a:ea typeface="Calibri" panose="020F0502020204030204" pitchFamily="34" charset="0"/>
                <a:cs typeface="Arial" panose="020B0604020202020204" pitchFamily="34" charset="0"/>
              </a:rPr>
              <a:t>Treatment and Prevention </a:t>
            </a:r>
            <a:br>
              <a:rPr lang="en-GB" sz="2800" dirty="0">
                <a:solidFill>
                  <a:srgbClr val="080808"/>
                </a:solidFill>
                <a:latin typeface="Arial" panose="020B0604020202020204" pitchFamily="34" charset="0"/>
                <a:ea typeface="Calibri" panose="020F0502020204030204" pitchFamily="34" charset="0"/>
                <a:cs typeface="Arial" panose="020B0604020202020204" pitchFamily="34" charset="0"/>
              </a:rPr>
            </a:br>
            <a:r>
              <a:rPr lang="en-GB" sz="2800" dirty="0">
                <a:solidFill>
                  <a:srgbClr val="080808"/>
                </a:solidFill>
                <a:latin typeface="Arial" panose="020B0604020202020204" pitchFamily="34" charset="0"/>
                <a:ea typeface="Calibri" panose="020F0502020204030204" pitchFamily="34" charset="0"/>
                <a:cs typeface="Arial" panose="020B0604020202020204" pitchFamily="34" charset="0"/>
              </a:rPr>
              <a:t>of </a:t>
            </a:r>
            <a:br>
              <a:rPr lang="en-GB" sz="2800" dirty="0">
                <a:solidFill>
                  <a:srgbClr val="080808"/>
                </a:solidFill>
                <a:latin typeface="Arial" panose="020B0604020202020204" pitchFamily="34" charset="0"/>
                <a:ea typeface="Calibri" panose="020F0502020204030204" pitchFamily="34" charset="0"/>
                <a:cs typeface="Arial" panose="020B0604020202020204" pitchFamily="34" charset="0"/>
              </a:rPr>
            </a:br>
            <a:r>
              <a:rPr lang="en-GB" sz="2800" dirty="0">
                <a:solidFill>
                  <a:srgbClr val="080808"/>
                </a:solidFill>
                <a:latin typeface="Arial" panose="020B0604020202020204" pitchFamily="34" charset="0"/>
                <a:ea typeface="Calibri" panose="020F0502020204030204" pitchFamily="34" charset="0"/>
                <a:cs typeface="Arial" panose="020B0604020202020204" pitchFamily="34" charset="0"/>
              </a:rPr>
              <a:t> Malnutrition</a:t>
            </a:r>
            <a:endParaRPr lang="en-GB" sz="2800" dirty="0">
              <a:solidFill>
                <a:srgbClr val="080808"/>
              </a:solidFill>
              <a:latin typeface="Arial" panose="020B0604020202020204" pitchFamily="34" charset="0"/>
              <a:cs typeface="Arial" panose="020B0604020202020204" pitchFamily="34" charset="0"/>
            </a:endParaRPr>
          </a:p>
        </p:txBody>
      </p:sp>
      <p:sp>
        <p:nvSpPr>
          <p:cNvPr id="8" name="Footer Placeholder 2">
            <a:extLst>
              <a:ext uri="{FF2B5EF4-FFF2-40B4-BE49-F238E27FC236}">
                <a16:creationId xmlns:a16="http://schemas.microsoft.com/office/drawing/2014/main" id="{B85DA1A7-754F-05CF-905E-2878639EE885}"/>
              </a:ext>
            </a:extLst>
          </p:cNvPr>
          <p:cNvSpPr>
            <a:spLocks noGrp="1"/>
          </p:cNvSpPr>
          <p:nvPr>
            <p:ph type="ftr" sz="quarter" idx="11"/>
          </p:nvPr>
        </p:nvSpPr>
        <p:spPr>
          <a:xfrm>
            <a:off x="2128837" y="5631787"/>
            <a:ext cx="7934325" cy="457200"/>
          </a:xfrm>
        </p:spPr>
        <p:txBody>
          <a:bodyPr/>
          <a:lstStyle/>
          <a:p>
            <a:r>
              <a:rPr lang="en-GB" sz="1400" dirty="0">
                <a:solidFill>
                  <a:schemeClr val="tx1"/>
                </a:solidFill>
                <a:latin typeface="Arial" panose="020B0604020202020204" pitchFamily="34" charset="0"/>
                <a:cs typeface="Arial" panose="020B0604020202020204" pitchFamily="34" charset="0"/>
              </a:rPr>
              <a:t>Please DO NOT save or share this PowerPoint to avoid circulation of out of date information</a:t>
            </a:r>
          </a:p>
          <a:p>
            <a:endParaRPr lang="en-GB" dirty="0"/>
          </a:p>
        </p:txBody>
      </p:sp>
    </p:spTree>
    <p:extLst>
      <p:ext uri="{BB962C8B-B14F-4D97-AF65-F5344CB8AC3E}">
        <p14:creationId xmlns:p14="http://schemas.microsoft.com/office/powerpoint/2010/main" val="426864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02333-1CEA-4544-BFE6-D4A72E938AA5}"/>
              </a:ext>
            </a:extLst>
          </p:cNvPr>
          <p:cNvSpPr>
            <a:spLocks noGrp="1"/>
          </p:cNvSpPr>
          <p:nvPr>
            <p:ph type="title"/>
          </p:nvPr>
        </p:nvSpPr>
        <p:spPr>
          <a:xfrm>
            <a:off x="3000375" y="733222"/>
            <a:ext cx="6586491" cy="1676603"/>
          </a:xfrm>
        </p:spPr>
        <p:txBody>
          <a:bodyPr>
            <a:normAutofit/>
          </a:bodyPr>
          <a:lstStyle/>
          <a:p>
            <a:r>
              <a:rPr lang="en-GB" sz="5400" dirty="0">
                <a:latin typeface="Arial" panose="020B0604020202020204" pitchFamily="34" charset="0"/>
                <a:cs typeface="Arial" panose="020B0604020202020204" pitchFamily="34" charset="0"/>
              </a:rPr>
              <a:t>Aims:</a:t>
            </a:r>
            <a:br>
              <a:rPr lang="en-GB" sz="5400" dirty="0">
                <a:latin typeface="Arial" panose="020B0604020202020204" pitchFamily="34" charset="0"/>
                <a:cs typeface="Arial" panose="020B0604020202020204" pitchFamily="34" charset="0"/>
              </a:rPr>
            </a:br>
            <a:endParaRPr lang="en-GB" sz="5400" dirty="0">
              <a:solidFill>
                <a:schemeClr val="accent1"/>
              </a:solidFill>
            </a:endParaRPr>
          </a:p>
        </p:txBody>
      </p:sp>
      <p:sp>
        <p:nvSpPr>
          <p:cNvPr id="8" name="Content Placeholder 7">
            <a:extLst>
              <a:ext uri="{FF2B5EF4-FFF2-40B4-BE49-F238E27FC236}">
                <a16:creationId xmlns:a16="http://schemas.microsoft.com/office/drawing/2014/main" id="{059DBB6E-3FFD-7A07-A893-0BFA26BDE087}"/>
              </a:ext>
            </a:extLst>
          </p:cNvPr>
          <p:cNvSpPr>
            <a:spLocks noGrp="1"/>
          </p:cNvSpPr>
          <p:nvPr>
            <p:ph idx="1"/>
          </p:nvPr>
        </p:nvSpPr>
        <p:spPr>
          <a:xfrm>
            <a:off x="3000375" y="2229486"/>
            <a:ext cx="7972422" cy="4004494"/>
          </a:xfrm>
        </p:spPr>
        <p:txBody>
          <a:bodyPr>
            <a:normAutofit fontScale="92500" lnSpcReduction="10000"/>
          </a:bodyPr>
          <a:lstStyle/>
          <a:p>
            <a:r>
              <a:rPr lang="en-GB" sz="2400" dirty="0">
                <a:latin typeface="Arial" panose="020B0604020202020204" pitchFamily="34" charset="0"/>
                <a:cs typeface="Arial" panose="020B0604020202020204" pitchFamily="34" charset="0"/>
              </a:rPr>
              <a:t>To be familiar with strategies used to manage and treat malnutrition in line with MUST management plans (covered in PowerPoint 3).</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To understand a systematic approach beginning with a food first strategy, followed by food fortification ideas and thereafter consideration of oral nutritional supplements.</a:t>
            </a:r>
          </a:p>
          <a:p>
            <a:pPr marL="0" indent="0">
              <a:buNone/>
            </a:pP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To be aware that treating malnutrition also includes ensuring a nutrient dense diet, adequate fluid intake as well as a suitable environment to optimise oral intake and support health and wellbeing.</a:t>
            </a:r>
          </a:p>
          <a:p>
            <a:endParaRPr lang="en-US" sz="2400" dirty="0"/>
          </a:p>
        </p:txBody>
      </p:sp>
      <p:pic>
        <p:nvPicPr>
          <p:cNvPr id="4" name="Content Placeholder 3" descr="Exclamation mark on a yellow background">
            <a:extLst>
              <a:ext uri="{FF2B5EF4-FFF2-40B4-BE49-F238E27FC236}">
                <a16:creationId xmlns:a16="http://schemas.microsoft.com/office/drawing/2014/main" id="{8117F367-EEB6-4027-9CEA-3463F92CFDAF}"/>
              </a:ext>
            </a:extLst>
          </p:cNvPr>
          <p:cNvPicPr>
            <a:picLocks noChangeAspect="1"/>
          </p:cNvPicPr>
          <p:nvPr/>
        </p:nvPicPr>
        <p:blipFill rotWithShape="1">
          <a:blip r:embed="rId2"/>
          <a:srcRect l="30724" r="18580"/>
          <a:stretch/>
        </p:blipFill>
        <p:spPr>
          <a:xfrm>
            <a:off x="21" y="10"/>
            <a:ext cx="3000354" cy="6857990"/>
          </a:xfrm>
          <a:prstGeom prst="rect">
            <a:avLst/>
          </a:prstGeom>
          <a:effectLst/>
        </p:spPr>
      </p:pic>
    </p:spTree>
    <p:extLst>
      <p:ext uri="{BB962C8B-B14F-4D97-AF65-F5344CB8AC3E}">
        <p14:creationId xmlns:p14="http://schemas.microsoft.com/office/powerpoint/2010/main" val="215580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062" name="Rectangle 44061">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34" name="Title 1">
            <a:extLst>
              <a:ext uri="{FF2B5EF4-FFF2-40B4-BE49-F238E27FC236}">
                <a16:creationId xmlns:a16="http://schemas.microsoft.com/office/drawing/2014/main" id="{45D2405D-CD3E-4B14-82D7-C490DB507F8E}"/>
              </a:ext>
            </a:extLst>
          </p:cNvPr>
          <p:cNvSpPr>
            <a:spLocks noGrp="1" noChangeArrowheads="1"/>
          </p:cNvSpPr>
          <p:nvPr>
            <p:ph type="title"/>
          </p:nvPr>
        </p:nvSpPr>
        <p:spPr>
          <a:xfrm>
            <a:off x="838200" y="365125"/>
            <a:ext cx="10515600" cy="1325563"/>
          </a:xfrm>
        </p:spPr>
        <p:txBody>
          <a:bodyPr>
            <a:normAutofit/>
          </a:bodyPr>
          <a:lstStyle/>
          <a:p>
            <a:r>
              <a:rPr lang="en-GB" altLang="en-US" sz="4200" dirty="0">
                <a:latin typeface="Arial" panose="020B0604020202020204" pitchFamily="34" charset="0"/>
                <a:cs typeface="Arial" panose="020B0604020202020204" pitchFamily="34" charset="0"/>
              </a:rPr>
              <a:t>What is Food First &amp; Fortification</a:t>
            </a:r>
          </a:p>
        </p:txBody>
      </p:sp>
      <p:sp>
        <p:nvSpPr>
          <p:cNvPr id="4406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1A020A9-C096-43F7-BF3C-29182000526B}"/>
              </a:ext>
            </a:extLst>
          </p:cNvPr>
          <p:cNvSpPr>
            <a:spLocks noGrp="1"/>
          </p:cNvSpPr>
          <p:nvPr>
            <p:ph idx="1"/>
          </p:nvPr>
        </p:nvSpPr>
        <p:spPr>
          <a:xfrm>
            <a:off x="838200" y="1836928"/>
            <a:ext cx="10515600" cy="4344416"/>
          </a:xfrm>
        </p:spPr>
        <p:txBody>
          <a:bodyPr>
            <a:normAutofit fontScale="92500" lnSpcReduction="10000"/>
          </a:bodyPr>
          <a:lstStyle/>
          <a:p>
            <a:pPr marL="0" indent="0">
              <a:buNone/>
              <a:defRPr/>
            </a:pPr>
            <a:r>
              <a:rPr lang="en-GB" sz="2200" dirty="0">
                <a:latin typeface="Arial" panose="020B0604020202020204" pitchFamily="34" charset="0"/>
                <a:cs typeface="Arial" panose="020B0604020202020204" pitchFamily="34" charset="0"/>
              </a:rPr>
              <a:t>When someone has a poor appetite and is malnourished, nutrient dense foods and drinks containing nutrition can help to improve energy intake without making portions too big to manage. Protein, energy (calories) and vitamins and minerals are all important for people who are malnourished to ensure they are getting a nutrient-dense diet.</a:t>
            </a:r>
          </a:p>
          <a:p>
            <a:pPr marL="0" indent="0">
              <a:buNone/>
              <a:defRPr/>
            </a:pPr>
            <a:endParaRPr lang="en-GB" sz="2200" dirty="0">
              <a:latin typeface="Arial" panose="020B0604020202020204" pitchFamily="34" charset="0"/>
              <a:cs typeface="Arial" panose="020B0604020202020204" pitchFamily="34" charset="0"/>
            </a:endParaRPr>
          </a:p>
          <a:p>
            <a:pPr>
              <a:defRPr/>
            </a:pPr>
            <a:r>
              <a:rPr lang="en-GB" sz="2200" b="1" dirty="0">
                <a:latin typeface="Arial" panose="020B0604020202020204" pitchFamily="34" charset="0"/>
                <a:cs typeface="Arial" panose="020B0604020202020204" pitchFamily="34" charset="0"/>
              </a:rPr>
              <a:t>Food First: </a:t>
            </a:r>
          </a:p>
          <a:p>
            <a:pPr marL="0" indent="0">
              <a:buNone/>
              <a:defRPr/>
            </a:pPr>
            <a:r>
              <a:rPr lang="en-GB" sz="2200" dirty="0">
                <a:latin typeface="Arial" panose="020B0604020202020204" pitchFamily="34" charset="0"/>
                <a:cs typeface="Arial" panose="020B0604020202020204" pitchFamily="34" charset="0"/>
              </a:rPr>
              <a:t>This is utilising everyday foods which the patient enjoys and offering them more frequently throughout the day to maximise oral intake.</a:t>
            </a:r>
          </a:p>
          <a:p>
            <a:pPr>
              <a:defRPr/>
            </a:pPr>
            <a:endParaRPr lang="en-GB" sz="2200" b="1" dirty="0">
              <a:latin typeface="Arial" panose="020B0604020202020204" pitchFamily="34" charset="0"/>
              <a:cs typeface="Arial" panose="020B0604020202020204" pitchFamily="34" charset="0"/>
            </a:endParaRPr>
          </a:p>
          <a:p>
            <a:pPr>
              <a:defRPr/>
            </a:pPr>
            <a:r>
              <a:rPr lang="en-GB" sz="2200" b="1" dirty="0">
                <a:latin typeface="Arial" panose="020B0604020202020204" pitchFamily="34" charset="0"/>
                <a:cs typeface="Arial" panose="020B0604020202020204" pitchFamily="34" charset="0"/>
              </a:rPr>
              <a:t>Food fortification: </a:t>
            </a:r>
          </a:p>
          <a:p>
            <a:pPr marL="0" indent="0">
              <a:buNone/>
              <a:defRPr/>
            </a:pPr>
            <a:r>
              <a:rPr lang="en-GB" sz="2200" dirty="0">
                <a:latin typeface="Arial" panose="020B0604020202020204" pitchFamily="34" charset="0"/>
                <a:cs typeface="Arial" panose="020B0604020202020204" pitchFamily="34" charset="0"/>
              </a:rPr>
              <a:t>Fortifying is when small quantities of everyday foods, such as cheese, milk powder, yoghurt, butter are added to a food or meal to increase the nutritional content, without increasing the portion size. This means every mouthful you eat will be more nourishing.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143" name="Rectangle 46142">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2" name="Title 1">
            <a:extLst>
              <a:ext uri="{FF2B5EF4-FFF2-40B4-BE49-F238E27FC236}">
                <a16:creationId xmlns:a16="http://schemas.microsoft.com/office/drawing/2014/main" id="{5C530646-775D-40D9-A748-D09AE58CB104}"/>
              </a:ext>
            </a:extLst>
          </p:cNvPr>
          <p:cNvSpPr>
            <a:spLocks noGrp="1" noChangeArrowheads="1"/>
          </p:cNvSpPr>
          <p:nvPr>
            <p:ph type="title"/>
          </p:nvPr>
        </p:nvSpPr>
        <p:spPr>
          <a:xfrm>
            <a:off x="1045028" y="1336329"/>
            <a:ext cx="3892732" cy="4382588"/>
          </a:xfrm>
        </p:spPr>
        <p:txBody>
          <a:bodyPr anchor="ctr">
            <a:normAutofit/>
          </a:bodyPr>
          <a:lstStyle/>
          <a:p>
            <a:r>
              <a:rPr lang="en-GB" altLang="en-US" sz="4800" dirty="0">
                <a:latin typeface="Arial" panose="020B0604020202020204" pitchFamily="34" charset="0"/>
                <a:cs typeface="Arial" panose="020B0604020202020204" pitchFamily="34" charset="0"/>
              </a:rPr>
              <a:t>Benefits of food first and fortification</a:t>
            </a:r>
          </a:p>
        </p:txBody>
      </p:sp>
      <p:grpSp>
        <p:nvGrpSpPr>
          <p:cNvPr id="46145" name="Group 46144">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46146" name="Rectangle 46145">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47" name="Rectangle 4614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48" name="Rectangle 4614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150" name="Rectangle 46149">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52" name="Rectangle 4615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3" name="Content Placeholder 2">
            <a:extLst>
              <a:ext uri="{FF2B5EF4-FFF2-40B4-BE49-F238E27FC236}">
                <a16:creationId xmlns:a16="http://schemas.microsoft.com/office/drawing/2014/main" id="{D433FC6C-8B24-4364-AF8A-A2D3670E987D}"/>
              </a:ext>
            </a:extLst>
          </p:cNvPr>
          <p:cNvSpPr>
            <a:spLocks noGrp="1"/>
          </p:cNvSpPr>
          <p:nvPr>
            <p:ph idx="1"/>
          </p:nvPr>
        </p:nvSpPr>
        <p:spPr>
          <a:xfrm>
            <a:off x="5685809" y="1336329"/>
            <a:ext cx="5671040" cy="4382588"/>
          </a:xfrm>
        </p:spPr>
        <p:txBody>
          <a:bodyPr anchor="ctr">
            <a:normAutofit/>
          </a:bodyPr>
          <a:lstStyle/>
          <a:p>
            <a:pPr marL="0" indent="0">
              <a:buNone/>
              <a:defRPr/>
            </a:pPr>
            <a:r>
              <a:rPr lang="en-GB" sz="2000" dirty="0"/>
              <a:t> </a:t>
            </a:r>
            <a:endParaRPr lang="en-GB" altLang="en-US" sz="2000" dirty="0">
              <a:latin typeface="Arial" charset="0"/>
              <a:cs typeface="Arial" charset="0"/>
            </a:endParaRPr>
          </a:p>
          <a:p>
            <a:pPr>
              <a:defRPr/>
            </a:pPr>
            <a:r>
              <a:rPr lang="en-GB" altLang="en-US" sz="2000" dirty="0">
                <a:latin typeface="Arial" charset="0"/>
                <a:cs typeface="Arial" charset="0"/>
              </a:rPr>
              <a:t>Provides extra protein, energy and nutrients  to: </a:t>
            </a:r>
          </a:p>
          <a:p>
            <a:pPr>
              <a:buFontTx/>
              <a:buChar char="-"/>
              <a:defRPr/>
            </a:pPr>
            <a:r>
              <a:rPr lang="en-GB" altLang="en-US" sz="2000" dirty="0">
                <a:latin typeface="Arial" charset="0"/>
                <a:cs typeface="Arial" charset="0"/>
              </a:rPr>
              <a:t>Promote wound healing </a:t>
            </a:r>
          </a:p>
          <a:p>
            <a:pPr>
              <a:buFontTx/>
              <a:buChar char="-"/>
              <a:defRPr/>
            </a:pPr>
            <a:r>
              <a:rPr lang="en-GB" altLang="en-US" sz="2000" dirty="0">
                <a:latin typeface="Arial" charset="0"/>
                <a:cs typeface="Arial" charset="0"/>
              </a:rPr>
              <a:t>Increase muscle strength</a:t>
            </a:r>
          </a:p>
          <a:p>
            <a:pPr>
              <a:buFontTx/>
              <a:buChar char="-"/>
              <a:defRPr/>
            </a:pPr>
            <a:r>
              <a:rPr lang="en-GB" altLang="en-US" sz="2000" dirty="0">
                <a:latin typeface="Arial" charset="0"/>
                <a:cs typeface="Arial" charset="0"/>
              </a:rPr>
              <a:t>Improve mobility</a:t>
            </a:r>
          </a:p>
          <a:p>
            <a:pPr>
              <a:buFontTx/>
              <a:buChar char="-"/>
              <a:defRPr/>
            </a:pPr>
            <a:r>
              <a:rPr lang="en-GB" altLang="en-US" sz="2000" dirty="0">
                <a:latin typeface="Arial" charset="0"/>
                <a:cs typeface="Arial" charset="0"/>
              </a:rPr>
              <a:t>Reduce risk of infections</a:t>
            </a:r>
          </a:p>
          <a:p>
            <a:pPr>
              <a:buFontTx/>
              <a:buChar char="-"/>
              <a:defRPr/>
            </a:pPr>
            <a:r>
              <a:rPr lang="en-GB" altLang="en-US" sz="2000" dirty="0">
                <a:latin typeface="Arial" charset="0"/>
                <a:cs typeface="Arial" charset="0"/>
              </a:rPr>
              <a:t>Promote weight gain towards a healthy BMI range</a:t>
            </a:r>
          </a:p>
          <a:p>
            <a:pPr>
              <a:defRPr/>
            </a:pPr>
            <a:endParaRPr lang="en-GB" altLang="en-US" sz="2000" dirty="0">
              <a:latin typeface="Arial" charset="0"/>
              <a:cs typeface="Arial" charset="0"/>
            </a:endParaRPr>
          </a:p>
          <a:p>
            <a:pPr>
              <a:defRPr/>
            </a:pPr>
            <a:endParaRPr lang="en-GB" altLang="en-US" sz="2000" dirty="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A5AD348-7119-6F65-4F6D-56E3634C48CA}"/>
              </a:ext>
            </a:extLst>
          </p:cNvPr>
          <p:cNvSpPr>
            <a:spLocks noGrp="1"/>
          </p:cNvSpPr>
          <p:nvPr>
            <p:ph type="title"/>
          </p:nvPr>
        </p:nvSpPr>
        <p:spPr>
          <a:xfrm>
            <a:off x="643467" y="321734"/>
            <a:ext cx="10905066" cy="1135737"/>
          </a:xfrm>
        </p:spPr>
        <p:txBody>
          <a:bodyPr>
            <a:normAutofit/>
          </a:bodyPr>
          <a:lstStyle/>
          <a:p>
            <a:r>
              <a:rPr lang="en-GB" sz="3600" dirty="0">
                <a:latin typeface="Arial" panose="020B0604020202020204" pitchFamily="34" charset="0"/>
                <a:cs typeface="Arial" panose="020B0604020202020204" pitchFamily="34" charset="0"/>
              </a:rPr>
              <a:t>Food First:</a:t>
            </a:r>
            <a:br>
              <a:rPr lang="en-GB" sz="3600" dirty="0">
                <a:latin typeface="Arial" panose="020B0604020202020204" pitchFamily="34" charset="0"/>
                <a:cs typeface="Arial" panose="020B0604020202020204" pitchFamily="34" charset="0"/>
              </a:rPr>
            </a:br>
            <a:r>
              <a:rPr lang="en-GB" sz="3300" dirty="0">
                <a:latin typeface="Arial" panose="020B0604020202020204" pitchFamily="34" charset="0"/>
                <a:cs typeface="Arial" panose="020B0604020202020204" pitchFamily="34" charset="0"/>
              </a:rPr>
              <a:t>General Tips for increasing food intake</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ontent Placeholder 2">
            <a:extLst>
              <a:ext uri="{FF2B5EF4-FFF2-40B4-BE49-F238E27FC236}">
                <a16:creationId xmlns:a16="http://schemas.microsoft.com/office/drawing/2014/main" id="{2DDAD785-CAD0-9733-47D6-5037C1AB0457}"/>
              </a:ext>
            </a:extLst>
          </p:cNvPr>
          <p:cNvGraphicFramePr>
            <a:graphicFrameLocks noGrp="1"/>
          </p:cNvGraphicFramePr>
          <p:nvPr>
            <p:ph idx="1"/>
            <p:extLst>
              <p:ext uri="{D42A27DB-BD31-4B8C-83A1-F6EECF244321}">
                <p14:modId xmlns:p14="http://schemas.microsoft.com/office/powerpoint/2010/main" val="11531666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17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graphicEl>
                                              <a:dgm id="{DAEAD697-8A10-41BF-80A2-FE570BD4D6CA}"/>
                                            </p:graphicEl>
                                          </p:spTgt>
                                        </p:tgtEl>
                                        <p:attrNameLst>
                                          <p:attrName>style.visibility</p:attrName>
                                        </p:attrNameLst>
                                      </p:cBhvr>
                                      <p:to>
                                        <p:strVal val="visible"/>
                                      </p:to>
                                    </p:set>
                                    <p:anim calcmode="lin" valueType="num">
                                      <p:cBhvr>
                                        <p:cTn id="7" dur="500" fill="hold"/>
                                        <p:tgtEl>
                                          <p:spTgt spid="12">
                                            <p:graphicEl>
                                              <a:dgm id="{DAEAD697-8A10-41BF-80A2-FE570BD4D6CA}"/>
                                            </p:graphicEl>
                                          </p:spTgt>
                                        </p:tgtEl>
                                        <p:attrNameLst>
                                          <p:attrName>ppt_w</p:attrName>
                                        </p:attrNameLst>
                                      </p:cBhvr>
                                      <p:tavLst>
                                        <p:tav tm="0">
                                          <p:val>
                                            <p:fltVal val="0"/>
                                          </p:val>
                                        </p:tav>
                                        <p:tav tm="100000">
                                          <p:val>
                                            <p:strVal val="#ppt_w"/>
                                          </p:val>
                                        </p:tav>
                                      </p:tavLst>
                                    </p:anim>
                                    <p:anim calcmode="lin" valueType="num">
                                      <p:cBhvr>
                                        <p:cTn id="8" dur="500" fill="hold"/>
                                        <p:tgtEl>
                                          <p:spTgt spid="12">
                                            <p:graphicEl>
                                              <a:dgm id="{DAEAD697-8A10-41BF-80A2-FE570BD4D6CA}"/>
                                            </p:graphicEl>
                                          </p:spTgt>
                                        </p:tgtEl>
                                        <p:attrNameLst>
                                          <p:attrName>ppt_h</p:attrName>
                                        </p:attrNameLst>
                                      </p:cBhvr>
                                      <p:tavLst>
                                        <p:tav tm="0">
                                          <p:val>
                                            <p:fltVal val="0"/>
                                          </p:val>
                                        </p:tav>
                                        <p:tav tm="100000">
                                          <p:val>
                                            <p:strVal val="#ppt_h"/>
                                          </p:val>
                                        </p:tav>
                                      </p:tavLst>
                                    </p:anim>
                                    <p:animEffect transition="in" filter="fade">
                                      <p:cBhvr>
                                        <p:cTn id="9" dur="500"/>
                                        <p:tgtEl>
                                          <p:spTgt spid="12">
                                            <p:graphicEl>
                                              <a:dgm id="{DAEAD697-8A10-41BF-80A2-FE570BD4D6CA}"/>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graphicEl>
                                              <a:dgm id="{D4381CAA-0258-4EDF-B9D0-D1077AC93DBF}"/>
                                            </p:graphicEl>
                                          </p:spTgt>
                                        </p:tgtEl>
                                        <p:attrNameLst>
                                          <p:attrName>style.visibility</p:attrName>
                                        </p:attrNameLst>
                                      </p:cBhvr>
                                      <p:to>
                                        <p:strVal val="visible"/>
                                      </p:to>
                                    </p:set>
                                    <p:anim calcmode="lin" valueType="num">
                                      <p:cBhvr>
                                        <p:cTn id="14" dur="500" fill="hold"/>
                                        <p:tgtEl>
                                          <p:spTgt spid="12">
                                            <p:graphicEl>
                                              <a:dgm id="{D4381CAA-0258-4EDF-B9D0-D1077AC93DBF}"/>
                                            </p:graphicEl>
                                          </p:spTgt>
                                        </p:tgtEl>
                                        <p:attrNameLst>
                                          <p:attrName>ppt_w</p:attrName>
                                        </p:attrNameLst>
                                      </p:cBhvr>
                                      <p:tavLst>
                                        <p:tav tm="0">
                                          <p:val>
                                            <p:fltVal val="0"/>
                                          </p:val>
                                        </p:tav>
                                        <p:tav tm="100000">
                                          <p:val>
                                            <p:strVal val="#ppt_w"/>
                                          </p:val>
                                        </p:tav>
                                      </p:tavLst>
                                    </p:anim>
                                    <p:anim calcmode="lin" valueType="num">
                                      <p:cBhvr>
                                        <p:cTn id="15" dur="500" fill="hold"/>
                                        <p:tgtEl>
                                          <p:spTgt spid="12">
                                            <p:graphicEl>
                                              <a:dgm id="{D4381CAA-0258-4EDF-B9D0-D1077AC93DBF}"/>
                                            </p:graphicEl>
                                          </p:spTgt>
                                        </p:tgtEl>
                                        <p:attrNameLst>
                                          <p:attrName>ppt_h</p:attrName>
                                        </p:attrNameLst>
                                      </p:cBhvr>
                                      <p:tavLst>
                                        <p:tav tm="0">
                                          <p:val>
                                            <p:fltVal val="0"/>
                                          </p:val>
                                        </p:tav>
                                        <p:tav tm="100000">
                                          <p:val>
                                            <p:strVal val="#ppt_h"/>
                                          </p:val>
                                        </p:tav>
                                      </p:tavLst>
                                    </p:anim>
                                    <p:animEffect transition="in" filter="fade">
                                      <p:cBhvr>
                                        <p:cTn id="16" dur="500"/>
                                        <p:tgtEl>
                                          <p:spTgt spid="12">
                                            <p:graphicEl>
                                              <a:dgm id="{D4381CAA-0258-4EDF-B9D0-D1077AC93DBF}"/>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graphicEl>
                                              <a:dgm id="{A19BD901-E734-440A-A8AE-7789DE4F19E2}"/>
                                            </p:graphicEl>
                                          </p:spTgt>
                                        </p:tgtEl>
                                        <p:attrNameLst>
                                          <p:attrName>style.visibility</p:attrName>
                                        </p:attrNameLst>
                                      </p:cBhvr>
                                      <p:to>
                                        <p:strVal val="visible"/>
                                      </p:to>
                                    </p:set>
                                    <p:anim calcmode="lin" valueType="num">
                                      <p:cBhvr>
                                        <p:cTn id="21" dur="500" fill="hold"/>
                                        <p:tgtEl>
                                          <p:spTgt spid="12">
                                            <p:graphicEl>
                                              <a:dgm id="{A19BD901-E734-440A-A8AE-7789DE4F19E2}"/>
                                            </p:graphicEl>
                                          </p:spTgt>
                                        </p:tgtEl>
                                        <p:attrNameLst>
                                          <p:attrName>ppt_w</p:attrName>
                                        </p:attrNameLst>
                                      </p:cBhvr>
                                      <p:tavLst>
                                        <p:tav tm="0">
                                          <p:val>
                                            <p:fltVal val="0"/>
                                          </p:val>
                                        </p:tav>
                                        <p:tav tm="100000">
                                          <p:val>
                                            <p:strVal val="#ppt_w"/>
                                          </p:val>
                                        </p:tav>
                                      </p:tavLst>
                                    </p:anim>
                                    <p:anim calcmode="lin" valueType="num">
                                      <p:cBhvr>
                                        <p:cTn id="22" dur="500" fill="hold"/>
                                        <p:tgtEl>
                                          <p:spTgt spid="12">
                                            <p:graphicEl>
                                              <a:dgm id="{A19BD901-E734-440A-A8AE-7789DE4F19E2}"/>
                                            </p:graphicEl>
                                          </p:spTgt>
                                        </p:tgtEl>
                                        <p:attrNameLst>
                                          <p:attrName>ppt_h</p:attrName>
                                        </p:attrNameLst>
                                      </p:cBhvr>
                                      <p:tavLst>
                                        <p:tav tm="0">
                                          <p:val>
                                            <p:fltVal val="0"/>
                                          </p:val>
                                        </p:tav>
                                        <p:tav tm="100000">
                                          <p:val>
                                            <p:strVal val="#ppt_h"/>
                                          </p:val>
                                        </p:tav>
                                      </p:tavLst>
                                    </p:anim>
                                    <p:animEffect transition="in" filter="fade">
                                      <p:cBhvr>
                                        <p:cTn id="23" dur="500"/>
                                        <p:tgtEl>
                                          <p:spTgt spid="12">
                                            <p:graphicEl>
                                              <a:dgm id="{A19BD901-E734-440A-A8AE-7789DE4F19E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graphicEl>
                                              <a:dgm id="{7486A836-98CB-4F1C-B3E3-19DAF5270B6C}"/>
                                            </p:graphicEl>
                                          </p:spTgt>
                                        </p:tgtEl>
                                        <p:attrNameLst>
                                          <p:attrName>style.visibility</p:attrName>
                                        </p:attrNameLst>
                                      </p:cBhvr>
                                      <p:to>
                                        <p:strVal val="visible"/>
                                      </p:to>
                                    </p:set>
                                    <p:anim calcmode="lin" valueType="num">
                                      <p:cBhvr>
                                        <p:cTn id="28" dur="500" fill="hold"/>
                                        <p:tgtEl>
                                          <p:spTgt spid="12">
                                            <p:graphicEl>
                                              <a:dgm id="{7486A836-98CB-4F1C-B3E3-19DAF5270B6C}"/>
                                            </p:graphicEl>
                                          </p:spTgt>
                                        </p:tgtEl>
                                        <p:attrNameLst>
                                          <p:attrName>ppt_w</p:attrName>
                                        </p:attrNameLst>
                                      </p:cBhvr>
                                      <p:tavLst>
                                        <p:tav tm="0">
                                          <p:val>
                                            <p:fltVal val="0"/>
                                          </p:val>
                                        </p:tav>
                                        <p:tav tm="100000">
                                          <p:val>
                                            <p:strVal val="#ppt_w"/>
                                          </p:val>
                                        </p:tav>
                                      </p:tavLst>
                                    </p:anim>
                                    <p:anim calcmode="lin" valueType="num">
                                      <p:cBhvr>
                                        <p:cTn id="29" dur="500" fill="hold"/>
                                        <p:tgtEl>
                                          <p:spTgt spid="12">
                                            <p:graphicEl>
                                              <a:dgm id="{7486A836-98CB-4F1C-B3E3-19DAF5270B6C}"/>
                                            </p:graphicEl>
                                          </p:spTgt>
                                        </p:tgtEl>
                                        <p:attrNameLst>
                                          <p:attrName>ppt_h</p:attrName>
                                        </p:attrNameLst>
                                      </p:cBhvr>
                                      <p:tavLst>
                                        <p:tav tm="0">
                                          <p:val>
                                            <p:fltVal val="0"/>
                                          </p:val>
                                        </p:tav>
                                        <p:tav tm="100000">
                                          <p:val>
                                            <p:strVal val="#ppt_h"/>
                                          </p:val>
                                        </p:tav>
                                      </p:tavLst>
                                    </p:anim>
                                    <p:animEffect transition="in" filter="fade">
                                      <p:cBhvr>
                                        <p:cTn id="30" dur="500"/>
                                        <p:tgtEl>
                                          <p:spTgt spid="12">
                                            <p:graphicEl>
                                              <a:dgm id="{7486A836-98CB-4F1C-B3E3-19DAF5270B6C}"/>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graphicEl>
                                              <a:dgm id="{E517BF6C-C642-48EF-A1A1-E4C267A8E52B}"/>
                                            </p:graphicEl>
                                          </p:spTgt>
                                        </p:tgtEl>
                                        <p:attrNameLst>
                                          <p:attrName>style.visibility</p:attrName>
                                        </p:attrNameLst>
                                      </p:cBhvr>
                                      <p:to>
                                        <p:strVal val="visible"/>
                                      </p:to>
                                    </p:set>
                                    <p:anim calcmode="lin" valueType="num">
                                      <p:cBhvr>
                                        <p:cTn id="35" dur="500" fill="hold"/>
                                        <p:tgtEl>
                                          <p:spTgt spid="12">
                                            <p:graphicEl>
                                              <a:dgm id="{E517BF6C-C642-48EF-A1A1-E4C267A8E52B}"/>
                                            </p:graphicEl>
                                          </p:spTgt>
                                        </p:tgtEl>
                                        <p:attrNameLst>
                                          <p:attrName>ppt_w</p:attrName>
                                        </p:attrNameLst>
                                      </p:cBhvr>
                                      <p:tavLst>
                                        <p:tav tm="0">
                                          <p:val>
                                            <p:fltVal val="0"/>
                                          </p:val>
                                        </p:tav>
                                        <p:tav tm="100000">
                                          <p:val>
                                            <p:strVal val="#ppt_w"/>
                                          </p:val>
                                        </p:tav>
                                      </p:tavLst>
                                    </p:anim>
                                    <p:anim calcmode="lin" valueType="num">
                                      <p:cBhvr>
                                        <p:cTn id="36" dur="500" fill="hold"/>
                                        <p:tgtEl>
                                          <p:spTgt spid="12">
                                            <p:graphicEl>
                                              <a:dgm id="{E517BF6C-C642-48EF-A1A1-E4C267A8E52B}"/>
                                            </p:graphicEl>
                                          </p:spTgt>
                                        </p:tgtEl>
                                        <p:attrNameLst>
                                          <p:attrName>ppt_h</p:attrName>
                                        </p:attrNameLst>
                                      </p:cBhvr>
                                      <p:tavLst>
                                        <p:tav tm="0">
                                          <p:val>
                                            <p:fltVal val="0"/>
                                          </p:val>
                                        </p:tav>
                                        <p:tav tm="100000">
                                          <p:val>
                                            <p:strVal val="#ppt_h"/>
                                          </p:val>
                                        </p:tav>
                                      </p:tavLst>
                                    </p:anim>
                                    <p:animEffect transition="in" filter="fade">
                                      <p:cBhvr>
                                        <p:cTn id="37" dur="500"/>
                                        <p:tgtEl>
                                          <p:spTgt spid="12">
                                            <p:graphicEl>
                                              <a:dgm id="{E517BF6C-C642-48EF-A1A1-E4C267A8E52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graphicEl>
                                              <a:dgm id="{7F444B46-87C6-410C-9B62-BDC8DD92C8BB}"/>
                                            </p:graphicEl>
                                          </p:spTgt>
                                        </p:tgtEl>
                                        <p:attrNameLst>
                                          <p:attrName>style.visibility</p:attrName>
                                        </p:attrNameLst>
                                      </p:cBhvr>
                                      <p:to>
                                        <p:strVal val="visible"/>
                                      </p:to>
                                    </p:set>
                                    <p:anim calcmode="lin" valueType="num">
                                      <p:cBhvr>
                                        <p:cTn id="42" dur="500" fill="hold"/>
                                        <p:tgtEl>
                                          <p:spTgt spid="12">
                                            <p:graphicEl>
                                              <a:dgm id="{7F444B46-87C6-410C-9B62-BDC8DD92C8BB}"/>
                                            </p:graphicEl>
                                          </p:spTgt>
                                        </p:tgtEl>
                                        <p:attrNameLst>
                                          <p:attrName>ppt_w</p:attrName>
                                        </p:attrNameLst>
                                      </p:cBhvr>
                                      <p:tavLst>
                                        <p:tav tm="0">
                                          <p:val>
                                            <p:fltVal val="0"/>
                                          </p:val>
                                        </p:tav>
                                        <p:tav tm="100000">
                                          <p:val>
                                            <p:strVal val="#ppt_w"/>
                                          </p:val>
                                        </p:tav>
                                      </p:tavLst>
                                    </p:anim>
                                    <p:anim calcmode="lin" valueType="num">
                                      <p:cBhvr>
                                        <p:cTn id="43" dur="500" fill="hold"/>
                                        <p:tgtEl>
                                          <p:spTgt spid="12">
                                            <p:graphicEl>
                                              <a:dgm id="{7F444B46-87C6-410C-9B62-BDC8DD92C8BB}"/>
                                            </p:graphicEl>
                                          </p:spTgt>
                                        </p:tgtEl>
                                        <p:attrNameLst>
                                          <p:attrName>ppt_h</p:attrName>
                                        </p:attrNameLst>
                                      </p:cBhvr>
                                      <p:tavLst>
                                        <p:tav tm="0">
                                          <p:val>
                                            <p:fltVal val="0"/>
                                          </p:val>
                                        </p:tav>
                                        <p:tav tm="100000">
                                          <p:val>
                                            <p:strVal val="#ppt_h"/>
                                          </p:val>
                                        </p:tav>
                                      </p:tavLst>
                                    </p:anim>
                                    <p:animEffect transition="in" filter="fade">
                                      <p:cBhvr>
                                        <p:cTn id="44" dur="500"/>
                                        <p:tgtEl>
                                          <p:spTgt spid="12">
                                            <p:graphicEl>
                                              <a:dgm id="{7F444B46-87C6-410C-9B62-BDC8DD92C8B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4E188B2D-B4FD-4EA6-B1D8-F2512A7E8C54}"/>
              </a:ext>
            </a:extLst>
          </p:cNvPr>
          <p:cNvSpPr>
            <a:spLocks noGrp="1" noChangeArrowheads="1"/>
          </p:cNvSpPr>
          <p:nvPr>
            <p:ph type="title"/>
          </p:nvPr>
        </p:nvSpPr>
        <p:spPr>
          <a:xfrm>
            <a:off x="1716020" y="253398"/>
            <a:ext cx="9486900" cy="1296987"/>
          </a:xfrm>
        </p:spPr>
        <p:txBody>
          <a:bodyPr>
            <a:normAutofit fontScale="90000"/>
          </a:bodyPr>
          <a:lstStyle/>
          <a:p>
            <a:pPr algn="ctr"/>
            <a:r>
              <a:rPr lang="en-GB" altLang="en-US" dirty="0">
                <a:latin typeface="Arial" panose="020B0604020202020204" pitchFamily="34" charset="0"/>
                <a:cs typeface="Arial" panose="020B0604020202020204" pitchFamily="34" charset="0"/>
              </a:rPr>
              <a:t>Food First: snack, meal and drink ideas</a:t>
            </a:r>
            <a:endParaRPr lang="en-GB" altLang="en-US" dirty="0"/>
          </a:p>
        </p:txBody>
      </p:sp>
      <p:sp>
        <p:nvSpPr>
          <p:cNvPr id="3" name="Content Placeholder 2">
            <a:extLst>
              <a:ext uri="{FF2B5EF4-FFF2-40B4-BE49-F238E27FC236}">
                <a16:creationId xmlns:a16="http://schemas.microsoft.com/office/drawing/2014/main" id="{60009BCE-5A08-4BAB-A5CB-A9CB7661967D}"/>
              </a:ext>
            </a:extLst>
          </p:cNvPr>
          <p:cNvSpPr>
            <a:spLocks noGrp="1"/>
          </p:cNvSpPr>
          <p:nvPr>
            <p:ph sz="half" idx="1"/>
          </p:nvPr>
        </p:nvSpPr>
        <p:spPr>
          <a:xfrm>
            <a:off x="2213603" y="1498616"/>
            <a:ext cx="3810000" cy="5034096"/>
          </a:xfrm>
        </p:spPr>
        <p:txBody>
          <a:bodyPr>
            <a:normAutofit fontScale="70000" lnSpcReduction="20000"/>
          </a:bodyPr>
          <a:lstStyle/>
          <a:p>
            <a:pPr marL="0" indent="0">
              <a:buNone/>
              <a:defRPr/>
            </a:pPr>
            <a:r>
              <a:rPr lang="en-GB" sz="2300" b="1" dirty="0">
                <a:latin typeface="Arial" panose="020B0604020202020204" pitchFamily="34" charset="0"/>
                <a:cs typeface="Arial" panose="020B0604020202020204" pitchFamily="34" charset="0"/>
              </a:rPr>
              <a:t>Snacks</a:t>
            </a:r>
          </a:p>
          <a:p>
            <a:pPr>
              <a:lnSpc>
                <a:spcPct val="120000"/>
              </a:lnSpc>
              <a:defRPr/>
            </a:pPr>
            <a:r>
              <a:rPr lang="en-GB" sz="2100" dirty="0">
                <a:latin typeface="Arial" panose="020B0604020202020204" pitchFamily="34" charset="0"/>
                <a:cs typeface="Arial" panose="020B0604020202020204" pitchFamily="34" charset="0"/>
              </a:rPr>
              <a:t>Dairy based puddings e.g. thick and creamy yogurts/ice cream/custard</a:t>
            </a:r>
          </a:p>
          <a:p>
            <a:pPr>
              <a:lnSpc>
                <a:spcPct val="120000"/>
              </a:lnSpc>
              <a:defRPr/>
            </a:pPr>
            <a:r>
              <a:rPr lang="en-GB" sz="2100" dirty="0">
                <a:latin typeface="Arial" panose="020B0604020202020204" pitchFamily="34" charset="0"/>
                <a:cs typeface="Arial" panose="020B0604020202020204" pitchFamily="34" charset="0"/>
              </a:rPr>
              <a:t>Sausage roll/pork pie/scotch egg/bhaji</a:t>
            </a:r>
          </a:p>
          <a:p>
            <a:pPr>
              <a:lnSpc>
                <a:spcPct val="120000"/>
              </a:lnSpc>
              <a:defRPr/>
            </a:pPr>
            <a:r>
              <a:rPr lang="en-GB" sz="2100" dirty="0">
                <a:latin typeface="Arial" panose="020B0604020202020204" pitchFamily="34" charset="0"/>
                <a:cs typeface="Arial" panose="020B0604020202020204" pitchFamily="34" charset="0"/>
              </a:rPr>
              <a:t>Crisps</a:t>
            </a:r>
          </a:p>
          <a:p>
            <a:pPr>
              <a:lnSpc>
                <a:spcPct val="120000"/>
              </a:lnSpc>
              <a:defRPr/>
            </a:pPr>
            <a:r>
              <a:rPr lang="en-GB" sz="2100" dirty="0">
                <a:latin typeface="Arial" panose="020B0604020202020204" pitchFamily="34" charset="0"/>
                <a:cs typeface="Arial" panose="020B0604020202020204" pitchFamily="34" charset="0"/>
              </a:rPr>
              <a:t>Higher calorie biscuits e.g. chocolate coated/cream filled biscuits</a:t>
            </a:r>
          </a:p>
          <a:p>
            <a:pPr>
              <a:lnSpc>
                <a:spcPct val="120000"/>
              </a:lnSpc>
              <a:defRPr/>
            </a:pPr>
            <a:r>
              <a:rPr lang="en-GB" sz="2100" dirty="0">
                <a:latin typeface="Arial" panose="020B0604020202020204" pitchFamily="34" charset="0"/>
                <a:cs typeface="Arial" panose="020B0604020202020204" pitchFamily="34" charset="0"/>
              </a:rPr>
              <a:t>Chocolate and sweets </a:t>
            </a:r>
          </a:p>
          <a:p>
            <a:pPr>
              <a:lnSpc>
                <a:spcPct val="120000"/>
              </a:lnSpc>
              <a:defRPr/>
            </a:pPr>
            <a:r>
              <a:rPr lang="en-GB" sz="2100" dirty="0">
                <a:latin typeface="Arial" panose="020B0604020202020204" pitchFamily="34" charset="0"/>
                <a:cs typeface="Arial" panose="020B0604020202020204" pitchFamily="34" charset="0"/>
              </a:rPr>
              <a:t>Slice of cake or cheesecake, chocolate mini roll, malt loaf with butter, scone with jam and cream,  cheese, muffins</a:t>
            </a:r>
            <a:endParaRPr lang="en-GB" sz="2100" b="1" dirty="0">
              <a:latin typeface="Arial" panose="020B0604020202020204" pitchFamily="34" charset="0"/>
              <a:cs typeface="Arial" panose="020B0604020202020204" pitchFamily="34" charset="0"/>
            </a:endParaRPr>
          </a:p>
          <a:p>
            <a:pPr>
              <a:defRPr/>
            </a:pPr>
            <a:endParaRPr lang="en-GB" dirty="0"/>
          </a:p>
          <a:p>
            <a:pPr marL="0" indent="0">
              <a:buNone/>
              <a:defRPr/>
            </a:pPr>
            <a:r>
              <a:rPr lang="en-GB" i="1" dirty="0">
                <a:latin typeface="Arial" panose="020B0604020202020204" pitchFamily="34" charset="0"/>
                <a:cs typeface="Arial" panose="020B0604020202020204" pitchFamily="34" charset="0"/>
              </a:rPr>
              <a:t>Please click </a:t>
            </a:r>
            <a:r>
              <a:rPr lang="en-GB" i="1" dirty="0">
                <a:latin typeface="Arial" panose="020B0604020202020204" pitchFamily="34" charset="0"/>
                <a:cs typeface="Arial" panose="020B0604020202020204" pitchFamily="34" charset="0"/>
                <a:hlinkClick r:id="rId3"/>
              </a:rPr>
              <a:t>here</a:t>
            </a:r>
            <a:r>
              <a:rPr lang="en-GB" i="1" dirty="0">
                <a:latin typeface="Arial" panose="020B0604020202020204" pitchFamily="34" charset="0"/>
                <a:cs typeface="Arial" panose="020B0604020202020204" pitchFamily="34" charset="0"/>
              </a:rPr>
              <a:t> to access our diet sheet – ‘Eating with a small appetite’  for more ideas</a:t>
            </a:r>
          </a:p>
        </p:txBody>
      </p:sp>
      <p:sp>
        <p:nvSpPr>
          <p:cNvPr id="4" name="Content Placeholder 3">
            <a:extLst>
              <a:ext uri="{FF2B5EF4-FFF2-40B4-BE49-F238E27FC236}">
                <a16:creationId xmlns:a16="http://schemas.microsoft.com/office/drawing/2014/main" id="{33B00AF8-C8CE-47BA-AB96-896D3DD002A3}"/>
              </a:ext>
            </a:extLst>
          </p:cNvPr>
          <p:cNvSpPr>
            <a:spLocks noGrp="1"/>
          </p:cNvSpPr>
          <p:nvPr>
            <p:ph sz="half" idx="2"/>
          </p:nvPr>
        </p:nvSpPr>
        <p:spPr>
          <a:xfrm>
            <a:off x="6456362" y="1484313"/>
            <a:ext cx="4289357" cy="1718688"/>
          </a:xfrm>
        </p:spPr>
        <p:txBody>
          <a:bodyPr>
            <a:normAutofit fontScale="70000" lnSpcReduction="20000"/>
          </a:bodyPr>
          <a:lstStyle/>
          <a:p>
            <a:pPr marL="0" indent="0">
              <a:buNone/>
              <a:defRPr/>
            </a:pPr>
            <a:r>
              <a:rPr lang="en-GB" sz="2300" b="1" dirty="0">
                <a:latin typeface="Arial" panose="020B0604020202020204" pitchFamily="34" charset="0"/>
                <a:cs typeface="Arial" panose="020B0604020202020204" pitchFamily="34" charset="0"/>
              </a:rPr>
              <a:t>Drinks</a:t>
            </a:r>
          </a:p>
          <a:p>
            <a:pPr>
              <a:defRPr/>
            </a:pPr>
            <a:r>
              <a:rPr lang="en-GB" altLang="en-US" sz="2100" dirty="0">
                <a:latin typeface="Arial" charset="0"/>
              </a:rPr>
              <a:t>Lassi</a:t>
            </a:r>
          </a:p>
          <a:p>
            <a:pPr>
              <a:defRPr/>
            </a:pPr>
            <a:r>
              <a:rPr lang="en-GB" altLang="en-US" sz="2100" dirty="0">
                <a:latin typeface="Arial" charset="0"/>
              </a:rPr>
              <a:t>Milky tea/coffee/hot chocolate/ </a:t>
            </a:r>
            <a:r>
              <a:rPr lang="en-GB" altLang="en-US" sz="2100" dirty="0" err="1">
                <a:latin typeface="Arial" charset="0"/>
              </a:rPr>
              <a:t>ovaltine</a:t>
            </a:r>
            <a:r>
              <a:rPr lang="en-GB" altLang="en-US" sz="2100" dirty="0">
                <a:latin typeface="Arial" charset="0"/>
              </a:rPr>
              <a:t>/</a:t>
            </a:r>
            <a:r>
              <a:rPr lang="en-GB" altLang="en-US" sz="2100" dirty="0" err="1">
                <a:latin typeface="Arial" charset="0"/>
              </a:rPr>
              <a:t>horlicks</a:t>
            </a:r>
            <a:endParaRPr lang="en-GB" altLang="en-US" sz="2100" dirty="0">
              <a:latin typeface="Arial" charset="0"/>
            </a:endParaRPr>
          </a:p>
          <a:p>
            <a:pPr>
              <a:lnSpc>
                <a:spcPct val="120000"/>
              </a:lnSpc>
              <a:defRPr/>
            </a:pPr>
            <a:r>
              <a:rPr lang="en-GB" sz="2100" dirty="0">
                <a:latin typeface="Arial" charset="0"/>
              </a:rPr>
              <a:t>Fresh fruit juice/smoothies</a:t>
            </a:r>
          </a:p>
          <a:p>
            <a:pPr>
              <a:defRPr/>
            </a:pPr>
            <a:r>
              <a:rPr lang="en-GB" sz="2100" dirty="0">
                <a:latin typeface="Arial" charset="0"/>
              </a:rPr>
              <a:t>Creamy soups </a:t>
            </a:r>
          </a:p>
          <a:p>
            <a:pPr>
              <a:defRPr/>
            </a:pPr>
            <a:endParaRPr lang="en-GB" sz="2000" dirty="0">
              <a:latin typeface="Arial" charset="0"/>
            </a:endParaRPr>
          </a:p>
          <a:p>
            <a:pPr>
              <a:defRPr/>
            </a:pPr>
            <a:endParaRPr lang="en-GB" sz="2000" dirty="0">
              <a:latin typeface="Arial" charset="0"/>
            </a:endParaRPr>
          </a:p>
          <a:p>
            <a:pPr>
              <a:defRPr/>
            </a:pPr>
            <a:endParaRPr lang="en-GB" sz="2000" dirty="0"/>
          </a:p>
        </p:txBody>
      </p:sp>
      <p:sp>
        <p:nvSpPr>
          <p:cNvPr id="6" name="Rectangle 5">
            <a:extLst>
              <a:ext uri="{FF2B5EF4-FFF2-40B4-BE49-F238E27FC236}">
                <a16:creationId xmlns:a16="http://schemas.microsoft.com/office/drawing/2014/main" id="{E6280DDD-6B3D-4485-9F09-E7CB28B2F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6">
            <a:extLst>
              <a:ext uri="{FF2B5EF4-FFF2-40B4-BE49-F238E27FC236}">
                <a16:creationId xmlns:a16="http://schemas.microsoft.com/office/drawing/2014/main" id="{7486B80C-BE81-4A8A-A8D3-0017E2479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Shape 7">
            <a:extLst>
              <a:ext uri="{FF2B5EF4-FFF2-40B4-BE49-F238E27FC236}">
                <a16:creationId xmlns:a16="http://schemas.microsoft.com/office/drawing/2014/main" id="{A146E9B6-F32E-4EFF-947C-A622C995B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3873652B-E5DC-4911-89C9-011EBADD34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Graphic 10" descr="Ice cream outline">
            <a:extLst>
              <a:ext uri="{FF2B5EF4-FFF2-40B4-BE49-F238E27FC236}">
                <a16:creationId xmlns:a16="http://schemas.microsoft.com/office/drawing/2014/main" id="{E5996F96-FF4F-417F-A9CA-79948B14A28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2864" y="1586805"/>
            <a:ext cx="914400" cy="914400"/>
          </a:xfrm>
          <a:prstGeom prst="rect">
            <a:avLst/>
          </a:prstGeom>
        </p:spPr>
      </p:pic>
      <p:pic>
        <p:nvPicPr>
          <p:cNvPr id="54" name="Graphic 53" descr="Pie outline">
            <a:extLst>
              <a:ext uri="{FF2B5EF4-FFF2-40B4-BE49-F238E27FC236}">
                <a16:creationId xmlns:a16="http://schemas.microsoft.com/office/drawing/2014/main" id="{15BD12C5-421B-4FA7-BB75-3D581B6A3F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2864" y="2553499"/>
            <a:ext cx="914400" cy="914400"/>
          </a:xfrm>
          <a:prstGeom prst="rect">
            <a:avLst/>
          </a:prstGeom>
        </p:spPr>
      </p:pic>
      <p:pic>
        <p:nvPicPr>
          <p:cNvPr id="56" name="Graphic 55" descr="Chocolate outline">
            <a:extLst>
              <a:ext uri="{FF2B5EF4-FFF2-40B4-BE49-F238E27FC236}">
                <a16:creationId xmlns:a16="http://schemas.microsoft.com/office/drawing/2014/main" id="{1A0994F4-D874-4674-B378-3FA2ACE1995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6864" y="3691377"/>
            <a:ext cx="914400" cy="914400"/>
          </a:xfrm>
          <a:prstGeom prst="rect">
            <a:avLst/>
          </a:prstGeom>
        </p:spPr>
      </p:pic>
      <p:pic>
        <p:nvPicPr>
          <p:cNvPr id="58" name="Graphic 57" descr="Cake slice outline">
            <a:extLst>
              <a:ext uri="{FF2B5EF4-FFF2-40B4-BE49-F238E27FC236}">
                <a16:creationId xmlns:a16="http://schemas.microsoft.com/office/drawing/2014/main" id="{45B3135A-B403-4ECC-ADCF-864B0B0DEB7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16864" y="4809137"/>
            <a:ext cx="914400" cy="914400"/>
          </a:xfrm>
          <a:prstGeom prst="rect">
            <a:avLst/>
          </a:prstGeom>
        </p:spPr>
      </p:pic>
      <p:pic>
        <p:nvPicPr>
          <p:cNvPr id="62" name="Graphic 61" descr="Blender outline">
            <a:extLst>
              <a:ext uri="{FF2B5EF4-FFF2-40B4-BE49-F238E27FC236}">
                <a16:creationId xmlns:a16="http://schemas.microsoft.com/office/drawing/2014/main" id="{40BEAF41-6E36-4BEE-9B17-ED88A6634B0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674897" y="1626239"/>
            <a:ext cx="914400" cy="914400"/>
          </a:xfrm>
          <a:prstGeom prst="rect">
            <a:avLst/>
          </a:prstGeom>
        </p:spPr>
      </p:pic>
      <p:pic>
        <p:nvPicPr>
          <p:cNvPr id="47104" name="Graphic 47103" descr="Bowl outline">
            <a:extLst>
              <a:ext uri="{FF2B5EF4-FFF2-40B4-BE49-F238E27FC236}">
                <a16:creationId xmlns:a16="http://schemas.microsoft.com/office/drawing/2014/main" id="{991A80EF-485C-4290-ACC3-7596F60E8D0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745720" y="4852359"/>
            <a:ext cx="914400" cy="914400"/>
          </a:xfrm>
          <a:prstGeom prst="rect">
            <a:avLst/>
          </a:prstGeom>
        </p:spPr>
      </p:pic>
      <p:pic>
        <p:nvPicPr>
          <p:cNvPr id="47107" name="Graphic 47106" descr="Coffee outline">
            <a:extLst>
              <a:ext uri="{FF2B5EF4-FFF2-40B4-BE49-F238E27FC236}">
                <a16:creationId xmlns:a16="http://schemas.microsoft.com/office/drawing/2014/main" id="{C98849C2-C043-4F27-9F9D-A6E77A881DD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29218" y="3010699"/>
            <a:ext cx="914400" cy="914400"/>
          </a:xfrm>
          <a:prstGeom prst="rect">
            <a:avLst/>
          </a:prstGeom>
        </p:spPr>
      </p:pic>
      <p:sp>
        <p:nvSpPr>
          <p:cNvPr id="2" name="TextBox 1">
            <a:extLst>
              <a:ext uri="{FF2B5EF4-FFF2-40B4-BE49-F238E27FC236}">
                <a16:creationId xmlns:a16="http://schemas.microsoft.com/office/drawing/2014/main" id="{A3BCEEED-D07E-1792-4DA2-06FE3D95459F}"/>
              </a:ext>
            </a:extLst>
          </p:cNvPr>
          <p:cNvSpPr txBox="1"/>
          <p:nvPr/>
        </p:nvSpPr>
        <p:spPr>
          <a:xfrm>
            <a:off x="6444982" y="3278855"/>
            <a:ext cx="4064343" cy="3323987"/>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Light meals</a:t>
            </a:r>
          </a:p>
          <a:p>
            <a:endParaRPr lang="en-GB" sz="16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Toast with tinned fish/baked beans/ cheese/egg/hummus/butter/marmalade</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Jacket potato with cheese/beans/tuna and mayo/coleslaw/butter/chilli con carne</a:t>
            </a:r>
          </a:p>
          <a:p>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Quiche/omelette/fish fingers/macaroni cheese/cauliflower cheese/corned beef hash</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 calcmode="lin" valueType="num">
                                      <p:cBhvr additive="base">
                                        <p:cTn id="4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 calcmode="lin" valueType="num">
                                      <p:cBhvr additive="base">
                                        <p:cTn id="5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
                                            <p:txEl>
                                              <p:pRg st="0" end="0"/>
                                            </p:txEl>
                                          </p:spTgt>
                                        </p:tgtEl>
                                        <p:attrNameLst>
                                          <p:attrName>style.visibility</p:attrName>
                                        </p:attrNameLst>
                                      </p:cBhvr>
                                      <p:to>
                                        <p:strVal val="visible"/>
                                      </p:to>
                                    </p:set>
                                    <p:anim calcmode="lin" valueType="num">
                                      <p:cBhvr additive="base">
                                        <p:cTn id="5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0" end="0"/>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
                                            <p:txEl>
                                              <p:pRg st="2" end="2"/>
                                            </p:txEl>
                                          </p:spTgt>
                                        </p:tgtEl>
                                        <p:attrNameLst>
                                          <p:attrName>style.visibility</p:attrName>
                                        </p:attrNameLst>
                                      </p:cBhvr>
                                      <p:to>
                                        <p:strVal val="visible"/>
                                      </p:to>
                                    </p:set>
                                    <p:anim calcmode="lin" valueType="num">
                                      <p:cBhvr additive="base">
                                        <p:cTn id="6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2" end="2"/>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2">
                                            <p:txEl>
                                              <p:pRg st="4" end="4"/>
                                            </p:txEl>
                                          </p:spTgt>
                                        </p:tgtEl>
                                        <p:attrNameLst>
                                          <p:attrName>style.visibility</p:attrName>
                                        </p:attrNameLst>
                                      </p:cBhvr>
                                      <p:to>
                                        <p:strVal val="visible"/>
                                      </p:to>
                                    </p:set>
                                    <p:anim calcmode="lin" valueType="num">
                                      <p:cBhvr additive="base">
                                        <p:cTn id="6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2">
                                            <p:txEl>
                                              <p:pRg st="6" end="6"/>
                                            </p:txEl>
                                          </p:spTgt>
                                        </p:tgtEl>
                                        <p:attrNameLst>
                                          <p:attrName>style.visibility</p:attrName>
                                        </p:attrNameLst>
                                      </p:cBhvr>
                                      <p:to>
                                        <p:strVal val="visible"/>
                                      </p:to>
                                    </p:set>
                                    <p:anim calcmode="lin" valueType="num">
                                      <p:cBhvr additive="base">
                                        <p:cTn id="7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fade">
                                      <p:cBhvr>
                                        <p:cTn id="77" dur="1000"/>
                                        <p:tgtEl>
                                          <p:spTgt spid="3">
                                            <p:txEl>
                                              <p:pRg st="8" end="8"/>
                                            </p:txEl>
                                          </p:spTgt>
                                        </p:tgtEl>
                                      </p:cBhvr>
                                    </p:animEffect>
                                    <p:anim calcmode="lin" valueType="num">
                                      <p:cBhvr>
                                        <p:cTn id="7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5DD18E9-3E9B-402E-9050-18325E70DBD1}"/>
              </a:ext>
            </a:extLst>
          </p:cNvPr>
          <p:cNvSpPr>
            <a:spLocks noGrp="1" noChangeArrowheads="1"/>
          </p:cNvSpPr>
          <p:nvPr>
            <p:ph type="title"/>
          </p:nvPr>
        </p:nvSpPr>
        <p:spPr>
          <a:xfrm>
            <a:off x="3253910" y="820756"/>
            <a:ext cx="4585166" cy="792163"/>
          </a:xfrm>
        </p:spPr>
        <p:txBody>
          <a:bodyPr/>
          <a:lstStyle/>
          <a:p>
            <a:r>
              <a:rPr lang="en-GB" altLang="en-US" dirty="0">
                <a:latin typeface="Arial" panose="020B0604020202020204" pitchFamily="34" charset="0"/>
              </a:rPr>
              <a:t>Food Fortification</a:t>
            </a:r>
            <a:endParaRPr lang="en-GB" altLang="en-US" sz="4000" dirty="0">
              <a:latin typeface="Arial" panose="020B0604020202020204" pitchFamily="34" charset="0"/>
            </a:endParaRPr>
          </a:p>
        </p:txBody>
      </p:sp>
      <p:sp>
        <p:nvSpPr>
          <p:cNvPr id="49155" name="Rectangle 3">
            <a:extLst>
              <a:ext uri="{FF2B5EF4-FFF2-40B4-BE49-F238E27FC236}">
                <a16:creationId xmlns:a16="http://schemas.microsoft.com/office/drawing/2014/main" id="{105AF358-3824-4154-BBCA-BA31EAE9D2EC}"/>
              </a:ext>
            </a:extLst>
          </p:cNvPr>
          <p:cNvSpPr>
            <a:spLocks noGrp="1" noChangeArrowheads="1"/>
          </p:cNvSpPr>
          <p:nvPr>
            <p:ph idx="1"/>
          </p:nvPr>
        </p:nvSpPr>
        <p:spPr>
          <a:xfrm>
            <a:off x="2209800" y="2349500"/>
            <a:ext cx="7772400" cy="4114800"/>
          </a:xfrm>
        </p:spPr>
        <p:txBody>
          <a:bodyPr/>
          <a:lstStyle/>
          <a:p>
            <a:pPr>
              <a:buFontTx/>
              <a:buNone/>
            </a:pPr>
            <a:endParaRPr lang="en-GB" altLang="en-US" b="1" dirty="0">
              <a:latin typeface="Arial" panose="020B0604020202020204" pitchFamily="34" charset="0"/>
            </a:endParaRPr>
          </a:p>
          <a:p>
            <a:pPr>
              <a:buFontTx/>
              <a:buNone/>
            </a:pPr>
            <a:endParaRPr lang="en-GB" altLang="en-US" b="1" dirty="0">
              <a:latin typeface="Arial" panose="020B0604020202020204" pitchFamily="34" charset="0"/>
            </a:endParaRPr>
          </a:p>
          <a:p>
            <a:pPr>
              <a:buFontTx/>
              <a:buNone/>
            </a:pPr>
            <a:endParaRPr lang="en-GB" altLang="en-US" dirty="0">
              <a:latin typeface="Arial" panose="020B0604020202020204" pitchFamily="34" charset="0"/>
            </a:endParaRPr>
          </a:p>
        </p:txBody>
      </p:sp>
      <p:graphicFrame>
        <p:nvGraphicFramePr>
          <p:cNvPr id="3" name="Table 2">
            <a:extLst>
              <a:ext uri="{FF2B5EF4-FFF2-40B4-BE49-F238E27FC236}">
                <a16:creationId xmlns:a16="http://schemas.microsoft.com/office/drawing/2014/main" id="{9E69FB4D-2DB7-47F4-80A7-C820E2442189}"/>
              </a:ext>
            </a:extLst>
          </p:cNvPr>
          <p:cNvGraphicFramePr>
            <a:graphicFrameLocks noGrp="1"/>
          </p:cNvGraphicFramePr>
          <p:nvPr>
            <p:extLst>
              <p:ext uri="{D42A27DB-BD31-4B8C-83A1-F6EECF244321}">
                <p14:modId xmlns:p14="http://schemas.microsoft.com/office/powerpoint/2010/main" val="3617054563"/>
              </p:ext>
            </p:extLst>
          </p:nvPr>
        </p:nvGraphicFramePr>
        <p:xfrm>
          <a:off x="2600325" y="1892220"/>
          <a:ext cx="6309712" cy="4511120"/>
        </p:xfrm>
        <a:graphic>
          <a:graphicData uri="http://schemas.openxmlformats.org/drawingml/2006/table">
            <a:tbl>
              <a:tblPr firstRow="1" bandRow="1">
                <a:tableStyleId>{5C22544A-7EE6-4342-B048-85BDC9FD1C3A}</a:tableStyleId>
              </a:tblPr>
              <a:tblGrid>
                <a:gridCol w="6309712">
                  <a:extLst>
                    <a:ext uri="{9D8B030D-6E8A-4147-A177-3AD203B41FA5}">
                      <a16:colId xmlns:a16="http://schemas.microsoft.com/office/drawing/2014/main" val="20000"/>
                    </a:ext>
                  </a:extLst>
                </a:gridCol>
              </a:tblGrid>
              <a:tr h="337001">
                <a:tc>
                  <a:txBody>
                    <a:bodyPr/>
                    <a:lstStyle/>
                    <a:p>
                      <a:pPr algn="ctr"/>
                      <a:endParaRPr lang="en-GB" sz="1900" dirty="0">
                        <a:latin typeface="Arial" panose="020B0604020202020204" pitchFamily="34" charset="0"/>
                        <a:cs typeface="Arial" panose="020B0604020202020204" pitchFamily="34" charset="0"/>
                      </a:endParaRPr>
                    </a:p>
                  </a:txBody>
                  <a:tcPr marT="45740" marB="45740">
                    <a:solidFill>
                      <a:schemeClr val="accent2">
                        <a:lumMod val="75000"/>
                      </a:schemeClr>
                    </a:solidFill>
                  </a:tcPr>
                </a:tc>
                <a:extLst>
                  <a:ext uri="{0D108BD9-81ED-4DB2-BD59-A6C34878D82A}">
                    <a16:rowId xmlns:a16="http://schemas.microsoft.com/office/drawing/2014/main" val="10000"/>
                  </a:ext>
                </a:extLst>
              </a:tr>
              <a:tr h="3895354">
                <a:tc>
                  <a:txBody>
                    <a:bodyPr/>
                    <a:lstStyle/>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Dried milk powder</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Cheese</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Full fat Yogurt</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Nut butters </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Cream cheese </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Butter</a:t>
                      </a:r>
                    </a:p>
                    <a:p>
                      <a:pPr marL="342900" indent="-342900">
                        <a:buFont typeface="Arial" panose="020B0604020202020204" pitchFamily="34" charset="0"/>
                        <a:buChar char="•"/>
                      </a:pPr>
                      <a:r>
                        <a:rPr lang="en-GB" sz="1900" dirty="0">
                          <a:latin typeface="Arial" panose="020B0604020202020204" pitchFamily="34" charset="0"/>
                          <a:cs typeface="Arial" panose="020B0604020202020204" pitchFamily="34" charset="0"/>
                        </a:rPr>
                        <a:t>Full</a:t>
                      </a:r>
                      <a:r>
                        <a:rPr lang="en-GB" sz="1900" baseline="0" dirty="0">
                          <a:latin typeface="Arial" panose="020B0604020202020204" pitchFamily="34" charset="0"/>
                          <a:cs typeface="Arial" panose="020B0604020202020204" pitchFamily="34" charset="0"/>
                        </a:rPr>
                        <a:t> fat margarine</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Double cream</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Sugar</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Honey</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Jam/marmalade</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Syrups</a:t>
                      </a:r>
                    </a:p>
                    <a:p>
                      <a:pPr marL="342900" indent="-342900">
                        <a:buFont typeface="Arial" panose="020B0604020202020204" pitchFamily="34" charset="0"/>
                        <a:buChar char="•"/>
                      </a:pPr>
                      <a:r>
                        <a:rPr lang="en-GB" sz="1900" baseline="0" dirty="0">
                          <a:latin typeface="Arial" panose="020B0604020202020204" pitchFamily="34" charset="0"/>
                          <a:cs typeface="Arial" panose="020B0604020202020204" pitchFamily="34" charset="0"/>
                        </a:rPr>
                        <a:t>Oils (olive, vegetable, nuts)</a:t>
                      </a:r>
                      <a:endParaRPr lang="en-GB" sz="1800" dirty="0"/>
                    </a:p>
                    <a:p>
                      <a:endParaRPr lang="en-GB" sz="1800" dirty="0"/>
                    </a:p>
                  </a:txBody>
                  <a:tcPr marT="45740" marB="45740">
                    <a:solidFill>
                      <a:schemeClr val="accent2">
                        <a:lumMod val="40000"/>
                        <a:lumOff val="60000"/>
                      </a:schemeClr>
                    </a:solidFill>
                  </a:tcPr>
                </a:tc>
                <a:extLst>
                  <a:ext uri="{0D108BD9-81ED-4DB2-BD59-A6C34878D82A}">
                    <a16:rowId xmlns:a16="http://schemas.microsoft.com/office/drawing/2014/main" val="10001"/>
                  </a:ext>
                </a:extLst>
              </a:tr>
            </a:tbl>
          </a:graphicData>
        </a:graphic>
      </p:graphicFrame>
      <p:sp>
        <p:nvSpPr>
          <p:cNvPr id="49167" name="TextBox 1">
            <a:extLst>
              <a:ext uri="{FF2B5EF4-FFF2-40B4-BE49-F238E27FC236}">
                <a16:creationId xmlns:a16="http://schemas.microsoft.com/office/drawing/2014/main" id="{AA5C3031-A5EF-41E1-BCF9-D99B8A2AFCB2}"/>
              </a:ext>
            </a:extLst>
          </p:cNvPr>
          <p:cNvSpPr txBox="1">
            <a:spLocks noChangeArrowheads="1"/>
          </p:cNvSpPr>
          <p:nvPr/>
        </p:nvSpPr>
        <p:spPr bwMode="auto">
          <a:xfrm>
            <a:off x="611408" y="1826279"/>
            <a:ext cx="10107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None/>
            </a:pPr>
            <a:r>
              <a:rPr lang="en-GB" altLang="en-US" sz="2800" dirty="0">
                <a:solidFill>
                  <a:srgbClr val="000000"/>
                </a:solidFill>
                <a:latin typeface="Arial" panose="020B0604020202020204" pitchFamily="34" charset="0"/>
              </a:rPr>
              <a:t>Handy essentials to have available: </a:t>
            </a:r>
          </a:p>
        </p:txBody>
      </p:sp>
      <p:sp>
        <p:nvSpPr>
          <p:cNvPr id="6" name="Freeform: Shape 5">
            <a:extLst>
              <a:ext uri="{FF2B5EF4-FFF2-40B4-BE49-F238E27FC236}">
                <a16:creationId xmlns:a16="http://schemas.microsoft.com/office/drawing/2014/main" id="{4FAD49AF-21A5-44A5-AC90-618E17386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8" name="Rectangle 7">
            <a:extLst>
              <a:ext uri="{FF2B5EF4-FFF2-40B4-BE49-F238E27FC236}">
                <a16:creationId xmlns:a16="http://schemas.microsoft.com/office/drawing/2014/main" id="{2D17CFD4-8BF7-4AED-B06E-B67222EB9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0F70E8CD-5E15-40A1-8E72-0A12F8EAF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E9DE3B3-2583-4484-99EA-24611C39D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Graphic 3" descr="Cheese outline">
            <a:extLst>
              <a:ext uri="{FF2B5EF4-FFF2-40B4-BE49-F238E27FC236}">
                <a16:creationId xmlns:a16="http://schemas.microsoft.com/office/drawing/2014/main" id="{AD647B56-3616-41C4-BB92-29FA56A80A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1408" y="2151063"/>
            <a:ext cx="914400" cy="914400"/>
          </a:xfrm>
          <a:prstGeom prst="rect">
            <a:avLst/>
          </a:prstGeom>
        </p:spPr>
      </p:pic>
      <p:pic>
        <p:nvPicPr>
          <p:cNvPr id="7" name="Graphic 6" descr="Bottle outline">
            <a:extLst>
              <a:ext uri="{FF2B5EF4-FFF2-40B4-BE49-F238E27FC236}">
                <a16:creationId xmlns:a16="http://schemas.microsoft.com/office/drawing/2014/main" id="{9DEB6516-A2ED-41D8-8D63-9A5C557C48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21664" y="4130324"/>
            <a:ext cx="914400" cy="914400"/>
          </a:xfrm>
          <a:prstGeom prst="rect">
            <a:avLst/>
          </a:prstGeom>
        </p:spPr>
      </p:pic>
      <p:pic>
        <p:nvPicPr>
          <p:cNvPr id="13" name="Graphic 12" descr="Dairy outline">
            <a:extLst>
              <a:ext uri="{FF2B5EF4-FFF2-40B4-BE49-F238E27FC236}">
                <a16:creationId xmlns:a16="http://schemas.microsoft.com/office/drawing/2014/main" id="{47C955D9-06E0-4719-B85A-D361EDCC652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4198" y="4351937"/>
            <a:ext cx="914400" cy="914400"/>
          </a:xfrm>
          <a:prstGeom prst="rect">
            <a:avLst/>
          </a:prstGeom>
        </p:spPr>
      </p:pic>
      <p:pic>
        <p:nvPicPr>
          <p:cNvPr id="15" name="Graphic 14" descr="Honey Pot outline">
            <a:extLst>
              <a:ext uri="{FF2B5EF4-FFF2-40B4-BE49-F238E27FC236}">
                <a16:creationId xmlns:a16="http://schemas.microsoft.com/office/drawing/2014/main" id="{3DD329B2-C035-40A6-B9BC-7D032031AA3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346673" y="2151063"/>
            <a:ext cx="914400" cy="914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a:extLst>
              <a:ext uri="{FF2B5EF4-FFF2-40B4-BE49-F238E27FC236}">
                <a16:creationId xmlns:a16="http://schemas.microsoft.com/office/drawing/2014/main" id="{58C440D0-FF7D-4F25-BDE2-DE61D746E16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89139" y="1319212"/>
            <a:ext cx="1123950" cy="981075"/>
          </a:xfrm>
          <a:noFill/>
          <a:extLst>
            <a:ext uri="{909E8E84-426E-40DD-AFC4-6F175D3DCCD1}">
              <a14:hiddenFill xmlns:a14="http://schemas.microsoft.com/office/drawing/2010/main">
                <a:solidFill>
                  <a:srgbClr val="FFFFFF"/>
                </a:solidFill>
              </a14:hiddenFill>
            </a:ext>
          </a:extLst>
        </p:spPr>
      </p:pic>
      <p:pic>
        <p:nvPicPr>
          <p:cNvPr id="51203" name="Picture 4">
            <a:extLst>
              <a:ext uri="{FF2B5EF4-FFF2-40B4-BE49-F238E27FC236}">
                <a16:creationId xmlns:a16="http://schemas.microsoft.com/office/drawing/2014/main" id="{CFC09572-4F80-469F-BE0F-8D005B89BA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3426" y="2493962"/>
            <a:ext cx="11525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4" name="Picture 5">
            <a:extLst>
              <a:ext uri="{FF2B5EF4-FFF2-40B4-BE49-F238E27FC236}">
                <a16:creationId xmlns:a16="http://schemas.microsoft.com/office/drawing/2014/main" id="{14185722-8144-43F3-B98B-A297A879FEB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2314" y="3573463"/>
            <a:ext cx="113347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5" name="TextBox 3">
            <a:extLst>
              <a:ext uri="{FF2B5EF4-FFF2-40B4-BE49-F238E27FC236}">
                <a16:creationId xmlns:a16="http://schemas.microsoft.com/office/drawing/2014/main" id="{146403C6-03DD-4984-A3C7-52E3261F84A2}"/>
              </a:ext>
            </a:extLst>
          </p:cNvPr>
          <p:cNvSpPr txBox="1">
            <a:spLocks noChangeArrowheads="1"/>
          </p:cNvSpPr>
          <p:nvPr/>
        </p:nvSpPr>
        <p:spPr bwMode="auto">
          <a:xfrm>
            <a:off x="3155951" y="1102578"/>
            <a:ext cx="7261225"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en-GB" altLang="en-US" sz="2000" b="1" u="sng" dirty="0">
                <a:solidFill>
                  <a:srgbClr val="000000"/>
                </a:solidFill>
                <a:latin typeface="Arial" panose="020B0604020202020204" pitchFamily="34" charset="0"/>
              </a:rPr>
              <a:t>A bowl of porridge</a:t>
            </a:r>
          </a:p>
          <a:p>
            <a:pPr eaLnBrk="0" fontAlgn="base" hangingPunct="0">
              <a:spcBef>
                <a:spcPct val="0"/>
              </a:spcBef>
              <a:spcAft>
                <a:spcPct val="0"/>
              </a:spcAft>
              <a:buNone/>
            </a:pPr>
            <a:r>
              <a:rPr lang="en-GB" altLang="en-US" sz="2000" dirty="0">
                <a:solidFill>
                  <a:srgbClr val="000000"/>
                </a:solidFill>
                <a:latin typeface="Arial" panose="020B0604020202020204" pitchFamily="34" charset="0"/>
              </a:rPr>
              <a:t>40g porridge + 2 tbsp double cream + 2 tbsp skimmed milk powder (additionally add +1 tbsp honey to increase calories and flavour)</a:t>
            </a:r>
          </a:p>
          <a:p>
            <a:pPr eaLnBrk="0" fontAlgn="base" hangingPunct="0">
              <a:spcBef>
                <a:spcPct val="0"/>
              </a:spcBef>
              <a:spcAft>
                <a:spcPct val="0"/>
              </a:spcAft>
              <a:buNone/>
            </a:pPr>
            <a:endParaRPr lang="en-GB" altLang="en-US" sz="800" dirty="0">
              <a:solidFill>
                <a:srgbClr val="000000"/>
              </a:solidFill>
              <a:latin typeface="Arial" panose="020B0604020202020204" pitchFamily="34" charset="0"/>
            </a:endParaRPr>
          </a:p>
          <a:p>
            <a:pPr eaLnBrk="0" fontAlgn="base" hangingPunct="0">
              <a:spcBef>
                <a:spcPct val="0"/>
              </a:spcBef>
              <a:spcAft>
                <a:spcPct val="0"/>
              </a:spcAft>
              <a:buNone/>
            </a:pPr>
            <a:r>
              <a:rPr lang="en-GB" altLang="en-US" sz="2000" b="1" u="sng" dirty="0">
                <a:solidFill>
                  <a:srgbClr val="000000"/>
                </a:solidFill>
                <a:latin typeface="Arial" panose="020B0604020202020204" pitchFamily="34" charset="0"/>
              </a:rPr>
              <a:t>1 scoop of mash potato made with milk</a:t>
            </a:r>
          </a:p>
          <a:p>
            <a:pPr eaLnBrk="0" fontAlgn="base" hangingPunct="0">
              <a:spcBef>
                <a:spcPct val="0"/>
              </a:spcBef>
              <a:spcAft>
                <a:spcPct val="0"/>
              </a:spcAft>
              <a:buNone/>
            </a:pPr>
            <a:r>
              <a:rPr lang="en-GB" altLang="en-US" sz="2000" dirty="0">
                <a:solidFill>
                  <a:srgbClr val="000000"/>
                </a:solidFill>
                <a:latin typeface="Arial" panose="020B0604020202020204" pitchFamily="34" charset="0"/>
              </a:rPr>
              <a:t>+ 2 tsps butter *additionally + 25g grated cheddar cheese (if appropriate for patient) and/or 2 tbsp cream</a:t>
            </a:r>
          </a:p>
          <a:p>
            <a:pPr eaLnBrk="0" fontAlgn="base" hangingPunct="0">
              <a:spcBef>
                <a:spcPct val="0"/>
              </a:spcBef>
              <a:spcAft>
                <a:spcPct val="0"/>
              </a:spcAft>
              <a:buNone/>
            </a:pPr>
            <a:endParaRPr lang="en-GB" altLang="en-US" sz="2000" dirty="0">
              <a:solidFill>
                <a:srgbClr val="000000"/>
              </a:solidFill>
              <a:latin typeface="Arial" panose="020B0604020202020204" pitchFamily="34" charset="0"/>
            </a:endParaRPr>
          </a:p>
          <a:p>
            <a:pPr eaLnBrk="0" fontAlgn="base" hangingPunct="0">
              <a:spcBef>
                <a:spcPct val="0"/>
              </a:spcBef>
              <a:spcAft>
                <a:spcPct val="0"/>
              </a:spcAft>
              <a:buNone/>
            </a:pPr>
            <a:r>
              <a:rPr lang="en-GB" altLang="en-US" sz="2000" b="1" u="sng" dirty="0">
                <a:solidFill>
                  <a:srgbClr val="000000"/>
                </a:solidFill>
                <a:latin typeface="Arial" panose="020B0604020202020204" pitchFamily="34" charset="0"/>
              </a:rPr>
              <a:t>A bowl of tomato soup (150ml)</a:t>
            </a:r>
          </a:p>
          <a:p>
            <a:pPr eaLnBrk="0" fontAlgn="base" hangingPunct="0">
              <a:spcBef>
                <a:spcPct val="0"/>
              </a:spcBef>
              <a:spcAft>
                <a:spcPct val="0"/>
              </a:spcAft>
              <a:buNone/>
            </a:pPr>
            <a:r>
              <a:rPr lang="en-GB" altLang="en-US" sz="2000" dirty="0">
                <a:solidFill>
                  <a:srgbClr val="000000"/>
                </a:solidFill>
                <a:latin typeface="Arial" panose="020B0604020202020204" pitchFamily="34" charset="0"/>
              </a:rPr>
              <a:t>+ 2 tbsp double cream/2 tsp or butter</a:t>
            </a:r>
          </a:p>
          <a:p>
            <a:pPr eaLnBrk="0" fontAlgn="base" hangingPunct="0">
              <a:spcBef>
                <a:spcPct val="0"/>
              </a:spcBef>
              <a:spcAft>
                <a:spcPct val="0"/>
              </a:spcAft>
              <a:buNone/>
            </a:pPr>
            <a:endParaRPr lang="en-GB" altLang="en-US" sz="2000" dirty="0">
              <a:solidFill>
                <a:srgbClr val="000000"/>
              </a:solidFill>
              <a:latin typeface="Arial" panose="020B0604020202020204" pitchFamily="34" charset="0"/>
            </a:endParaRPr>
          </a:p>
          <a:p>
            <a:pPr eaLnBrk="0" fontAlgn="base" hangingPunct="0">
              <a:spcBef>
                <a:spcPct val="0"/>
              </a:spcBef>
              <a:spcAft>
                <a:spcPct val="0"/>
              </a:spcAft>
              <a:buNone/>
            </a:pPr>
            <a:r>
              <a:rPr lang="en-GB" altLang="en-US" sz="2000" b="1" u="sng" dirty="0">
                <a:solidFill>
                  <a:srgbClr val="000000"/>
                </a:solidFill>
                <a:latin typeface="Arial" panose="020B0604020202020204" pitchFamily="34" charset="0"/>
              </a:rPr>
              <a:t>Home Made milk shake: </a:t>
            </a:r>
          </a:p>
          <a:p>
            <a:pPr eaLnBrk="0" fontAlgn="base" hangingPunct="0">
              <a:spcBef>
                <a:spcPct val="0"/>
              </a:spcBef>
              <a:spcAft>
                <a:spcPct val="0"/>
              </a:spcAft>
              <a:buNone/>
            </a:pPr>
            <a:r>
              <a:rPr lang="en-GB" altLang="en-US" sz="2000" dirty="0">
                <a:solidFill>
                  <a:srgbClr val="000000"/>
                </a:solidFill>
                <a:latin typeface="Arial" panose="020B0604020202020204" pitchFamily="34" charset="0"/>
              </a:rPr>
              <a:t>140ml of full fat milk, 1tbsp dried milk powder, handful of fruit,  1 scoop ice cream or 1-2 tbsp cream. Added sauce </a:t>
            </a:r>
            <a:r>
              <a:rPr lang="en-GB" altLang="en-US" sz="2000" dirty="0" err="1">
                <a:solidFill>
                  <a:srgbClr val="000000"/>
                </a:solidFill>
                <a:latin typeface="Arial" panose="020B0604020202020204" pitchFamily="34" charset="0"/>
              </a:rPr>
              <a:t>i.e</a:t>
            </a:r>
            <a:r>
              <a:rPr lang="en-GB" altLang="en-US" sz="2000" dirty="0">
                <a:solidFill>
                  <a:srgbClr val="000000"/>
                </a:solidFill>
                <a:latin typeface="Arial" panose="020B0604020202020204" pitchFamily="34" charset="0"/>
              </a:rPr>
              <a:t> 1 tbsp strawberry, chocolate, honey or ground nuts</a:t>
            </a:r>
          </a:p>
          <a:p>
            <a:pPr eaLnBrk="0" fontAlgn="base" hangingPunct="0">
              <a:spcBef>
                <a:spcPct val="0"/>
              </a:spcBef>
              <a:spcAft>
                <a:spcPct val="0"/>
              </a:spcAft>
              <a:buNone/>
            </a:pPr>
            <a:endParaRPr lang="en-GB" altLang="en-US" sz="2000" dirty="0">
              <a:solidFill>
                <a:srgbClr val="000000"/>
              </a:solidFill>
              <a:latin typeface="Arial" panose="020B0604020202020204" pitchFamily="34" charset="0"/>
            </a:endParaRPr>
          </a:p>
          <a:p>
            <a:pPr eaLnBrk="0" fontAlgn="base" hangingPunct="0">
              <a:spcBef>
                <a:spcPct val="0"/>
              </a:spcBef>
              <a:spcAft>
                <a:spcPct val="0"/>
              </a:spcAft>
              <a:buNone/>
            </a:pPr>
            <a:r>
              <a:rPr lang="en-GB" altLang="en-US" sz="2000" b="1" u="sng" dirty="0">
                <a:solidFill>
                  <a:srgbClr val="000000"/>
                </a:solidFill>
                <a:latin typeface="Arial" panose="020B0604020202020204" pitchFamily="34" charset="0"/>
              </a:rPr>
              <a:t>Rice pudding:</a:t>
            </a:r>
          </a:p>
          <a:p>
            <a:pPr eaLnBrk="0" fontAlgn="base" hangingPunct="0">
              <a:spcBef>
                <a:spcPct val="0"/>
              </a:spcBef>
              <a:spcAft>
                <a:spcPct val="0"/>
              </a:spcAft>
              <a:buNone/>
            </a:pPr>
            <a:r>
              <a:rPr lang="en-GB" altLang="en-US" sz="2000" dirty="0">
                <a:solidFill>
                  <a:srgbClr val="000000"/>
                </a:solidFill>
                <a:latin typeface="Arial" panose="020B0604020202020204" pitchFamily="34" charset="0"/>
              </a:rPr>
              <a:t>2 tbsp of double cream, generous portion of jam  </a:t>
            </a:r>
          </a:p>
          <a:p>
            <a:pPr eaLnBrk="0" fontAlgn="base" hangingPunct="0">
              <a:spcBef>
                <a:spcPct val="0"/>
              </a:spcBef>
              <a:spcAft>
                <a:spcPct val="0"/>
              </a:spcAft>
              <a:buNone/>
            </a:pPr>
            <a:endParaRPr lang="en-GB" altLang="en-US" sz="2000" dirty="0">
              <a:solidFill>
                <a:srgbClr val="000000"/>
              </a:solidFill>
              <a:latin typeface="Arial" panose="020B0604020202020204" pitchFamily="34" charset="0"/>
            </a:endParaRPr>
          </a:p>
        </p:txBody>
      </p:sp>
      <p:sp>
        <p:nvSpPr>
          <p:cNvPr id="51206" name="TextBox 4">
            <a:extLst>
              <a:ext uri="{FF2B5EF4-FFF2-40B4-BE49-F238E27FC236}">
                <a16:creationId xmlns:a16="http://schemas.microsoft.com/office/drawing/2014/main" id="{9BCAB530-061D-4ED9-9B6E-34A90D17C195}"/>
              </a:ext>
            </a:extLst>
          </p:cNvPr>
          <p:cNvSpPr txBox="1">
            <a:spLocks noChangeArrowheads="1"/>
          </p:cNvSpPr>
          <p:nvPr/>
        </p:nvSpPr>
        <p:spPr bwMode="auto">
          <a:xfrm>
            <a:off x="1924050" y="331133"/>
            <a:ext cx="83150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en-GB" altLang="en-US" dirty="0">
                <a:solidFill>
                  <a:srgbClr val="000000"/>
                </a:solidFill>
                <a:latin typeface="Arial" panose="020B0604020202020204" pitchFamily="34" charset="0"/>
              </a:rPr>
              <a:t>How to use handy essentials to fortify meals:</a:t>
            </a:r>
          </a:p>
        </p:txBody>
      </p:sp>
      <p:pic>
        <p:nvPicPr>
          <p:cNvPr id="51207" name="Picture 9" descr="https://www.recipethis.com/wp-content/uploads/Homemade-Easy-Strawberry-Milkshake-1.jpg">
            <a:extLst>
              <a:ext uri="{FF2B5EF4-FFF2-40B4-BE49-F238E27FC236}">
                <a16:creationId xmlns:a16="http://schemas.microsoft.com/office/drawing/2014/main" id="{8037F828-7A74-4CDF-8AD2-EBB5E68033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38129" t="23126" r="6195" b="35333"/>
          <a:stretch>
            <a:fillRect/>
          </a:stretch>
        </p:blipFill>
        <p:spPr bwMode="auto">
          <a:xfrm>
            <a:off x="1957389" y="4724400"/>
            <a:ext cx="1112837"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11" descr="http://goodtoknow.media.ipcdigital.co.uk/111/000012abe/29b3_orh412w625/Jammy-rice-pudding.jpg">
            <a:extLst>
              <a:ext uri="{FF2B5EF4-FFF2-40B4-BE49-F238E27FC236}">
                <a16:creationId xmlns:a16="http://schemas.microsoft.com/office/drawing/2014/main" id="{D11CA5C6-2589-4672-95A8-A9436EC58A0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4050" y="5949951"/>
            <a:ext cx="1201738"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679</TotalTime>
  <Words>1953</Words>
  <Application>Microsoft Office PowerPoint</Application>
  <PresentationFormat>Widescreen</PresentationFormat>
  <Paragraphs>192</Paragraphs>
  <Slides>18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Times New Roman</vt:lpstr>
      <vt:lpstr>Office Theme</vt:lpstr>
      <vt:lpstr>1_Office Theme</vt:lpstr>
      <vt:lpstr>Improving Community Adult Nutrition (I-CAN)  e-learning </vt:lpstr>
      <vt:lpstr>PowerPoint Presentation</vt:lpstr>
      <vt:lpstr>Aims: </vt:lpstr>
      <vt:lpstr>What is Food First &amp; Fortification</vt:lpstr>
      <vt:lpstr>Benefits of food first and fortification</vt:lpstr>
      <vt:lpstr>Food First: General Tips for increasing food intake</vt:lpstr>
      <vt:lpstr>Food First: snack, meal and drink ideas</vt:lpstr>
      <vt:lpstr>Food Fortification</vt:lpstr>
      <vt:lpstr>PowerPoint Presentation</vt:lpstr>
      <vt:lpstr>Nourishing fluids </vt:lpstr>
      <vt:lpstr>Alternative food fortification considerations </vt:lpstr>
      <vt:lpstr>Other considerations: </vt:lpstr>
      <vt:lpstr>PowerPoint Presentation</vt:lpstr>
      <vt:lpstr>Oral Nutritional Supplements  (ONS)</vt:lpstr>
      <vt:lpstr>Key considerations when using ONS</vt:lpstr>
      <vt:lpstr>Knowledge Check:  Ethel is still feeling poorly following her chest infection and still eating less than ½ her meals and losing weight. Consider how you could fortify her current diet. Also think about what other factors are important to optimise oral intake ? </vt:lpstr>
      <vt:lpstr>    Food fortification ideas to encourage/offer Ethel</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Treatment and Prevention of Malnutrition</dc:title>
  <dc:creator>Spillane Joseph</dc:creator>
  <cp:lastModifiedBy>Bethan Topley</cp:lastModifiedBy>
  <cp:revision>97</cp:revision>
  <dcterms:created xsi:type="dcterms:W3CDTF">2022-05-10T14:57:00Z</dcterms:created>
  <dcterms:modified xsi:type="dcterms:W3CDTF">2024-06-10T11:57:56Z</dcterms:modified>
</cp:coreProperties>
</file>