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7"/>
  </p:notesMasterIdLst>
  <p:sldIdLst>
    <p:sldId id="419" r:id="rId3"/>
    <p:sldId id="420" r:id="rId4"/>
    <p:sldId id="407" r:id="rId5"/>
    <p:sldId id="427" r:id="rId6"/>
    <p:sldId id="376" r:id="rId7"/>
    <p:sldId id="422" r:id="rId8"/>
    <p:sldId id="377" r:id="rId9"/>
    <p:sldId id="424" r:id="rId10"/>
    <p:sldId id="421" r:id="rId11"/>
    <p:sldId id="404" r:id="rId12"/>
    <p:sldId id="425" r:id="rId13"/>
    <p:sldId id="423" r:id="rId14"/>
    <p:sldId id="403" r:id="rId15"/>
    <p:sldId id="399" r:id="rId16"/>
    <p:sldId id="402" r:id="rId17"/>
    <p:sldId id="426" r:id="rId18"/>
    <p:sldId id="266" r:id="rId19"/>
    <p:sldId id="306" r:id="rId20"/>
    <p:sldId id="432" r:id="rId21"/>
    <p:sldId id="398" r:id="rId22"/>
    <p:sldId id="405" r:id="rId23"/>
    <p:sldId id="380" r:id="rId24"/>
    <p:sldId id="406" r:id="rId25"/>
    <p:sldId id="4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F3DD96-3706-4B1A-01CA-E69F17B67BD4}" name="QUARESHY, Nazrana (LEICESTERSHIRE PARTNERSHIP NHS TRUST)" initials="QN(PNT" userId="S::nazrana.quareshy1@nhs.net::4d016c47-7ffb-4321-8e48-e4d7a4f395d0" providerId="AD"/>
  <p188:author id="{36A9A4B2-0690-2161-3BBA-25F5DF9045F3}" name="ARMSTRONG-SMITH, Emily (LEICESTERSHIRE PARTNERSHIP NHS TRUST)" initials="EA" userId="S::emily.armstrong-smith1@nhs.net::e96a64bf-8f5b-4a9e-81ca-5c27ae2c43d0" providerId="AD"/>
  <p188:author id="{FBA190DF-DADA-B25F-3127-4F11E19976E1}" name="EDWARDS, Faye (LEICESTERSHIRE PARTNERSHIP NHS TRUST)" initials="EF(PNT" userId="S::faye.edwards5@nhs.net::7182a6e8-db0f-4201-9382-185e90d5af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illane Joseph" initials="SJ" lastIdx="5" clrIdx="0"/>
  <p:cmAuthor id="2" name="Edwards Faye" initials="E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3162" autoAdjust="0"/>
  </p:normalViewPr>
  <p:slideViewPr>
    <p:cSldViewPr snapToGrid="0">
      <p:cViewPr varScale="1">
        <p:scale>
          <a:sx n="59" d="100"/>
          <a:sy n="59" d="100"/>
        </p:scale>
        <p:origin x="940" y="48"/>
      </p:cViewPr>
      <p:guideLst/>
    </p:cSldViewPr>
  </p:slideViewPr>
  <p:notesTextViewPr>
    <p:cViewPr>
      <p:scale>
        <a:sx n="3" d="2"/>
        <a:sy n="3" d="2"/>
      </p:scale>
      <p:origin x="0" y="0"/>
    </p:cViewPr>
  </p:notesTextViewPr>
  <p:sorterViewPr>
    <p:cViewPr>
      <p:scale>
        <a:sx n="100" d="100"/>
        <a:sy n="100" d="100"/>
      </p:scale>
      <p:origin x="0" y="-4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8.png"/><Relationship Id="rId7" Type="http://schemas.openxmlformats.org/officeDocument/2006/relationships/image" Target="../media/image34.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8.png"/><Relationship Id="rId7" Type="http://schemas.openxmlformats.org/officeDocument/2006/relationships/image" Target="../media/image34.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C731E00-D109-413A-94B8-3429427320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E0F7970-E3B0-4C4A-ADD6-43959EEAA796}">
      <dgm:prSet custT="1"/>
      <dgm:spPr/>
      <dgm:t>
        <a:bodyPr/>
        <a:lstStyle/>
        <a:p>
          <a:pPr algn="ctr"/>
          <a:r>
            <a:rPr lang="en-GB" sz="2000" dirty="0">
              <a:latin typeface="+mn-lt"/>
              <a:cs typeface="Arial" panose="020B0604020202020204" pitchFamily="34" charset="0"/>
            </a:rPr>
            <a:t>How to create and implement a nutritional care plan based on overall MUST score.</a:t>
          </a:r>
        </a:p>
      </dgm:t>
    </dgm:pt>
    <dgm:pt modelId="{CBC8D2BC-F0CA-4C14-A9A6-182FDC5F8B4F}" type="parTrans" cxnId="{80C6AEBC-43ED-4B75-A94B-0D041138E01B}">
      <dgm:prSet/>
      <dgm:spPr/>
      <dgm:t>
        <a:bodyPr/>
        <a:lstStyle/>
        <a:p>
          <a:endParaRPr lang="en-GB"/>
        </a:p>
      </dgm:t>
    </dgm:pt>
    <dgm:pt modelId="{8BD189D2-3299-47C5-AC6C-990F7B2C8AB4}" type="sibTrans" cxnId="{80C6AEBC-43ED-4B75-A94B-0D041138E01B}">
      <dgm:prSet/>
      <dgm:spPr/>
      <dgm:t>
        <a:bodyPr/>
        <a:lstStyle/>
        <a:p>
          <a:endParaRPr lang="en-GB"/>
        </a:p>
      </dgm:t>
    </dgm:pt>
    <dgm:pt modelId="{73DD7AF1-61F8-4593-B32A-AC9DAB13492C}">
      <dgm:prSet custT="1"/>
      <dgm:spPr/>
      <dgm:t>
        <a:bodyPr/>
        <a:lstStyle/>
        <a:p>
          <a:pPr algn="ctr"/>
          <a:r>
            <a:rPr lang="en-GB" sz="1800" dirty="0">
              <a:latin typeface="+mn-lt"/>
              <a:cs typeface="Arial" panose="020B0604020202020204" pitchFamily="34" charset="0"/>
            </a:rPr>
            <a:t>Health care professionals should always use their professional judgement. Consider patient’s overall health status, whether suggested care plan is appropriate and is in line with their overall medical management plan. If unsure always check with key health professionals involved in the patient’s care.</a:t>
          </a:r>
        </a:p>
      </dgm:t>
    </dgm:pt>
    <dgm:pt modelId="{2BB3DC98-C465-4366-9E64-C678B9DC4FB8}" type="parTrans" cxnId="{32ACD9F2-FD11-4F99-BC10-61449A6B1CFF}">
      <dgm:prSet/>
      <dgm:spPr/>
      <dgm:t>
        <a:bodyPr/>
        <a:lstStyle/>
        <a:p>
          <a:endParaRPr lang="en-GB"/>
        </a:p>
      </dgm:t>
    </dgm:pt>
    <dgm:pt modelId="{C530F427-D6B3-4B43-81E4-DC0DEFEAD8A6}" type="sibTrans" cxnId="{32ACD9F2-FD11-4F99-BC10-61449A6B1CFF}">
      <dgm:prSet/>
      <dgm:spPr/>
      <dgm:t>
        <a:bodyPr/>
        <a:lstStyle/>
        <a:p>
          <a:endParaRPr lang="en-GB"/>
        </a:p>
      </dgm:t>
    </dgm:pt>
    <dgm:pt modelId="{25F19FE3-417D-4AFE-844B-5D91054DF67B}">
      <dgm:prSet custT="1"/>
      <dgm:spPr/>
      <dgm:t>
        <a:bodyPr/>
        <a:lstStyle/>
        <a:p>
          <a:pPr algn="ctr"/>
          <a:r>
            <a:rPr lang="en-GB" sz="2000" dirty="0">
              <a:latin typeface="+mn-lt"/>
              <a:cs typeface="Arial" panose="020B0604020202020204" pitchFamily="34" charset="0"/>
            </a:rPr>
            <a:t>Always ensure that the nutritional care plan is in line with the treatment goal</a:t>
          </a:r>
        </a:p>
      </dgm:t>
    </dgm:pt>
    <dgm:pt modelId="{FAE6B414-0CBD-4372-A346-C456D10394B6}" type="parTrans" cxnId="{31D9948E-878F-44D5-BAA6-F22CF804DC78}">
      <dgm:prSet/>
      <dgm:spPr/>
      <dgm:t>
        <a:bodyPr/>
        <a:lstStyle/>
        <a:p>
          <a:endParaRPr lang="en-GB"/>
        </a:p>
      </dgm:t>
    </dgm:pt>
    <dgm:pt modelId="{62075392-0090-4C47-9A04-B160999E05A0}" type="sibTrans" cxnId="{31D9948E-878F-44D5-BAA6-F22CF804DC78}">
      <dgm:prSet/>
      <dgm:spPr/>
      <dgm:t>
        <a:bodyPr/>
        <a:lstStyle/>
        <a:p>
          <a:endParaRPr lang="en-GB"/>
        </a:p>
      </dgm:t>
    </dgm:pt>
    <dgm:pt modelId="{C06DE517-ACE2-4F73-B345-067C10F73E45}" type="pres">
      <dgm:prSet presAssocID="{FC731E00-D109-413A-94B8-34294273203C}" presName="linear" presStyleCnt="0">
        <dgm:presLayoutVars>
          <dgm:animLvl val="lvl"/>
          <dgm:resizeHandles val="exact"/>
        </dgm:presLayoutVars>
      </dgm:prSet>
      <dgm:spPr/>
    </dgm:pt>
    <dgm:pt modelId="{F95F0E62-3C47-41FF-A885-ECB37B0D043D}" type="pres">
      <dgm:prSet presAssocID="{3E0F7970-E3B0-4C4A-ADD6-43959EEAA796}" presName="parentText" presStyleLbl="node1" presStyleIdx="0" presStyleCnt="3" custLinFactNeighborY="-11">
        <dgm:presLayoutVars>
          <dgm:chMax val="0"/>
          <dgm:bulletEnabled val="1"/>
        </dgm:presLayoutVars>
      </dgm:prSet>
      <dgm:spPr/>
    </dgm:pt>
    <dgm:pt modelId="{81E4614B-E13A-4B89-BBD6-A1D11F066DE2}" type="pres">
      <dgm:prSet presAssocID="{8BD189D2-3299-47C5-AC6C-990F7B2C8AB4}" presName="spacer" presStyleCnt="0"/>
      <dgm:spPr/>
    </dgm:pt>
    <dgm:pt modelId="{B7C8A1F0-A69B-45C6-A5BE-D2FDADA3E523}" type="pres">
      <dgm:prSet presAssocID="{73DD7AF1-61F8-4593-B32A-AC9DAB13492C}" presName="parentText" presStyleLbl="node1" presStyleIdx="1" presStyleCnt="3" custLinFactNeighborX="-199">
        <dgm:presLayoutVars>
          <dgm:chMax val="0"/>
          <dgm:bulletEnabled val="1"/>
        </dgm:presLayoutVars>
      </dgm:prSet>
      <dgm:spPr/>
    </dgm:pt>
    <dgm:pt modelId="{C0C6F0C4-6C1D-41D5-8D4E-D00D460F4FEA}" type="pres">
      <dgm:prSet presAssocID="{C530F427-D6B3-4B43-81E4-DC0DEFEAD8A6}" presName="spacer" presStyleCnt="0"/>
      <dgm:spPr/>
    </dgm:pt>
    <dgm:pt modelId="{A833C64F-452E-4945-A059-39B9B2EF3476}" type="pres">
      <dgm:prSet presAssocID="{25F19FE3-417D-4AFE-844B-5D91054DF67B}" presName="parentText" presStyleLbl="node1" presStyleIdx="2" presStyleCnt="3">
        <dgm:presLayoutVars>
          <dgm:chMax val="0"/>
          <dgm:bulletEnabled val="1"/>
        </dgm:presLayoutVars>
      </dgm:prSet>
      <dgm:spPr/>
    </dgm:pt>
  </dgm:ptLst>
  <dgm:cxnLst>
    <dgm:cxn modelId="{3B814F38-C37A-46FC-A08A-0565D6CEA22C}" type="presOf" srcId="{25F19FE3-417D-4AFE-844B-5D91054DF67B}" destId="{A833C64F-452E-4945-A059-39B9B2EF3476}" srcOrd="0" destOrd="0" presId="urn:microsoft.com/office/officeart/2005/8/layout/vList2"/>
    <dgm:cxn modelId="{5DB0D14C-F290-47AC-954A-6E57BC0A2FFA}" type="presOf" srcId="{73DD7AF1-61F8-4593-B32A-AC9DAB13492C}" destId="{B7C8A1F0-A69B-45C6-A5BE-D2FDADA3E523}" srcOrd="0" destOrd="0" presId="urn:microsoft.com/office/officeart/2005/8/layout/vList2"/>
    <dgm:cxn modelId="{68D7276E-3BB7-402A-9F38-D41D800EB397}" type="presOf" srcId="{FC731E00-D109-413A-94B8-34294273203C}" destId="{C06DE517-ACE2-4F73-B345-067C10F73E45}" srcOrd="0" destOrd="0" presId="urn:microsoft.com/office/officeart/2005/8/layout/vList2"/>
    <dgm:cxn modelId="{31D9948E-878F-44D5-BAA6-F22CF804DC78}" srcId="{FC731E00-D109-413A-94B8-34294273203C}" destId="{25F19FE3-417D-4AFE-844B-5D91054DF67B}" srcOrd="2" destOrd="0" parTransId="{FAE6B414-0CBD-4372-A346-C456D10394B6}" sibTransId="{62075392-0090-4C47-9A04-B160999E05A0}"/>
    <dgm:cxn modelId="{80C6AEBC-43ED-4B75-A94B-0D041138E01B}" srcId="{FC731E00-D109-413A-94B8-34294273203C}" destId="{3E0F7970-E3B0-4C4A-ADD6-43959EEAA796}" srcOrd="0" destOrd="0" parTransId="{CBC8D2BC-F0CA-4C14-A9A6-182FDC5F8B4F}" sibTransId="{8BD189D2-3299-47C5-AC6C-990F7B2C8AB4}"/>
    <dgm:cxn modelId="{5E4287F2-A954-455E-8F43-14BD495C1A0F}" type="presOf" srcId="{3E0F7970-E3B0-4C4A-ADD6-43959EEAA796}" destId="{F95F0E62-3C47-41FF-A885-ECB37B0D043D}" srcOrd="0" destOrd="0" presId="urn:microsoft.com/office/officeart/2005/8/layout/vList2"/>
    <dgm:cxn modelId="{32ACD9F2-FD11-4F99-BC10-61449A6B1CFF}" srcId="{FC731E00-D109-413A-94B8-34294273203C}" destId="{73DD7AF1-61F8-4593-B32A-AC9DAB13492C}" srcOrd="1" destOrd="0" parTransId="{2BB3DC98-C465-4366-9E64-C678B9DC4FB8}" sibTransId="{C530F427-D6B3-4B43-81E4-DC0DEFEAD8A6}"/>
    <dgm:cxn modelId="{2103EBAE-8EEF-4643-90C9-D0CDCC5EC85A}" type="presParOf" srcId="{C06DE517-ACE2-4F73-B345-067C10F73E45}" destId="{F95F0E62-3C47-41FF-A885-ECB37B0D043D}" srcOrd="0" destOrd="0" presId="urn:microsoft.com/office/officeart/2005/8/layout/vList2"/>
    <dgm:cxn modelId="{044B1B19-2326-4A71-91B3-AD6C2A2B363D}" type="presParOf" srcId="{C06DE517-ACE2-4F73-B345-067C10F73E45}" destId="{81E4614B-E13A-4B89-BBD6-A1D11F066DE2}" srcOrd="1" destOrd="0" presId="urn:microsoft.com/office/officeart/2005/8/layout/vList2"/>
    <dgm:cxn modelId="{44A06144-6BA8-4F60-8C4A-507F658E7812}" type="presParOf" srcId="{C06DE517-ACE2-4F73-B345-067C10F73E45}" destId="{B7C8A1F0-A69B-45C6-A5BE-D2FDADA3E523}" srcOrd="2" destOrd="0" presId="urn:microsoft.com/office/officeart/2005/8/layout/vList2"/>
    <dgm:cxn modelId="{CD1EFADC-F1F5-495F-92DC-BC972E7ABEFA}" type="presParOf" srcId="{C06DE517-ACE2-4F73-B345-067C10F73E45}" destId="{C0C6F0C4-6C1D-41D5-8D4E-D00D460F4FEA}" srcOrd="3" destOrd="0" presId="urn:microsoft.com/office/officeart/2005/8/layout/vList2"/>
    <dgm:cxn modelId="{77817292-EB0F-40C1-AE71-63C20C183DAC}" type="presParOf" srcId="{C06DE517-ACE2-4F73-B345-067C10F73E45}" destId="{A833C64F-452E-4945-A059-39B9B2EF34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9300E-2401-4E59-B4F1-417FCFCE125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C5BE72E-E292-455B-B0E1-45A3604277CF}">
      <dgm:prSet custT="1"/>
      <dgm:spPr/>
      <dgm:t>
        <a:bodyPr/>
        <a:lstStyle/>
        <a:p>
          <a:pPr>
            <a:lnSpc>
              <a:spcPct val="100000"/>
            </a:lnSpc>
          </a:pPr>
          <a:r>
            <a:rPr lang="en-GB" sz="1800" dirty="0"/>
            <a:t>People who are at risk of malnutrition usually need to increase their intake by about another 500 calories per day (in addition to their current intake) using nutrient dense foods.  This should be enough to stop or slow unplanned weight loss.</a:t>
          </a:r>
          <a:endParaRPr lang="en-US" sz="1800" dirty="0"/>
        </a:p>
      </dgm:t>
    </dgm:pt>
    <dgm:pt modelId="{BB90CE31-E513-4969-BC8D-1494D76708D1}" type="parTrans" cxnId="{6A2353E9-5CD0-410E-A27E-328F757AD9B7}">
      <dgm:prSet/>
      <dgm:spPr/>
      <dgm:t>
        <a:bodyPr/>
        <a:lstStyle/>
        <a:p>
          <a:endParaRPr lang="en-US" sz="2400"/>
        </a:p>
      </dgm:t>
    </dgm:pt>
    <dgm:pt modelId="{4047F68F-9CBF-4403-86EE-004908E60893}" type="sibTrans" cxnId="{6A2353E9-5CD0-410E-A27E-328F757AD9B7}">
      <dgm:prSet/>
      <dgm:spPr/>
      <dgm:t>
        <a:bodyPr/>
        <a:lstStyle/>
        <a:p>
          <a:endParaRPr lang="en-US" sz="2400"/>
        </a:p>
      </dgm:t>
    </dgm:pt>
    <dgm:pt modelId="{DBF9973C-DEF6-4A0B-B51D-7578E83EF398}">
      <dgm:prSet custT="1"/>
      <dgm:spPr/>
      <dgm:t>
        <a:bodyPr/>
        <a:lstStyle/>
        <a:p>
          <a:pPr>
            <a:lnSpc>
              <a:spcPct val="100000"/>
            </a:lnSpc>
          </a:pPr>
          <a:r>
            <a:rPr lang="en-GB" sz="1800" dirty="0"/>
            <a:t>Increasing your intake by 500 calories per day, using nutrient dense foods can seem quite hard, but it actually only means making 3-4 changes to what you usually eat and drink each day. </a:t>
          </a:r>
          <a:endParaRPr lang="en-US" sz="1800" dirty="0"/>
        </a:p>
      </dgm:t>
    </dgm:pt>
    <dgm:pt modelId="{7E63B16C-9E4D-46B0-B7C6-75E1F377B2A3}" type="parTrans" cxnId="{0677B08E-C809-420D-A72B-18DD7CB09605}">
      <dgm:prSet/>
      <dgm:spPr/>
      <dgm:t>
        <a:bodyPr/>
        <a:lstStyle/>
        <a:p>
          <a:endParaRPr lang="en-GB"/>
        </a:p>
      </dgm:t>
    </dgm:pt>
    <dgm:pt modelId="{DC700C4D-835B-425E-96AB-8AB23A14180C}" type="sibTrans" cxnId="{0677B08E-C809-420D-A72B-18DD7CB09605}">
      <dgm:prSet/>
      <dgm:spPr/>
      <dgm:t>
        <a:bodyPr/>
        <a:lstStyle/>
        <a:p>
          <a:endParaRPr lang="en-GB"/>
        </a:p>
      </dgm:t>
    </dgm:pt>
    <dgm:pt modelId="{EC3E7E45-F985-46DA-8BBE-9B1435DD9DE4}">
      <dgm:prSet custT="1"/>
      <dgm:spPr/>
      <dgm:t>
        <a:bodyPr/>
        <a:lstStyle/>
        <a:p>
          <a:pPr>
            <a:lnSpc>
              <a:spcPct val="100000"/>
            </a:lnSpc>
          </a:pPr>
          <a:r>
            <a:rPr lang="en-GB" sz="1800" dirty="0"/>
            <a:t>Should be used on all residents with a MUST score of 1 or more.</a:t>
          </a:r>
          <a:endParaRPr lang="en-US" sz="1800" dirty="0"/>
        </a:p>
      </dgm:t>
    </dgm:pt>
    <dgm:pt modelId="{8629BE58-647C-4C96-9085-82604A50E47B}" type="parTrans" cxnId="{C5C341EF-8124-41A1-A13E-119D732C0F8B}">
      <dgm:prSet/>
      <dgm:spPr/>
      <dgm:t>
        <a:bodyPr/>
        <a:lstStyle/>
        <a:p>
          <a:endParaRPr lang="en-GB"/>
        </a:p>
      </dgm:t>
    </dgm:pt>
    <dgm:pt modelId="{E1B12398-CDC9-4044-BBC7-BBF9C7A1FE2B}" type="sibTrans" cxnId="{C5C341EF-8124-41A1-A13E-119D732C0F8B}">
      <dgm:prSet/>
      <dgm:spPr/>
      <dgm:t>
        <a:bodyPr/>
        <a:lstStyle/>
        <a:p>
          <a:endParaRPr lang="en-GB"/>
        </a:p>
      </dgm:t>
    </dgm:pt>
    <dgm:pt modelId="{273C01E1-40E4-4287-B782-934A1127EC5D}" type="pres">
      <dgm:prSet presAssocID="{6729300E-2401-4E59-B4F1-417FCFCE125D}" presName="root" presStyleCnt="0">
        <dgm:presLayoutVars>
          <dgm:dir/>
          <dgm:resizeHandles val="exact"/>
        </dgm:presLayoutVars>
      </dgm:prSet>
      <dgm:spPr/>
    </dgm:pt>
    <dgm:pt modelId="{B9B6C1CF-F648-4FC4-A09E-B8C66B1A4884}" type="pres">
      <dgm:prSet presAssocID="{9C5BE72E-E292-455B-B0E1-45A3604277CF}" presName="compNode" presStyleCnt="0"/>
      <dgm:spPr/>
    </dgm:pt>
    <dgm:pt modelId="{3C0A641E-BB34-4224-B260-B73CCD688CAD}" type="pres">
      <dgm:prSet presAssocID="{9C5BE72E-E292-455B-B0E1-45A3604277CF}" presName="iconRect" presStyleLbl="node1" presStyleIdx="0" presStyleCnt="3" custLinFactNeighborX="21795" custLinFactNeighborY="-1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vocado"/>
        </a:ext>
      </dgm:extLst>
    </dgm:pt>
    <dgm:pt modelId="{3A8BEAED-A54E-426A-87EF-7A4A7ECCE65C}" type="pres">
      <dgm:prSet presAssocID="{9C5BE72E-E292-455B-B0E1-45A3604277CF}" presName="spaceRect" presStyleCnt="0"/>
      <dgm:spPr/>
    </dgm:pt>
    <dgm:pt modelId="{F1BE54BB-935D-4A9D-B07D-671E3BB7DEF4}" type="pres">
      <dgm:prSet presAssocID="{9C5BE72E-E292-455B-B0E1-45A3604277CF}" presName="textRect" presStyleLbl="revTx" presStyleIdx="0" presStyleCnt="3" custScaleX="225692" custScaleY="104648" custLinFactNeighborX="7144" custLinFactNeighborY="-9894">
        <dgm:presLayoutVars>
          <dgm:chMax val="1"/>
          <dgm:chPref val="1"/>
        </dgm:presLayoutVars>
      </dgm:prSet>
      <dgm:spPr/>
    </dgm:pt>
    <dgm:pt modelId="{63496814-778E-4C0D-BAA4-8BADE14557D4}" type="pres">
      <dgm:prSet presAssocID="{4047F68F-9CBF-4403-86EE-004908E60893}" presName="sibTrans" presStyleCnt="0"/>
      <dgm:spPr/>
    </dgm:pt>
    <dgm:pt modelId="{3EB31017-9A0E-4A5C-B485-8C96FEFBAFF3}" type="pres">
      <dgm:prSet presAssocID="{DBF9973C-DEF6-4A0B-B51D-7578E83EF398}" presName="compNode" presStyleCnt="0"/>
      <dgm:spPr/>
    </dgm:pt>
    <dgm:pt modelId="{9D55D7AC-46C4-4962-A9AF-ACB672C5CBA7}" type="pres">
      <dgm:prSet presAssocID="{DBF9973C-DEF6-4A0B-B51D-7578E83EF398}" presName="iconRect" presStyleLbl="node1" presStyleIdx="1" presStyleCnt="3" custScaleX="121621" custScaleY="121358" custLinFactNeighborX="37192" custLinFactNeighborY="-1790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ffee with solid fill"/>
        </a:ext>
      </dgm:extLst>
    </dgm:pt>
    <dgm:pt modelId="{DDE0FA04-4143-4F6C-9A72-135B87F9796C}" type="pres">
      <dgm:prSet presAssocID="{DBF9973C-DEF6-4A0B-B51D-7578E83EF398}" presName="spaceRect" presStyleCnt="0"/>
      <dgm:spPr/>
    </dgm:pt>
    <dgm:pt modelId="{73A198F0-7166-4D10-987F-4C269D7E14D3}" type="pres">
      <dgm:prSet presAssocID="{DBF9973C-DEF6-4A0B-B51D-7578E83EF398}" presName="textRect" presStyleLbl="revTx" presStyleIdx="1" presStyleCnt="3" custScaleX="225419" custScaleY="104648" custLinFactNeighborX="16737" custLinFactNeighborY="-7591">
        <dgm:presLayoutVars>
          <dgm:chMax val="1"/>
          <dgm:chPref val="1"/>
        </dgm:presLayoutVars>
      </dgm:prSet>
      <dgm:spPr/>
    </dgm:pt>
    <dgm:pt modelId="{49EE3988-133B-4052-A19B-A6D535A97BBD}" type="pres">
      <dgm:prSet presAssocID="{DC700C4D-835B-425E-96AB-8AB23A14180C}" presName="sibTrans" presStyleCnt="0"/>
      <dgm:spPr/>
    </dgm:pt>
    <dgm:pt modelId="{46046C6A-0C6B-42E3-9E42-016F87B8E186}" type="pres">
      <dgm:prSet presAssocID="{EC3E7E45-F985-46DA-8BBE-9B1435DD9DE4}" presName="compNode" presStyleCnt="0"/>
      <dgm:spPr/>
    </dgm:pt>
    <dgm:pt modelId="{DB0DD5B7-23CE-4D29-B36A-12B784ADF871}" type="pres">
      <dgm:prSet presAssocID="{EC3E7E45-F985-46DA-8BBE-9B1435DD9DE4}" presName="iconRect" presStyleLbl="node1" presStyleIdx="2" presStyleCnt="3" custLinFactNeighborX="4359" custLinFactNeighborY="-366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ick with solid fill"/>
        </a:ext>
      </dgm:extLst>
    </dgm:pt>
    <dgm:pt modelId="{9562DA80-B4BC-4A08-B0E7-8C94DF45D495}" type="pres">
      <dgm:prSet presAssocID="{EC3E7E45-F985-46DA-8BBE-9B1435DD9DE4}" presName="spaceRect" presStyleCnt="0"/>
      <dgm:spPr/>
    </dgm:pt>
    <dgm:pt modelId="{36DD253D-A1E2-4E0B-9A7A-B586A98F09CA}" type="pres">
      <dgm:prSet presAssocID="{EC3E7E45-F985-46DA-8BBE-9B1435DD9DE4}" presName="textRect" presStyleLbl="revTx" presStyleIdx="2" presStyleCnt="3" custScaleX="259165" custScaleY="104648" custLinFactNeighborX="8127" custLinFactNeighborY="8942">
        <dgm:presLayoutVars>
          <dgm:chMax val="1"/>
          <dgm:chPref val="1"/>
        </dgm:presLayoutVars>
      </dgm:prSet>
      <dgm:spPr/>
    </dgm:pt>
  </dgm:ptLst>
  <dgm:cxnLst>
    <dgm:cxn modelId="{D29B450F-E9DD-46FB-A6E8-1B75A9B49EFB}" type="presOf" srcId="{6729300E-2401-4E59-B4F1-417FCFCE125D}" destId="{273C01E1-40E4-4287-B782-934A1127EC5D}" srcOrd="0" destOrd="0" presId="urn:microsoft.com/office/officeart/2018/2/layout/IconLabelList"/>
    <dgm:cxn modelId="{922D3667-237C-4472-95D7-902D751B8A92}" type="presOf" srcId="{EC3E7E45-F985-46DA-8BBE-9B1435DD9DE4}" destId="{36DD253D-A1E2-4E0B-9A7A-B586A98F09CA}" srcOrd="0" destOrd="0" presId="urn:microsoft.com/office/officeart/2018/2/layout/IconLabelList"/>
    <dgm:cxn modelId="{B14D697E-FCB6-4DDE-BDA3-6B76673D2868}" type="presOf" srcId="{DBF9973C-DEF6-4A0B-B51D-7578E83EF398}" destId="{73A198F0-7166-4D10-987F-4C269D7E14D3}" srcOrd="0" destOrd="0" presId="urn:microsoft.com/office/officeart/2018/2/layout/IconLabelList"/>
    <dgm:cxn modelId="{0677B08E-C809-420D-A72B-18DD7CB09605}" srcId="{6729300E-2401-4E59-B4F1-417FCFCE125D}" destId="{DBF9973C-DEF6-4A0B-B51D-7578E83EF398}" srcOrd="1" destOrd="0" parTransId="{7E63B16C-9E4D-46B0-B7C6-75E1F377B2A3}" sibTransId="{DC700C4D-835B-425E-96AB-8AB23A14180C}"/>
    <dgm:cxn modelId="{6A2353E9-5CD0-410E-A27E-328F757AD9B7}" srcId="{6729300E-2401-4E59-B4F1-417FCFCE125D}" destId="{9C5BE72E-E292-455B-B0E1-45A3604277CF}" srcOrd="0" destOrd="0" parTransId="{BB90CE31-E513-4969-BC8D-1494D76708D1}" sibTransId="{4047F68F-9CBF-4403-86EE-004908E60893}"/>
    <dgm:cxn modelId="{C5C341EF-8124-41A1-A13E-119D732C0F8B}" srcId="{6729300E-2401-4E59-B4F1-417FCFCE125D}" destId="{EC3E7E45-F985-46DA-8BBE-9B1435DD9DE4}" srcOrd="2" destOrd="0" parTransId="{8629BE58-647C-4C96-9085-82604A50E47B}" sibTransId="{E1B12398-CDC9-4044-BBC7-BBF9C7A1FE2B}"/>
    <dgm:cxn modelId="{43906EF2-5676-4B45-B0A6-31F6588F332C}" type="presOf" srcId="{9C5BE72E-E292-455B-B0E1-45A3604277CF}" destId="{F1BE54BB-935D-4A9D-B07D-671E3BB7DEF4}" srcOrd="0" destOrd="0" presId="urn:microsoft.com/office/officeart/2018/2/layout/IconLabelList"/>
    <dgm:cxn modelId="{5B7FBF43-C68D-45DC-8EAD-148EE9BC48E5}" type="presParOf" srcId="{273C01E1-40E4-4287-B782-934A1127EC5D}" destId="{B9B6C1CF-F648-4FC4-A09E-B8C66B1A4884}" srcOrd="0" destOrd="0" presId="urn:microsoft.com/office/officeart/2018/2/layout/IconLabelList"/>
    <dgm:cxn modelId="{53A124BF-EDE3-4DA7-AF7B-3EA4CE1F2E7E}" type="presParOf" srcId="{B9B6C1CF-F648-4FC4-A09E-B8C66B1A4884}" destId="{3C0A641E-BB34-4224-B260-B73CCD688CAD}" srcOrd="0" destOrd="0" presId="urn:microsoft.com/office/officeart/2018/2/layout/IconLabelList"/>
    <dgm:cxn modelId="{CECDFE44-9C7A-4A75-B2F6-3684AC9A8133}" type="presParOf" srcId="{B9B6C1CF-F648-4FC4-A09E-B8C66B1A4884}" destId="{3A8BEAED-A54E-426A-87EF-7A4A7ECCE65C}" srcOrd="1" destOrd="0" presId="urn:microsoft.com/office/officeart/2018/2/layout/IconLabelList"/>
    <dgm:cxn modelId="{3AA2460C-B1EF-4713-B233-D4D86396FA7F}" type="presParOf" srcId="{B9B6C1CF-F648-4FC4-A09E-B8C66B1A4884}" destId="{F1BE54BB-935D-4A9D-B07D-671E3BB7DEF4}" srcOrd="2" destOrd="0" presId="urn:microsoft.com/office/officeart/2018/2/layout/IconLabelList"/>
    <dgm:cxn modelId="{0664264F-6E5D-46E1-A0FE-0E0C0ABA1D5E}" type="presParOf" srcId="{273C01E1-40E4-4287-B782-934A1127EC5D}" destId="{63496814-778E-4C0D-BAA4-8BADE14557D4}" srcOrd="1" destOrd="0" presId="urn:microsoft.com/office/officeart/2018/2/layout/IconLabelList"/>
    <dgm:cxn modelId="{73A21A35-0A0B-4DE6-89E6-7AB194BBD518}" type="presParOf" srcId="{273C01E1-40E4-4287-B782-934A1127EC5D}" destId="{3EB31017-9A0E-4A5C-B485-8C96FEFBAFF3}" srcOrd="2" destOrd="0" presId="urn:microsoft.com/office/officeart/2018/2/layout/IconLabelList"/>
    <dgm:cxn modelId="{20A1931D-F042-4619-9971-7F95025F0448}" type="presParOf" srcId="{3EB31017-9A0E-4A5C-B485-8C96FEFBAFF3}" destId="{9D55D7AC-46C4-4962-A9AF-ACB672C5CBA7}" srcOrd="0" destOrd="0" presId="urn:microsoft.com/office/officeart/2018/2/layout/IconLabelList"/>
    <dgm:cxn modelId="{E6F91260-2946-4CD7-A3A5-AD8CD90930C9}" type="presParOf" srcId="{3EB31017-9A0E-4A5C-B485-8C96FEFBAFF3}" destId="{DDE0FA04-4143-4F6C-9A72-135B87F9796C}" srcOrd="1" destOrd="0" presId="urn:microsoft.com/office/officeart/2018/2/layout/IconLabelList"/>
    <dgm:cxn modelId="{B8FCABF9-A795-4CA7-8A06-E9A9C1A8077F}" type="presParOf" srcId="{3EB31017-9A0E-4A5C-B485-8C96FEFBAFF3}" destId="{73A198F0-7166-4D10-987F-4C269D7E14D3}" srcOrd="2" destOrd="0" presId="urn:microsoft.com/office/officeart/2018/2/layout/IconLabelList"/>
    <dgm:cxn modelId="{72FAB376-6915-424E-A161-E6B8E6217B00}" type="presParOf" srcId="{273C01E1-40E4-4287-B782-934A1127EC5D}" destId="{49EE3988-133B-4052-A19B-A6D535A97BBD}" srcOrd="3" destOrd="0" presId="urn:microsoft.com/office/officeart/2018/2/layout/IconLabelList"/>
    <dgm:cxn modelId="{5AA04675-C136-4688-910D-816E3FA35E18}" type="presParOf" srcId="{273C01E1-40E4-4287-B782-934A1127EC5D}" destId="{46046C6A-0C6B-42E3-9E42-016F87B8E186}" srcOrd="4" destOrd="0" presId="urn:microsoft.com/office/officeart/2018/2/layout/IconLabelList"/>
    <dgm:cxn modelId="{9699F6C2-9DBA-4915-8F19-2E7E08E847A6}" type="presParOf" srcId="{46046C6A-0C6B-42E3-9E42-016F87B8E186}" destId="{DB0DD5B7-23CE-4D29-B36A-12B784ADF871}" srcOrd="0" destOrd="0" presId="urn:microsoft.com/office/officeart/2018/2/layout/IconLabelList"/>
    <dgm:cxn modelId="{B91F1EB5-A4D6-43F5-BD07-6DF6B88EDE5A}" type="presParOf" srcId="{46046C6A-0C6B-42E3-9E42-016F87B8E186}" destId="{9562DA80-B4BC-4A08-B0E7-8C94DF45D495}" srcOrd="1" destOrd="0" presId="urn:microsoft.com/office/officeart/2018/2/layout/IconLabelList"/>
    <dgm:cxn modelId="{362F8523-22ED-49C2-AE8D-0630FB8E8402}" type="presParOf" srcId="{46046C6A-0C6B-42E3-9E42-016F87B8E186}" destId="{36DD253D-A1E2-4E0B-9A7A-B586A98F09C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1097D-204F-43AA-9E17-1DD268B360AE}" type="doc">
      <dgm:prSet loTypeId="urn:microsoft.com/office/officeart/2018/2/layout/IconVerticalSolidList" loCatId="icon" qsTypeId="urn:microsoft.com/office/officeart/2005/8/quickstyle/simple4" qsCatId="simple" csTypeId="urn:microsoft.com/office/officeart/2005/8/colors/accent6_2" csCatId="accent6" phldr="1"/>
      <dgm:spPr/>
      <dgm:t>
        <a:bodyPr/>
        <a:lstStyle/>
        <a:p>
          <a:endParaRPr lang="en-US"/>
        </a:p>
      </dgm:t>
    </dgm:pt>
    <dgm:pt modelId="{48B3EF23-50FF-4899-8B37-F566554BCCD0}">
      <dgm:prSet/>
      <dgm:spPr/>
      <dgm:t>
        <a:bodyPr/>
        <a:lstStyle/>
        <a:p>
          <a:pPr>
            <a:lnSpc>
              <a:spcPct val="100000"/>
            </a:lnSpc>
          </a:pPr>
          <a:r>
            <a:rPr lang="en-GB" dirty="0"/>
            <a:t>“Food fortification” should provide a range of nutrients including calories, protein, vitamins and minerals. </a:t>
          </a:r>
          <a:endParaRPr lang="en-US" dirty="0"/>
        </a:p>
      </dgm:t>
    </dgm:pt>
    <dgm:pt modelId="{9F30CE73-769D-4892-B81C-BBAECC38E00A}" type="parTrans" cxnId="{E122E0A7-C8AA-4F1F-BCC3-512DC52AF3D9}">
      <dgm:prSet/>
      <dgm:spPr/>
      <dgm:t>
        <a:bodyPr/>
        <a:lstStyle/>
        <a:p>
          <a:endParaRPr lang="en-US"/>
        </a:p>
      </dgm:t>
    </dgm:pt>
    <dgm:pt modelId="{2D1BC4D2-D8C1-4FBB-99F1-CAF863634AD0}" type="sibTrans" cxnId="{E122E0A7-C8AA-4F1F-BCC3-512DC52AF3D9}">
      <dgm:prSet/>
      <dgm:spPr/>
      <dgm:t>
        <a:bodyPr/>
        <a:lstStyle/>
        <a:p>
          <a:endParaRPr lang="en-US"/>
        </a:p>
      </dgm:t>
    </dgm:pt>
    <dgm:pt modelId="{B8CA5C90-F519-42BE-A646-0EF5E8974CC2}">
      <dgm:prSet/>
      <dgm:spPr/>
      <dgm:t>
        <a:bodyPr/>
        <a:lstStyle/>
        <a:p>
          <a:pPr>
            <a:lnSpc>
              <a:spcPct val="100000"/>
            </a:lnSpc>
          </a:pPr>
          <a:r>
            <a:rPr lang="en-GB" dirty="0"/>
            <a:t>“Fortifying” food enables someone with malnutrition to improve their nutritional intake without the need to increase the amount they eat, so it still works even when someone’s food intake is quite small. </a:t>
          </a:r>
          <a:endParaRPr lang="en-US" dirty="0"/>
        </a:p>
      </dgm:t>
    </dgm:pt>
    <dgm:pt modelId="{CF9D5C13-FAC5-4A1C-8A65-45E5AC233E5B}" type="parTrans" cxnId="{D487FEC8-4C3A-4778-9F6D-E3DD46E8B242}">
      <dgm:prSet/>
      <dgm:spPr/>
      <dgm:t>
        <a:bodyPr/>
        <a:lstStyle/>
        <a:p>
          <a:endParaRPr lang="en-US"/>
        </a:p>
      </dgm:t>
    </dgm:pt>
    <dgm:pt modelId="{EF12522D-C13E-479A-A02F-8C1A14FA7B76}" type="sibTrans" cxnId="{D487FEC8-4C3A-4778-9F6D-E3DD46E8B242}">
      <dgm:prSet/>
      <dgm:spPr/>
      <dgm:t>
        <a:bodyPr/>
        <a:lstStyle/>
        <a:p>
          <a:endParaRPr lang="en-US"/>
        </a:p>
      </dgm:t>
    </dgm:pt>
    <dgm:pt modelId="{85307DC6-AF86-4672-8F35-8A8A7D96B6E9}">
      <dgm:prSet/>
      <dgm:spPr/>
      <dgm:t>
        <a:bodyPr/>
        <a:lstStyle/>
        <a:p>
          <a:pPr>
            <a:lnSpc>
              <a:spcPct val="100000"/>
            </a:lnSpc>
          </a:pPr>
          <a:r>
            <a:rPr lang="en-GB" dirty="0"/>
            <a:t>The “fortified” food still looks and tastes good and will still be enjoyable. </a:t>
          </a:r>
          <a:endParaRPr lang="en-US" dirty="0"/>
        </a:p>
      </dgm:t>
    </dgm:pt>
    <dgm:pt modelId="{E59D3ED0-4C84-40F9-8D41-8F7B10A075B1}" type="parTrans" cxnId="{E551D811-8720-4042-A08B-6AB2431B975C}">
      <dgm:prSet/>
      <dgm:spPr/>
      <dgm:t>
        <a:bodyPr/>
        <a:lstStyle/>
        <a:p>
          <a:endParaRPr lang="en-US"/>
        </a:p>
      </dgm:t>
    </dgm:pt>
    <dgm:pt modelId="{ECEF4875-8BE7-4D4B-83E8-211EEEE69C01}" type="sibTrans" cxnId="{E551D811-8720-4042-A08B-6AB2431B975C}">
      <dgm:prSet/>
      <dgm:spPr/>
      <dgm:t>
        <a:bodyPr/>
        <a:lstStyle/>
        <a:p>
          <a:endParaRPr lang="en-US"/>
        </a:p>
      </dgm:t>
    </dgm:pt>
    <dgm:pt modelId="{8D52DAF4-ADFC-4195-94C6-9C5E089A2D78}">
      <dgm:prSet/>
      <dgm:spPr/>
      <dgm:t>
        <a:bodyPr/>
        <a:lstStyle/>
        <a:p>
          <a:pPr>
            <a:lnSpc>
              <a:spcPct val="100000"/>
            </a:lnSpc>
          </a:pPr>
          <a:r>
            <a:rPr lang="en-GB" dirty="0"/>
            <a:t>In simple terms, it just means using ordinary foods to increase your intake of all nutrients</a:t>
          </a:r>
          <a:endParaRPr lang="en-US" dirty="0"/>
        </a:p>
      </dgm:t>
    </dgm:pt>
    <dgm:pt modelId="{6F83F5CC-E9CF-49C3-8FCD-C139F4E3C6DB}" type="parTrans" cxnId="{DB364D2E-FC67-424B-904D-9AE11276D60A}">
      <dgm:prSet/>
      <dgm:spPr/>
      <dgm:t>
        <a:bodyPr/>
        <a:lstStyle/>
        <a:p>
          <a:endParaRPr lang="en-US"/>
        </a:p>
      </dgm:t>
    </dgm:pt>
    <dgm:pt modelId="{4D3B7C68-30A8-4358-BD75-C7E9B02EF08F}" type="sibTrans" cxnId="{DB364D2E-FC67-424B-904D-9AE11276D60A}">
      <dgm:prSet/>
      <dgm:spPr/>
      <dgm:t>
        <a:bodyPr/>
        <a:lstStyle/>
        <a:p>
          <a:endParaRPr lang="en-US"/>
        </a:p>
      </dgm:t>
    </dgm:pt>
    <dgm:pt modelId="{6235CA1F-A520-4BE2-9060-198439803432}" type="pres">
      <dgm:prSet presAssocID="{C141097D-204F-43AA-9E17-1DD268B360AE}" presName="root" presStyleCnt="0">
        <dgm:presLayoutVars>
          <dgm:dir/>
          <dgm:resizeHandles val="exact"/>
        </dgm:presLayoutVars>
      </dgm:prSet>
      <dgm:spPr/>
    </dgm:pt>
    <dgm:pt modelId="{EF0B6E5B-EDF7-41F5-9758-6C242BB61F65}" type="pres">
      <dgm:prSet presAssocID="{48B3EF23-50FF-4899-8B37-F566554BCCD0}" presName="compNode" presStyleCnt="0"/>
      <dgm:spPr/>
    </dgm:pt>
    <dgm:pt modelId="{BF665F41-6EA1-47A2-BEAB-DD4EFD33CC03}" type="pres">
      <dgm:prSet presAssocID="{48B3EF23-50FF-4899-8B37-F566554BCCD0}" presName="bgRect" presStyleLbl="bgShp" presStyleIdx="0" presStyleCnt="4"/>
      <dgm:spPr/>
    </dgm:pt>
    <dgm:pt modelId="{D35441B1-AFD2-4789-A355-0C1F861903E5}" type="pres">
      <dgm:prSet presAssocID="{48B3EF23-50FF-4899-8B37-F566554BCCD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ruit bowl with solid fill"/>
        </a:ext>
      </dgm:extLst>
    </dgm:pt>
    <dgm:pt modelId="{B5120699-370E-4C8D-95F8-2EA5D8932FA5}" type="pres">
      <dgm:prSet presAssocID="{48B3EF23-50FF-4899-8B37-F566554BCCD0}" presName="spaceRect" presStyleCnt="0"/>
      <dgm:spPr/>
    </dgm:pt>
    <dgm:pt modelId="{75B58F2E-B8D4-45C3-9E54-13DADE5F9983}" type="pres">
      <dgm:prSet presAssocID="{48B3EF23-50FF-4899-8B37-F566554BCCD0}" presName="parTx" presStyleLbl="revTx" presStyleIdx="0" presStyleCnt="4">
        <dgm:presLayoutVars>
          <dgm:chMax val="0"/>
          <dgm:chPref val="0"/>
        </dgm:presLayoutVars>
      </dgm:prSet>
      <dgm:spPr/>
    </dgm:pt>
    <dgm:pt modelId="{C4A95D18-8941-48F8-BF13-E919D5C484AE}" type="pres">
      <dgm:prSet presAssocID="{2D1BC4D2-D8C1-4FBB-99F1-CAF863634AD0}" presName="sibTrans" presStyleCnt="0"/>
      <dgm:spPr/>
    </dgm:pt>
    <dgm:pt modelId="{89D58392-3E60-43E0-94CF-C9754A4AA586}" type="pres">
      <dgm:prSet presAssocID="{B8CA5C90-F519-42BE-A646-0EF5E8974CC2}" presName="compNode" presStyleCnt="0"/>
      <dgm:spPr/>
    </dgm:pt>
    <dgm:pt modelId="{7DA58779-F5EF-4251-A195-6A13B5439AF6}" type="pres">
      <dgm:prSet presAssocID="{B8CA5C90-F519-42BE-A646-0EF5E8974CC2}" presName="bgRect" presStyleLbl="bgShp" presStyleIdx="1" presStyleCnt="4"/>
      <dgm:spPr/>
    </dgm:pt>
    <dgm:pt modelId="{4607F323-1D4A-4FB6-9DBC-E537787701D7}" type="pres">
      <dgm:prSet presAssocID="{B8CA5C90-F519-42BE-A646-0EF5E8974CC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ble setting with solid fill"/>
        </a:ext>
      </dgm:extLst>
    </dgm:pt>
    <dgm:pt modelId="{05B0EE5F-94C6-401C-AABB-98889C9E7D08}" type="pres">
      <dgm:prSet presAssocID="{B8CA5C90-F519-42BE-A646-0EF5E8974CC2}" presName="spaceRect" presStyleCnt="0"/>
      <dgm:spPr/>
    </dgm:pt>
    <dgm:pt modelId="{3E5A7D21-E767-411C-824E-0022EE193C19}" type="pres">
      <dgm:prSet presAssocID="{B8CA5C90-F519-42BE-A646-0EF5E8974CC2}" presName="parTx" presStyleLbl="revTx" presStyleIdx="1" presStyleCnt="4">
        <dgm:presLayoutVars>
          <dgm:chMax val="0"/>
          <dgm:chPref val="0"/>
        </dgm:presLayoutVars>
      </dgm:prSet>
      <dgm:spPr/>
    </dgm:pt>
    <dgm:pt modelId="{A646F9BA-1D12-427E-B9DB-4EA48EEB7D34}" type="pres">
      <dgm:prSet presAssocID="{EF12522D-C13E-479A-A02F-8C1A14FA7B76}" presName="sibTrans" presStyleCnt="0"/>
      <dgm:spPr/>
    </dgm:pt>
    <dgm:pt modelId="{F108694B-B062-4801-B140-75ADCDBF34AE}" type="pres">
      <dgm:prSet presAssocID="{85307DC6-AF86-4672-8F35-8A8A7D96B6E9}" presName="compNode" presStyleCnt="0"/>
      <dgm:spPr/>
    </dgm:pt>
    <dgm:pt modelId="{90720494-B340-4AE9-B1DF-4F1EE52EE5ED}" type="pres">
      <dgm:prSet presAssocID="{85307DC6-AF86-4672-8F35-8A8A7D96B6E9}" presName="bgRect" presStyleLbl="bgShp" presStyleIdx="2" presStyleCnt="4"/>
      <dgm:spPr/>
    </dgm:pt>
    <dgm:pt modelId="{61C10FC4-11BA-4037-863A-E19891DB6821}" type="pres">
      <dgm:prSet presAssocID="{85307DC6-AF86-4672-8F35-8A8A7D96B6E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ry with solid fill"/>
        </a:ext>
      </dgm:extLst>
    </dgm:pt>
    <dgm:pt modelId="{FCAF1471-E154-4A85-81D5-E6F399FBC6EE}" type="pres">
      <dgm:prSet presAssocID="{85307DC6-AF86-4672-8F35-8A8A7D96B6E9}" presName="spaceRect" presStyleCnt="0"/>
      <dgm:spPr/>
    </dgm:pt>
    <dgm:pt modelId="{A523A1A3-B0A0-4636-9D2B-E3E965526F5C}" type="pres">
      <dgm:prSet presAssocID="{85307DC6-AF86-4672-8F35-8A8A7D96B6E9}" presName="parTx" presStyleLbl="revTx" presStyleIdx="2" presStyleCnt="4">
        <dgm:presLayoutVars>
          <dgm:chMax val="0"/>
          <dgm:chPref val="0"/>
        </dgm:presLayoutVars>
      </dgm:prSet>
      <dgm:spPr/>
    </dgm:pt>
    <dgm:pt modelId="{E82CA26D-7E06-46F7-B11F-1DA756236ADB}" type="pres">
      <dgm:prSet presAssocID="{ECEF4875-8BE7-4D4B-83E8-211EEEE69C01}" presName="sibTrans" presStyleCnt="0"/>
      <dgm:spPr/>
    </dgm:pt>
    <dgm:pt modelId="{27BE2D81-8553-40FC-B285-39AE1995D349}" type="pres">
      <dgm:prSet presAssocID="{8D52DAF4-ADFC-4195-94C6-9C5E089A2D78}" presName="compNode" presStyleCnt="0"/>
      <dgm:spPr/>
    </dgm:pt>
    <dgm:pt modelId="{0F3246BC-2BFB-48FF-B4E0-C57A4149E53E}" type="pres">
      <dgm:prSet presAssocID="{8D52DAF4-ADFC-4195-94C6-9C5E089A2D78}" presName="bgRect" presStyleLbl="bgShp" presStyleIdx="3" presStyleCnt="4"/>
      <dgm:spPr/>
    </dgm:pt>
    <dgm:pt modelId="{CCFC2E11-9E2A-4FBE-86CB-F943104A9B07}" type="pres">
      <dgm:prSet presAssocID="{8D52DAF4-ADFC-4195-94C6-9C5E089A2D7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ese with solid fill"/>
        </a:ext>
      </dgm:extLst>
    </dgm:pt>
    <dgm:pt modelId="{0A8DA9C9-2EFC-440E-8AD6-FF4B98546195}" type="pres">
      <dgm:prSet presAssocID="{8D52DAF4-ADFC-4195-94C6-9C5E089A2D78}" presName="spaceRect" presStyleCnt="0"/>
      <dgm:spPr/>
    </dgm:pt>
    <dgm:pt modelId="{DADAA313-697C-415A-8D6E-C96F059CF62F}" type="pres">
      <dgm:prSet presAssocID="{8D52DAF4-ADFC-4195-94C6-9C5E089A2D78}" presName="parTx" presStyleLbl="revTx" presStyleIdx="3" presStyleCnt="4">
        <dgm:presLayoutVars>
          <dgm:chMax val="0"/>
          <dgm:chPref val="0"/>
        </dgm:presLayoutVars>
      </dgm:prSet>
      <dgm:spPr/>
    </dgm:pt>
  </dgm:ptLst>
  <dgm:cxnLst>
    <dgm:cxn modelId="{14F0F90D-3438-431E-A984-3E641AE8EE5C}" type="presOf" srcId="{B8CA5C90-F519-42BE-A646-0EF5E8974CC2}" destId="{3E5A7D21-E767-411C-824E-0022EE193C19}" srcOrd="0" destOrd="0" presId="urn:microsoft.com/office/officeart/2018/2/layout/IconVerticalSolidList"/>
    <dgm:cxn modelId="{E551D811-8720-4042-A08B-6AB2431B975C}" srcId="{C141097D-204F-43AA-9E17-1DD268B360AE}" destId="{85307DC6-AF86-4672-8F35-8A8A7D96B6E9}" srcOrd="2" destOrd="0" parTransId="{E59D3ED0-4C84-40F9-8D41-8F7B10A075B1}" sibTransId="{ECEF4875-8BE7-4D4B-83E8-211EEEE69C01}"/>
    <dgm:cxn modelId="{DB364D2E-FC67-424B-904D-9AE11276D60A}" srcId="{C141097D-204F-43AA-9E17-1DD268B360AE}" destId="{8D52DAF4-ADFC-4195-94C6-9C5E089A2D78}" srcOrd="3" destOrd="0" parTransId="{6F83F5CC-E9CF-49C3-8FCD-C139F4E3C6DB}" sibTransId="{4D3B7C68-30A8-4358-BD75-C7E9B02EF08F}"/>
    <dgm:cxn modelId="{22C08053-BEC1-4934-9D8D-1AAEDFDFCA62}" type="presOf" srcId="{85307DC6-AF86-4672-8F35-8A8A7D96B6E9}" destId="{A523A1A3-B0A0-4636-9D2B-E3E965526F5C}" srcOrd="0" destOrd="0" presId="urn:microsoft.com/office/officeart/2018/2/layout/IconVerticalSolidList"/>
    <dgm:cxn modelId="{8C932675-9C82-4CD2-82C3-1C4CA8CAACF2}" type="presOf" srcId="{8D52DAF4-ADFC-4195-94C6-9C5E089A2D78}" destId="{DADAA313-697C-415A-8D6E-C96F059CF62F}" srcOrd="0" destOrd="0" presId="urn:microsoft.com/office/officeart/2018/2/layout/IconVerticalSolidList"/>
    <dgm:cxn modelId="{E122E0A7-C8AA-4F1F-BCC3-512DC52AF3D9}" srcId="{C141097D-204F-43AA-9E17-1DD268B360AE}" destId="{48B3EF23-50FF-4899-8B37-F566554BCCD0}" srcOrd="0" destOrd="0" parTransId="{9F30CE73-769D-4892-B81C-BBAECC38E00A}" sibTransId="{2D1BC4D2-D8C1-4FBB-99F1-CAF863634AD0}"/>
    <dgm:cxn modelId="{95219AB4-E143-4A97-8499-83440C882E05}" type="presOf" srcId="{C141097D-204F-43AA-9E17-1DD268B360AE}" destId="{6235CA1F-A520-4BE2-9060-198439803432}" srcOrd="0" destOrd="0" presId="urn:microsoft.com/office/officeart/2018/2/layout/IconVerticalSolidList"/>
    <dgm:cxn modelId="{D487FEC8-4C3A-4778-9F6D-E3DD46E8B242}" srcId="{C141097D-204F-43AA-9E17-1DD268B360AE}" destId="{B8CA5C90-F519-42BE-A646-0EF5E8974CC2}" srcOrd="1" destOrd="0" parTransId="{CF9D5C13-FAC5-4A1C-8A65-45E5AC233E5B}" sibTransId="{EF12522D-C13E-479A-A02F-8C1A14FA7B76}"/>
    <dgm:cxn modelId="{C48256EC-1721-4319-A665-20B4419FEA95}" type="presOf" srcId="{48B3EF23-50FF-4899-8B37-F566554BCCD0}" destId="{75B58F2E-B8D4-45C3-9E54-13DADE5F9983}" srcOrd="0" destOrd="0" presId="urn:microsoft.com/office/officeart/2018/2/layout/IconVerticalSolidList"/>
    <dgm:cxn modelId="{8236F62D-3BA9-4E6A-AFAC-EA4BAE14D966}" type="presParOf" srcId="{6235CA1F-A520-4BE2-9060-198439803432}" destId="{EF0B6E5B-EDF7-41F5-9758-6C242BB61F65}" srcOrd="0" destOrd="0" presId="urn:microsoft.com/office/officeart/2018/2/layout/IconVerticalSolidList"/>
    <dgm:cxn modelId="{604DAC98-3C1E-44C2-A5A6-7F747D92DD59}" type="presParOf" srcId="{EF0B6E5B-EDF7-41F5-9758-6C242BB61F65}" destId="{BF665F41-6EA1-47A2-BEAB-DD4EFD33CC03}" srcOrd="0" destOrd="0" presId="urn:microsoft.com/office/officeart/2018/2/layout/IconVerticalSolidList"/>
    <dgm:cxn modelId="{E5870F78-CCCD-45BF-9DE0-AFF28D2161D6}" type="presParOf" srcId="{EF0B6E5B-EDF7-41F5-9758-6C242BB61F65}" destId="{D35441B1-AFD2-4789-A355-0C1F861903E5}" srcOrd="1" destOrd="0" presId="urn:microsoft.com/office/officeart/2018/2/layout/IconVerticalSolidList"/>
    <dgm:cxn modelId="{B946E588-2832-49F9-A87B-652C1714ACDF}" type="presParOf" srcId="{EF0B6E5B-EDF7-41F5-9758-6C242BB61F65}" destId="{B5120699-370E-4C8D-95F8-2EA5D8932FA5}" srcOrd="2" destOrd="0" presId="urn:microsoft.com/office/officeart/2018/2/layout/IconVerticalSolidList"/>
    <dgm:cxn modelId="{E7A31DCF-93EA-42F2-B7F6-E2AD939569CC}" type="presParOf" srcId="{EF0B6E5B-EDF7-41F5-9758-6C242BB61F65}" destId="{75B58F2E-B8D4-45C3-9E54-13DADE5F9983}" srcOrd="3" destOrd="0" presId="urn:microsoft.com/office/officeart/2018/2/layout/IconVerticalSolidList"/>
    <dgm:cxn modelId="{A58DAC93-11BA-4D79-9669-0915C04E6AB2}" type="presParOf" srcId="{6235CA1F-A520-4BE2-9060-198439803432}" destId="{C4A95D18-8941-48F8-BF13-E919D5C484AE}" srcOrd="1" destOrd="0" presId="urn:microsoft.com/office/officeart/2018/2/layout/IconVerticalSolidList"/>
    <dgm:cxn modelId="{8BC0E5CE-D9D8-4898-8C5E-6D53A9ED763D}" type="presParOf" srcId="{6235CA1F-A520-4BE2-9060-198439803432}" destId="{89D58392-3E60-43E0-94CF-C9754A4AA586}" srcOrd="2" destOrd="0" presId="urn:microsoft.com/office/officeart/2018/2/layout/IconVerticalSolidList"/>
    <dgm:cxn modelId="{06105EC4-BF8B-4FA2-939A-03FBE9A1D0A4}" type="presParOf" srcId="{89D58392-3E60-43E0-94CF-C9754A4AA586}" destId="{7DA58779-F5EF-4251-A195-6A13B5439AF6}" srcOrd="0" destOrd="0" presId="urn:microsoft.com/office/officeart/2018/2/layout/IconVerticalSolidList"/>
    <dgm:cxn modelId="{FDEE8E25-1FC4-4ED2-B3F9-1AF7C307DD5D}" type="presParOf" srcId="{89D58392-3E60-43E0-94CF-C9754A4AA586}" destId="{4607F323-1D4A-4FB6-9DBC-E537787701D7}" srcOrd="1" destOrd="0" presId="urn:microsoft.com/office/officeart/2018/2/layout/IconVerticalSolidList"/>
    <dgm:cxn modelId="{DA5A0701-21B4-4BB4-9F7E-9136487A33EC}" type="presParOf" srcId="{89D58392-3E60-43E0-94CF-C9754A4AA586}" destId="{05B0EE5F-94C6-401C-AABB-98889C9E7D08}" srcOrd="2" destOrd="0" presId="urn:microsoft.com/office/officeart/2018/2/layout/IconVerticalSolidList"/>
    <dgm:cxn modelId="{46E4FB38-F05D-46DB-B1E7-491774AEB045}" type="presParOf" srcId="{89D58392-3E60-43E0-94CF-C9754A4AA586}" destId="{3E5A7D21-E767-411C-824E-0022EE193C19}" srcOrd="3" destOrd="0" presId="urn:microsoft.com/office/officeart/2018/2/layout/IconVerticalSolidList"/>
    <dgm:cxn modelId="{AF24BE43-D8C5-4510-910E-C5F2883715D2}" type="presParOf" srcId="{6235CA1F-A520-4BE2-9060-198439803432}" destId="{A646F9BA-1D12-427E-B9DB-4EA48EEB7D34}" srcOrd="3" destOrd="0" presId="urn:microsoft.com/office/officeart/2018/2/layout/IconVerticalSolidList"/>
    <dgm:cxn modelId="{39C7454F-F15A-4F05-AB7A-09A0BCC2335F}" type="presParOf" srcId="{6235CA1F-A520-4BE2-9060-198439803432}" destId="{F108694B-B062-4801-B140-75ADCDBF34AE}" srcOrd="4" destOrd="0" presId="urn:microsoft.com/office/officeart/2018/2/layout/IconVerticalSolidList"/>
    <dgm:cxn modelId="{BD5BA75E-1E4B-498F-983D-D9069B51F856}" type="presParOf" srcId="{F108694B-B062-4801-B140-75ADCDBF34AE}" destId="{90720494-B340-4AE9-B1DF-4F1EE52EE5ED}" srcOrd="0" destOrd="0" presId="urn:microsoft.com/office/officeart/2018/2/layout/IconVerticalSolidList"/>
    <dgm:cxn modelId="{E4681FD9-C478-44C9-8C4C-EF7C4DEA4676}" type="presParOf" srcId="{F108694B-B062-4801-B140-75ADCDBF34AE}" destId="{61C10FC4-11BA-4037-863A-E19891DB6821}" srcOrd="1" destOrd="0" presId="urn:microsoft.com/office/officeart/2018/2/layout/IconVerticalSolidList"/>
    <dgm:cxn modelId="{5E24EA5F-A1F9-49EE-9638-BFE382D12FD1}" type="presParOf" srcId="{F108694B-B062-4801-B140-75ADCDBF34AE}" destId="{FCAF1471-E154-4A85-81D5-E6F399FBC6EE}" srcOrd="2" destOrd="0" presId="urn:microsoft.com/office/officeart/2018/2/layout/IconVerticalSolidList"/>
    <dgm:cxn modelId="{FAEE2B73-A926-4B67-84BC-8711EC735C33}" type="presParOf" srcId="{F108694B-B062-4801-B140-75ADCDBF34AE}" destId="{A523A1A3-B0A0-4636-9D2B-E3E965526F5C}" srcOrd="3" destOrd="0" presId="urn:microsoft.com/office/officeart/2018/2/layout/IconVerticalSolidList"/>
    <dgm:cxn modelId="{0B4E3FB3-1B85-4F3B-B45A-187C1F0B24C2}" type="presParOf" srcId="{6235CA1F-A520-4BE2-9060-198439803432}" destId="{E82CA26D-7E06-46F7-B11F-1DA756236ADB}" srcOrd="5" destOrd="0" presId="urn:microsoft.com/office/officeart/2018/2/layout/IconVerticalSolidList"/>
    <dgm:cxn modelId="{95317CDC-E203-42AD-84B0-50C757E40534}" type="presParOf" srcId="{6235CA1F-A520-4BE2-9060-198439803432}" destId="{27BE2D81-8553-40FC-B285-39AE1995D349}" srcOrd="6" destOrd="0" presId="urn:microsoft.com/office/officeart/2018/2/layout/IconVerticalSolidList"/>
    <dgm:cxn modelId="{A1EEACC5-457C-47CA-939B-1596C680E93A}" type="presParOf" srcId="{27BE2D81-8553-40FC-B285-39AE1995D349}" destId="{0F3246BC-2BFB-48FF-B4E0-C57A4149E53E}" srcOrd="0" destOrd="0" presId="urn:microsoft.com/office/officeart/2018/2/layout/IconVerticalSolidList"/>
    <dgm:cxn modelId="{069759F2-DE5C-443C-8059-560740F4835A}" type="presParOf" srcId="{27BE2D81-8553-40FC-B285-39AE1995D349}" destId="{CCFC2E11-9E2A-4FBE-86CB-F943104A9B07}" srcOrd="1" destOrd="0" presId="urn:microsoft.com/office/officeart/2018/2/layout/IconVerticalSolidList"/>
    <dgm:cxn modelId="{57766628-DFAA-4547-A2DE-D85EE1256DF5}" type="presParOf" srcId="{27BE2D81-8553-40FC-B285-39AE1995D349}" destId="{0A8DA9C9-2EFC-440E-8AD6-FF4B98546195}" srcOrd="2" destOrd="0" presId="urn:microsoft.com/office/officeart/2018/2/layout/IconVerticalSolidList"/>
    <dgm:cxn modelId="{41289DB2-5817-4E31-BA9B-5946FA6DBDA8}" type="presParOf" srcId="{27BE2D81-8553-40FC-B285-39AE1995D349}" destId="{DADAA313-697C-415A-8D6E-C96F059CF6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26CEA-4942-4776-92CD-8598F54DE1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3A08A1-E85A-4AEC-AAEA-507C19AE30DF}">
      <dgm:prSet/>
      <dgm:spPr/>
      <dgm:t>
        <a:bodyPr/>
        <a:lstStyle/>
        <a:p>
          <a:r>
            <a:rPr lang="en-GB" dirty="0"/>
            <a:t>Identify which foods/drinks the person likes and eats well &amp; identify the best ingredient(s) to use to fortify that food or drink</a:t>
          </a:r>
          <a:endParaRPr lang="en-US" dirty="0"/>
        </a:p>
      </dgm:t>
    </dgm:pt>
    <dgm:pt modelId="{2732DA83-D00D-48C0-A863-21FB92CE079B}" type="parTrans" cxnId="{D49E3424-F591-41CC-8AE1-C69DAD5BC1D2}">
      <dgm:prSet/>
      <dgm:spPr/>
      <dgm:t>
        <a:bodyPr/>
        <a:lstStyle/>
        <a:p>
          <a:endParaRPr lang="en-US"/>
        </a:p>
      </dgm:t>
    </dgm:pt>
    <dgm:pt modelId="{4695F2AE-F35D-4033-9E68-4805E853041D}" type="sibTrans" cxnId="{D49E3424-F591-41CC-8AE1-C69DAD5BC1D2}">
      <dgm:prSet/>
      <dgm:spPr/>
      <dgm:t>
        <a:bodyPr/>
        <a:lstStyle/>
        <a:p>
          <a:endParaRPr lang="en-US"/>
        </a:p>
      </dgm:t>
    </dgm:pt>
    <dgm:pt modelId="{ECFA8834-95EB-4B41-B58A-9F3F93A997E4}">
      <dgm:prSet/>
      <dgm:spPr/>
      <dgm:t>
        <a:bodyPr/>
        <a:lstStyle/>
        <a:p>
          <a:r>
            <a:rPr lang="en-GB" dirty="0"/>
            <a:t>Use nutrient dense ingredients to fortify food. Cream and butter can make foods taste nice, however because they only contain calories with no protein and very few vitamins/minerals - extra cream/butter should not be used to fortify foods </a:t>
          </a:r>
          <a:endParaRPr lang="en-US" dirty="0"/>
        </a:p>
      </dgm:t>
    </dgm:pt>
    <dgm:pt modelId="{DFC99650-8C1D-4B02-93E3-A990D265C62D}" type="parTrans" cxnId="{42D8D7CB-4700-4199-9000-4B4F451954DF}">
      <dgm:prSet/>
      <dgm:spPr/>
      <dgm:t>
        <a:bodyPr/>
        <a:lstStyle/>
        <a:p>
          <a:endParaRPr lang="en-US"/>
        </a:p>
      </dgm:t>
    </dgm:pt>
    <dgm:pt modelId="{580283D3-6157-4AB5-9716-F1B48438ED48}" type="sibTrans" cxnId="{42D8D7CB-4700-4199-9000-4B4F451954DF}">
      <dgm:prSet/>
      <dgm:spPr/>
      <dgm:t>
        <a:bodyPr/>
        <a:lstStyle/>
        <a:p>
          <a:endParaRPr lang="en-US"/>
        </a:p>
      </dgm:t>
    </dgm:pt>
    <dgm:pt modelId="{63E40F70-D130-4108-8825-7B7E727C62D8}">
      <dgm:prSet/>
      <dgm:spPr/>
      <dgm:t>
        <a:bodyPr/>
        <a:lstStyle/>
        <a:p>
          <a:r>
            <a:rPr lang="en-GB" dirty="0"/>
            <a:t>Use the stated amount of the fortifier per portion</a:t>
          </a:r>
          <a:endParaRPr lang="en-US" dirty="0"/>
        </a:p>
      </dgm:t>
    </dgm:pt>
    <dgm:pt modelId="{20E55CE8-788A-4F0D-8364-DCF63B64925A}" type="parTrans" cxnId="{89B93463-9C2D-48F0-9D96-A8B0D53B3C96}">
      <dgm:prSet/>
      <dgm:spPr/>
      <dgm:t>
        <a:bodyPr/>
        <a:lstStyle/>
        <a:p>
          <a:endParaRPr lang="en-US"/>
        </a:p>
      </dgm:t>
    </dgm:pt>
    <dgm:pt modelId="{8F7C2143-2502-47AA-8936-08BE6D0162F5}" type="sibTrans" cxnId="{89B93463-9C2D-48F0-9D96-A8B0D53B3C96}">
      <dgm:prSet/>
      <dgm:spPr/>
      <dgm:t>
        <a:bodyPr/>
        <a:lstStyle/>
        <a:p>
          <a:endParaRPr lang="en-US"/>
        </a:p>
      </dgm:t>
    </dgm:pt>
    <dgm:pt modelId="{564FE53E-8F3D-4FC2-B4B7-9D12DE41AA48}">
      <dgm:prSet/>
      <dgm:spPr/>
      <dgm:t>
        <a:bodyPr/>
        <a:lstStyle/>
        <a:p>
          <a:r>
            <a:rPr lang="en-GB"/>
            <a:t>Ensure the food still tastes good after fortification (try the food before serving it) </a:t>
          </a:r>
          <a:endParaRPr lang="en-US"/>
        </a:p>
      </dgm:t>
    </dgm:pt>
    <dgm:pt modelId="{F811A63B-4127-40EF-86F6-CD4CB510DDA0}" type="parTrans" cxnId="{87CBF3E9-BD7C-4719-B1AD-B8385B71A561}">
      <dgm:prSet/>
      <dgm:spPr/>
      <dgm:t>
        <a:bodyPr/>
        <a:lstStyle/>
        <a:p>
          <a:endParaRPr lang="en-US"/>
        </a:p>
      </dgm:t>
    </dgm:pt>
    <dgm:pt modelId="{9B05A876-5A9B-49E3-A853-036BC5620A77}" type="sibTrans" cxnId="{87CBF3E9-BD7C-4719-B1AD-B8385B71A561}">
      <dgm:prSet/>
      <dgm:spPr/>
      <dgm:t>
        <a:bodyPr/>
        <a:lstStyle/>
        <a:p>
          <a:endParaRPr lang="en-US"/>
        </a:p>
      </dgm:t>
    </dgm:pt>
    <dgm:pt modelId="{105FE4F2-84B5-46AE-A382-DF80E0B3840C}">
      <dgm:prSet/>
      <dgm:spPr/>
      <dgm:t>
        <a:bodyPr/>
        <a:lstStyle/>
        <a:p>
          <a:r>
            <a:rPr lang="en-GB" dirty="0"/>
            <a:t>Ensure that the person is also encouraged to take 2 - 3 between-meal snacks every day </a:t>
          </a:r>
          <a:endParaRPr lang="en-US" dirty="0"/>
        </a:p>
      </dgm:t>
    </dgm:pt>
    <dgm:pt modelId="{4480AA85-E12B-4B1C-A505-C150825A765C}" type="parTrans" cxnId="{C43A9572-97FC-483D-9E6D-0AE0E9D9750F}">
      <dgm:prSet/>
      <dgm:spPr/>
      <dgm:t>
        <a:bodyPr/>
        <a:lstStyle/>
        <a:p>
          <a:endParaRPr lang="en-US"/>
        </a:p>
      </dgm:t>
    </dgm:pt>
    <dgm:pt modelId="{66DFADE7-3622-46C3-BBDE-6544FDEDE32D}" type="sibTrans" cxnId="{C43A9572-97FC-483D-9E6D-0AE0E9D9750F}">
      <dgm:prSet/>
      <dgm:spPr/>
      <dgm:t>
        <a:bodyPr/>
        <a:lstStyle/>
        <a:p>
          <a:endParaRPr lang="en-US"/>
        </a:p>
      </dgm:t>
    </dgm:pt>
    <dgm:pt modelId="{6A051D51-B499-4829-9AA0-28A1EDE43EEF}">
      <dgm:prSet/>
      <dgm:spPr/>
      <dgm:t>
        <a:bodyPr/>
        <a:lstStyle/>
        <a:p>
          <a:r>
            <a:rPr lang="en-GB"/>
            <a:t>Use fortified milk for all residents who are at medium or high risk of malnutrition. Make fortified milk by mixing 4 tablespoons skimmed milk powder into each pint of full milk and use in hot drinks, on cereal and in cooking </a:t>
          </a:r>
          <a:endParaRPr lang="en-US"/>
        </a:p>
      </dgm:t>
    </dgm:pt>
    <dgm:pt modelId="{9DDFE8E7-DDA0-48C1-A546-CE51E71E9F0D}" type="parTrans" cxnId="{7D8597F9-9304-440F-9CB3-310CD1CB487C}">
      <dgm:prSet/>
      <dgm:spPr/>
      <dgm:t>
        <a:bodyPr/>
        <a:lstStyle/>
        <a:p>
          <a:endParaRPr lang="en-US"/>
        </a:p>
      </dgm:t>
    </dgm:pt>
    <dgm:pt modelId="{67801FD6-3C71-4121-9CD3-13B389AB9F73}" type="sibTrans" cxnId="{7D8597F9-9304-440F-9CB3-310CD1CB487C}">
      <dgm:prSet/>
      <dgm:spPr/>
      <dgm:t>
        <a:bodyPr/>
        <a:lstStyle/>
        <a:p>
          <a:endParaRPr lang="en-US"/>
        </a:p>
      </dgm:t>
    </dgm:pt>
    <dgm:pt modelId="{73E62EDB-13C7-43E0-8D6E-53EF848937BE}" type="pres">
      <dgm:prSet presAssocID="{D8E26CEA-4942-4776-92CD-8598F54DE16F}" presName="root" presStyleCnt="0">
        <dgm:presLayoutVars>
          <dgm:dir/>
          <dgm:resizeHandles val="exact"/>
        </dgm:presLayoutVars>
      </dgm:prSet>
      <dgm:spPr/>
    </dgm:pt>
    <dgm:pt modelId="{2DEBAF58-B568-4F3C-BCF8-7A72DCDC2792}" type="pres">
      <dgm:prSet presAssocID="{913A08A1-E85A-4AEC-AAEA-507C19AE30DF}" presName="compNode" presStyleCnt="0"/>
      <dgm:spPr/>
    </dgm:pt>
    <dgm:pt modelId="{ED5170C7-F4B2-4C03-9D07-B51613259C4D}" type="pres">
      <dgm:prSet presAssocID="{913A08A1-E85A-4AEC-AAEA-507C19AE30DF}" presName="bgRect" presStyleLbl="bgShp" presStyleIdx="0" presStyleCnt="6"/>
      <dgm:spPr/>
    </dgm:pt>
    <dgm:pt modelId="{A20712C1-41E8-4DCF-B6A5-5B3B2E5635B8}" type="pres">
      <dgm:prSet presAssocID="{913A08A1-E85A-4AEC-AAEA-507C19AE30D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E976C602-14C0-45BE-B830-B8D4DB0512A8}" type="pres">
      <dgm:prSet presAssocID="{913A08A1-E85A-4AEC-AAEA-507C19AE30DF}" presName="spaceRect" presStyleCnt="0"/>
      <dgm:spPr/>
    </dgm:pt>
    <dgm:pt modelId="{AB05EC6C-644E-4157-A57F-BC263824914F}" type="pres">
      <dgm:prSet presAssocID="{913A08A1-E85A-4AEC-AAEA-507C19AE30DF}" presName="parTx" presStyleLbl="revTx" presStyleIdx="0" presStyleCnt="6">
        <dgm:presLayoutVars>
          <dgm:chMax val="0"/>
          <dgm:chPref val="0"/>
        </dgm:presLayoutVars>
      </dgm:prSet>
      <dgm:spPr/>
    </dgm:pt>
    <dgm:pt modelId="{76BE99DD-7B0F-4EC5-8D99-FF94DD4DF636}" type="pres">
      <dgm:prSet presAssocID="{4695F2AE-F35D-4033-9E68-4805E853041D}" presName="sibTrans" presStyleCnt="0"/>
      <dgm:spPr/>
    </dgm:pt>
    <dgm:pt modelId="{1C43DA9E-D2F0-4117-9C5B-9847A57A0E79}" type="pres">
      <dgm:prSet presAssocID="{ECFA8834-95EB-4B41-B58A-9F3F93A997E4}" presName="compNode" presStyleCnt="0"/>
      <dgm:spPr/>
    </dgm:pt>
    <dgm:pt modelId="{525CF3B7-7049-4E39-BE98-1E451F0E3559}" type="pres">
      <dgm:prSet presAssocID="{ECFA8834-95EB-4B41-B58A-9F3F93A997E4}" presName="bgRect" presStyleLbl="bgShp" presStyleIdx="1" presStyleCnt="6"/>
      <dgm:spPr/>
    </dgm:pt>
    <dgm:pt modelId="{0BB324F8-EA75-4B91-A851-3A492E78658A}" type="pres">
      <dgm:prSet presAssocID="{ECFA8834-95EB-4B41-B58A-9F3F93A997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melon"/>
        </a:ext>
      </dgm:extLst>
    </dgm:pt>
    <dgm:pt modelId="{9CF36694-64B3-42CB-83C2-C1F0633EF9F1}" type="pres">
      <dgm:prSet presAssocID="{ECFA8834-95EB-4B41-B58A-9F3F93A997E4}" presName="spaceRect" presStyleCnt="0"/>
      <dgm:spPr/>
    </dgm:pt>
    <dgm:pt modelId="{526BA7F0-F3A8-4533-B2D9-1DAC9AFF5F17}" type="pres">
      <dgm:prSet presAssocID="{ECFA8834-95EB-4B41-B58A-9F3F93A997E4}" presName="parTx" presStyleLbl="revTx" presStyleIdx="1" presStyleCnt="6">
        <dgm:presLayoutVars>
          <dgm:chMax val="0"/>
          <dgm:chPref val="0"/>
        </dgm:presLayoutVars>
      </dgm:prSet>
      <dgm:spPr/>
    </dgm:pt>
    <dgm:pt modelId="{284A7C68-7EB6-4647-B511-6CAF9A53CFE0}" type="pres">
      <dgm:prSet presAssocID="{580283D3-6157-4AB5-9716-F1B48438ED48}" presName="sibTrans" presStyleCnt="0"/>
      <dgm:spPr/>
    </dgm:pt>
    <dgm:pt modelId="{BF4ADC69-8457-42FF-B23E-0D422A6A6F86}" type="pres">
      <dgm:prSet presAssocID="{63E40F70-D130-4108-8825-7B7E727C62D8}" presName="compNode" presStyleCnt="0"/>
      <dgm:spPr/>
    </dgm:pt>
    <dgm:pt modelId="{B8899B72-7FE4-4E5B-806E-3C42BCD47B6D}" type="pres">
      <dgm:prSet presAssocID="{63E40F70-D130-4108-8825-7B7E727C62D8}" presName="bgRect" presStyleLbl="bgShp" presStyleIdx="2" presStyleCnt="6" custLinFactNeighborX="1429" custLinFactNeighborY="-425"/>
      <dgm:spPr/>
    </dgm:pt>
    <dgm:pt modelId="{DB1ED30A-5CAA-4B7E-B068-63A9AAE2800D}" type="pres">
      <dgm:prSet presAssocID="{63E40F70-D130-4108-8825-7B7E727C62D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7651E6B9-B43A-4E3A-A2AF-A61FC3D9A091}" type="pres">
      <dgm:prSet presAssocID="{63E40F70-D130-4108-8825-7B7E727C62D8}" presName="spaceRect" presStyleCnt="0"/>
      <dgm:spPr/>
    </dgm:pt>
    <dgm:pt modelId="{0998610E-07CB-4053-8FD0-E7E438F167D1}" type="pres">
      <dgm:prSet presAssocID="{63E40F70-D130-4108-8825-7B7E727C62D8}" presName="parTx" presStyleLbl="revTx" presStyleIdx="2" presStyleCnt="6">
        <dgm:presLayoutVars>
          <dgm:chMax val="0"/>
          <dgm:chPref val="0"/>
        </dgm:presLayoutVars>
      </dgm:prSet>
      <dgm:spPr/>
    </dgm:pt>
    <dgm:pt modelId="{151E4552-D5A7-4B49-B871-891F02219FF2}" type="pres">
      <dgm:prSet presAssocID="{8F7C2143-2502-47AA-8936-08BE6D0162F5}" presName="sibTrans" presStyleCnt="0"/>
      <dgm:spPr/>
    </dgm:pt>
    <dgm:pt modelId="{3655DD11-BA32-416D-BB43-0C53FB0F2CD2}" type="pres">
      <dgm:prSet presAssocID="{564FE53E-8F3D-4FC2-B4B7-9D12DE41AA48}" presName="compNode" presStyleCnt="0"/>
      <dgm:spPr/>
    </dgm:pt>
    <dgm:pt modelId="{20FEB9DE-5077-4FF5-8BB9-0B6EE2A8381B}" type="pres">
      <dgm:prSet presAssocID="{564FE53E-8F3D-4FC2-B4B7-9D12DE41AA48}" presName="bgRect" presStyleLbl="bgShp" presStyleIdx="3" presStyleCnt="6"/>
      <dgm:spPr/>
    </dgm:pt>
    <dgm:pt modelId="{1E58836F-2D1A-42E0-BF3E-0F105F059BC8}" type="pres">
      <dgm:prSet presAssocID="{564FE53E-8F3D-4FC2-B4B7-9D12DE41AA48}"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humbs up sign with solid fill"/>
        </a:ext>
      </dgm:extLst>
    </dgm:pt>
    <dgm:pt modelId="{8B72BBB8-388D-4EFD-BE32-63D0050FAD7A}" type="pres">
      <dgm:prSet presAssocID="{564FE53E-8F3D-4FC2-B4B7-9D12DE41AA48}" presName="spaceRect" presStyleCnt="0"/>
      <dgm:spPr/>
    </dgm:pt>
    <dgm:pt modelId="{A692B9DB-EAA3-490E-BC0C-B7E50EB6A3CE}" type="pres">
      <dgm:prSet presAssocID="{564FE53E-8F3D-4FC2-B4B7-9D12DE41AA48}" presName="parTx" presStyleLbl="revTx" presStyleIdx="3" presStyleCnt="6">
        <dgm:presLayoutVars>
          <dgm:chMax val="0"/>
          <dgm:chPref val="0"/>
        </dgm:presLayoutVars>
      </dgm:prSet>
      <dgm:spPr/>
    </dgm:pt>
    <dgm:pt modelId="{BB895246-57E0-4351-A3AD-9A53152670E9}" type="pres">
      <dgm:prSet presAssocID="{9B05A876-5A9B-49E3-A853-036BC5620A77}" presName="sibTrans" presStyleCnt="0"/>
      <dgm:spPr/>
    </dgm:pt>
    <dgm:pt modelId="{FCF3D7B5-4334-4CD2-99FD-D50A7FF3A493}" type="pres">
      <dgm:prSet presAssocID="{105FE4F2-84B5-46AE-A382-DF80E0B3840C}" presName="compNode" presStyleCnt="0"/>
      <dgm:spPr/>
    </dgm:pt>
    <dgm:pt modelId="{A47A57C8-EB9E-44C8-93A3-5913E77C2ABC}" type="pres">
      <dgm:prSet presAssocID="{105FE4F2-84B5-46AE-A382-DF80E0B3840C}" presName="bgRect" presStyleLbl="bgShp" presStyleIdx="4" presStyleCnt="6"/>
      <dgm:spPr/>
    </dgm:pt>
    <dgm:pt modelId="{2541B8EE-051A-4E77-BCD5-683C656FCCC3}" type="pres">
      <dgm:prSet presAssocID="{105FE4F2-84B5-46AE-A382-DF80E0B3840C}"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upcake with solid fill"/>
        </a:ext>
      </dgm:extLst>
    </dgm:pt>
    <dgm:pt modelId="{8CC6DCC5-0FA3-419D-8B17-C4CD93F39025}" type="pres">
      <dgm:prSet presAssocID="{105FE4F2-84B5-46AE-A382-DF80E0B3840C}" presName="spaceRect" presStyleCnt="0"/>
      <dgm:spPr/>
    </dgm:pt>
    <dgm:pt modelId="{85B00954-B594-489F-925B-441789EAFC80}" type="pres">
      <dgm:prSet presAssocID="{105FE4F2-84B5-46AE-A382-DF80E0B3840C}" presName="parTx" presStyleLbl="revTx" presStyleIdx="4" presStyleCnt="6">
        <dgm:presLayoutVars>
          <dgm:chMax val="0"/>
          <dgm:chPref val="0"/>
        </dgm:presLayoutVars>
      </dgm:prSet>
      <dgm:spPr/>
    </dgm:pt>
    <dgm:pt modelId="{0CED32C3-3CA9-4C1D-A4D2-0C5FEF9D9249}" type="pres">
      <dgm:prSet presAssocID="{66DFADE7-3622-46C3-BBDE-6544FDEDE32D}" presName="sibTrans" presStyleCnt="0"/>
      <dgm:spPr/>
    </dgm:pt>
    <dgm:pt modelId="{C2FE73EC-7760-4E1B-97CC-38E3AAC30410}" type="pres">
      <dgm:prSet presAssocID="{6A051D51-B499-4829-9AA0-28A1EDE43EEF}" presName="compNode" presStyleCnt="0"/>
      <dgm:spPr/>
    </dgm:pt>
    <dgm:pt modelId="{C83B4BA2-3733-41B9-9399-AF18E71D15C4}" type="pres">
      <dgm:prSet presAssocID="{6A051D51-B499-4829-9AA0-28A1EDE43EEF}" presName="bgRect" presStyleLbl="bgShp" presStyleIdx="5" presStyleCnt="6"/>
      <dgm:spPr/>
    </dgm:pt>
    <dgm:pt modelId="{D69D9BE6-E596-4834-88CE-9AD142BADDD1}" type="pres">
      <dgm:prSet presAssocID="{6A051D51-B499-4829-9AA0-28A1EDE43EEF}"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Dairy with solid fill"/>
        </a:ext>
      </dgm:extLst>
    </dgm:pt>
    <dgm:pt modelId="{1FEC601A-F44D-44D0-9B74-1BE5886AD197}" type="pres">
      <dgm:prSet presAssocID="{6A051D51-B499-4829-9AA0-28A1EDE43EEF}" presName="spaceRect" presStyleCnt="0"/>
      <dgm:spPr/>
    </dgm:pt>
    <dgm:pt modelId="{95E12326-28A9-49AC-959F-D76D1B2FDB1C}" type="pres">
      <dgm:prSet presAssocID="{6A051D51-B499-4829-9AA0-28A1EDE43EEF}" presName="parTx" presStyleLbl="revTx" presStyleIdx="5" presStyleCnt="6">
        <dgm:presLayoutVars>
          <dgm:chMax val="0"/>
          <dgm:chPref val="0"/>
        </dgm:presLayoutVars>
      </dgm:prSet>
      <dgm:spPr/>
    </dgm:pt>
  </dgm:ptLst>
  <dgm:cxnLst>
    <dgm:cxn modelId="{D49E3424-F591-41CC-8AE1-C69DAD5BC1D2}" srcId="{D8E26CEA-4942-4776-92CD-8598F54DE16F}" destId="{913A08A1-E85A-4AEC-AAEA-507C19AE30DF}" srcOrd="0" destOrd="0" parTransId="{2732DA83-D00D-48C0-A863-21FB92CE079B}" sibTransId="{4695F2AE-F35D-4033-9E68-4805E853041D}"/>
    <dgm:cxn modelId="{940CD432-C997-4CF7-AAB4-D8DC0354CDE1}" type="presOf" srcId="{564FE53E-8F3D-4FC2-B4B7-9D12DE41AA48}" destId="{A692B9DB-EAA3-490E-BC0C-B7E50EB6A3CE}" srcOrd="0" destOrd="0" presId="urn:microsoft.com/office/officeart/2018/2/layout/IconVerticalSolidList"/>
    <dgm:cxn modelId="{89B93463-9C2D-48F0-9D96-A8B0D53B3C96}" srcId="{D8E26CEA-4942-4776-92CD-8598F54DE16F}" destId="{63E40F70-D130-4108-8825-7B7E727C62D8}" srcOrd="2" destOrd="0" parTransId="{20E55CE8-788A-4F0D-8364-DCF63B64925A}" sibTransId="{8F7C2143-2502-47AA-8936-08BE6D0162F5}"/>
    <dgm:cxn modelId="{F9F88172-A371-4E4C-A184-CED6AF6C7E4B}" type="presOf" srcId="{105FE4F2-84B5-46AE-A382-DF80E0B3840C}" destId="{85B00954-B594-489F-925B-441789EAFC80}" srcOrd="0" destOrd="0" presId="urn:microsoft.com/office/officeart/2018/2/layout/IconVerticalSolidList"/>
    <dgm:cxn modelId="{C43A9572-97FC-483D-9E6D-0AE0E9D9750F}" srcId="{D8E26CEA-4942-4776-92CD-8598F54DE16F}" destId="{105FE4F2-84B5-46AE-A382-DF80E0B3840C}" srcOrd="4" destOrd="0" parTransId="{4480AA85-E12B-4B1C-A505-C150825A765C}" sibTransId="{66DFADE7-3622-46C3-BBDE-6544FDEDE32D}"/>
    <dgm:cxn modelId="{664AA379-C392-42BE-BCC1-E4468129060A}" type="presOf" srcId="{913A08A1-E85A-4AEC-AAEA-507C19AE30DF}" destId="{AB05EC6C-644E-4157-A57F-BC263824914F}" srcOrd="0" destOrd="0" presId="urn:microsoft.com/office/officeart/2018/2/layout/IconVerticalSolidList"/>
    <dgm:cxn modelId="{9D38F4A7-3406-4192-BFCE-C19AE97BDD49}" type="presOf" srcId="{6A051D51-B499-4829-9AA0-28A1EDE43EEF}" destId="{95E12326-28A9-49AC-959F-D76D1B2FDB1C}" srcOrd="0" destOrd="0" presId="urn:microsoft.com/office/officeart/2018/2/layout/IconVerticalSolidList"/>
    <dgm:cxn modelId="{3CFC94B5-D912-4121-8BAE-3BBEBA8236D1}" type="presOf" srcId="{ECFA8834-95EB-4B41-B58A-9F3F93A997E4}" destId="{526BA7F0-F3A8-4533-B2D9-1DAC9AFF5F17}" srcOrd="0" destOrd="0" presId="urn:microsoft.com/office/officeart/2018/2/layout/IconVerticalSolidList"/>
    <dgm:cxn modelId="{42D8D7CB-4700-4199-9000-4B4F451954DF}" srcId="{D8E26CEA-4942-4776-92CD-8598F54DE16F}" destId="{ECFA8834-95EB-4B41-B58A-9F3F93A997E4}" srcOrd="1" destOrd="0" parTransId="{DFC99650-8C1D-4B02-93E3-A990D265C62D}" sibTransId="{580283D3-6157-4AB5-9716-F1B48438ED48}"/>
    <dgm:cxn modelId="{3137C3D0-5D40-4EEC-8236-698A7BC71359}" type="presOf" srcId="{D8E26CEA-4942-4776-92CD-8598F54DE16F}" destId="{73E62EDB-13C7-43E0-8D6E-53EF848937BE}" srcOrd="0" destOrd="0" presId="urn:microsoft.com/office/officeart/2018/2/layout/IconVerticalSolidList"/>
    <dgm:cxn modelId="{115C71DA-497B-4F25-8C74-BFF38C36A6AC}" type="presOf" srcId="{63E40F70-D130-4108-8825-7B7E727C62D8}" destId="{0998610E-07CB-4053-8FD0-E7E438F167D1}" srcOrd="0" destOrd="0" presId="urn:microsoft.com/office/officeart/2018/2/layout/IconVerticalSolidList"/>
    <dgm:cxn modelId="{87CBF3E9-BD7C-4719-B1AD-B8385B71A561}" srcId="{D8E26CEA-4942-4776-92CD-8598F54DE16F}" destId="{564FE53E-8F3D-4FC2-B4B7-9D12DE41AA48}" srcOrd="3" destOrd="0" parTransId="{F811A63B-4127-40EF-86F6-CD4CB510DDA0}" sibTransId="{9B05A876-5A9B-49E3-A853-036BC5620A77}"/>
    <dgm:cxn modelId="{7D8597F9-9304-440F-9CB3-310CD1CB487C}" srcId="{D8E26CEA-4942-4776-92CD-8598F54DE16F}" destId="{6A051D51-B499-4829-9AA0-28A1EDE43EEF}" srcOrd="5" destOrd="0" parTransId="{9DDFE8E7-DDA0-48C1-A546-CE51E71E9F0D}" sibTransId="{67801FD6-3C71-4121-9CD3-13B389AB9F73}"/>
    <dgm:cxn modelId="{81296D73-BB45-414A-9439-37D8AB3FFBBA}" type="presParOf" srcId="{73E62EDB-13C7-43E0-8D6E-53EF848937BE}" destId="{2DEBAF58-B568-4F3C-BCF8-7A72DCDC2792}" srcOrd="0" destOrd="0" presId="urn:microsoft.com/office/officeart/2018/2/layout/IconVerticalSolidList"/>
    <dgm:cxn modelId="{9855E0BA-0DE3-46CE-8296-1F84D96B9D5A}" type="presParOf" srcId="{2DEBAF58-B568-4F3C-BCF8-7A72DCDC2792}" destId="{ED5170C7-F4B2-4C03-9D07-B51613259C4D}" srcOrd="0" destOrd="0" presId="urn:microsoft.com/office/officeart/2018/2/layout/IconVerticalSolidList"/>
    <dgm:cxn modelId="{FAEDC02D-1E7B-4AB8-8D4C-6520A68E0AF5}" type="presParOf" srcId="{2DEBAF58-B568-4F3C-BCF8-7A72DCDC2792}" destId="{A20712C1-41E8-4DCF-B6A5-5B3B2E5635B8}" srcOrd="1" destOrd="0" presId="urn:microsoft.com/office/officeart/2018/2/layout/IconVerticalSolidList"/>
    <dgm:cxn modelId="{994E320E-B6EB-403D-90A0-C1BDA63B7AB2}" type="presParOf" srcId="{2DEBAF58-B568-4F3C-BCF8-7A72DCDC2792}" destId="{E976C602-14C0-45BE-B830-B8D4DB0512A8}" srcOrd="2" destOrd="0" presId="urn:microsoft.com/office/officeart/2018/2/layout/IconVerticalSolidList"/>
    <dgm:cxn modelId="{09535D0F-F575-4EFD-8189-508274937311}" type="presParOf" srcId="{2DEBAF58-B568-4F3C-BCF8-7A72DCDC2792}" destId="{AB05EC6C-644E-4157-A57F-BC263824914F}" srcOrd="3" destOrd="0" presId="urn:microsoft.com/office/officeart/2018/2/layout/IconVerticalSolidList"/>
    <dgm:cxn modelId="{A6AB32DD-6338-4C98-A000-A1ECDE752051}" type="presParOf" srcId="{73E62EDB-13C7-43E0-8D6E-53EF848937BE}" destId="{76BE99DD-7B0F-4EC5-8D99-FF94DD4DF636}" srcOrd="1" destOrd="0" presId="urn:microsoft.com/office/officeart/2018/2/layout/IconVerticalSolidList"/>
    <dgm:cxn modelId="{7BBF56D2-B5E6-40C1-BB65-891566B0B038}" type="presParOf" srcId="{73E62EDB-13C7-43E0-8D6E-53EF848937BE}" destId="{1C43DA9E-D2F0-4117-9C5B-9847A57A0E79}" srcOrd="2" destOrd="0" presId="urn:microsoft.com/office/officeart/2018/2/layout/IconVerticalSolidList"/>
    <dgm:cxn modelId="{8051376F-B2D4-4872-A0BA-73BB4EE5A740}" type="presParOf" srcId="{1C43DA9E-D2F0-4117-9C5B-9847A57A0E79}" destId="{525CF3B7-7049-4E39-BE98-1E451F0E3559}" srcOrd="0" destOrd="0" presId="urn:microsoft.com/office/officeart/2018/2/layout/IconVerticalSolidList"/>
    <dgm:cxn modelId="{F55B7972-4E36-4563-BA7A-1F4C758333F6}" type="presParOf" srcId="{1C43DA9E-D2F0-4117-9C5B-9847A57A0E79}" destId="{0BB324F8-EA75-4B91-A851-3A492E78658A}" srcOrd="1" destOrd="0" presId="urn:microsoft.com/office/officeart/2018/2/layout/IconVerticalSolidList"/>
    <dgm:cxn modelId="{38F2ECB8-CCBF-47AE-A41C-D0BFB98152DD}" type="presParOf" srcId="{1C43DA9E-D2F0-4117-9C5B-9847A57A0E79}" destId="{9CF36694-64B3-42CB-83C2-C1F0633EF9F1}" srcOrd="2" destOrd="0" presId="urn:microsoft.com/office/officeart/2018/2/layout/IconVerticalSolidList"/>
    <dgm:cxn modelId="{F380AAC4-8089-4CE5-BA15-7ACA667533A0}" type="presParOf" srcId="{1C43DA9E-D2F0-4117-9C5B-9847A57A0E79}" destId="{526BA7F0-F3A8-4533-B2D9-1DAC9AFF5F17}" srcOrd="3" destOrd="0" presId="urn:microsoft.com/office/officeart/2018/2/layout/IconVerticalSolidList"/>
    <dgm:cxn modelId="{A7101EBF-73BC-4B7F-AA49-803004F9D9AD}" type="presParOf" srcId="{73E62EDB-13C7-43E0-8D6E-53EF848937BE}" destId="{284A7C68-7EB6-4647-B511-6CAF9A53CFE0}" srcOrd="3" destOrd="0" presId="urn:microsoft.com/office/officeart/2018/2/layout/IconVerticalSolidList"/>
    <dgm:cxn modelId="{ABA99C56-3943-49D7-AD94-EE34AD9B9B8A}" type="presParOf" srcId="{73E62EDB-13C7-43E0-8D6E-53EF848937BE}" destId="{BF4ADC69-8457-42FF-B23E-0D422A6A6F86}" srcOrd="4" destOrd="0" presId="urn:microsoft.com/office/officeart/2018/2/layout/IconVerticalSolidList"/>
    <dgm:cxn modelId="{17FAE9A7-81FC-4C3B-8345-756EF6C3F9A4}" type="presParOf" srcId="{BF4ADC69-8457-42FF-B23E-0D422A6A6F86}" destId="{B8899B72-7FE4-4E5B-806E-3C42BCD47B6D}" srcOrd="0" destOrd="0" presId="urn:microsoft.com/office/officeart/2018/2/layout/IconVerticalSolidList"/>
    <dgm:cxn modelId="{584C7A9E-699A-459D-9713-EEE44F32390E}" type="presParOf" srcId="{BF4ADC69-8457-42FF-B23E-0D422A6A6F86}" destId="{DB1ED30A-5CAA-4B7E-B068-63A9AAE2800D}" srcOrd="1" destOrd="0" presId="urn:microsoft.com/office/officeart/2018/2/layout/IconVerticalSolidList"/>
    <dgm:cxn modelId="{4BD47C94-5FF2-4603-9B52-B34CC6A8AFA1}" type="presParOf" srcId="{BF4ADC69-8457-42FF-B23E-0D422A6A6F86}" destId="{7651E6B9-B43A-4E3A-A2AF-A61FC3D9A091}" srcOrd="2" destOrd="0" presId="urn:microsoft.com/office/officeart/2018/2/layout/IconVerticalSolidList"/>
    <dgm:cxn modelId="{83FA449B-CC4B-4C4A-A4A4-6C79001E13DF}" type="presParOf" srcId="{BF4ADC69-8457-42FF-B23E-0D422A6A6F86}" destId="{0998610E-07CB-4053-8FD0-E7E438F167D1}" srcOrd="3" destOrd="0" presId="urn:microsoft.com/office/officeart/2018/2/layout/IconVerticalSolidList"/>
    <dgm:cxn modelId="{8E71229F-664F-4AA2-A4E1-F74D80562D26}" type="presParOf" srcId="{73E62EDB-13C7-43E0-8D6E-53EF848937BE}" destId="{151E4552-D5A7-4B49-B871-891F02219FF2}" srcOrd="5" destOrd="0" presId="urn:microsoft.com/office/officeart/2018/2/layout/IconVerticalSolidList"/>
    <dgm:cxn modelId="{82C4CF7C-0D07-4854-A684-884D2AC152B3}" type="presParOf" srcId="{73E62EDB-13C7-43E0-8D6E-53EF848937BE}" destId="{3655DD11-BA32-416D-BB43-0C53FB0F2CD2}" srcOrd="6" destOrd="0" presId="urn:microsoft.com/office/officeart/2018/2/layout/IconVerticalSolidList"/>
    <dgm:cxn modelId="{BB89AA73-18D2-45AD-91E4-66028BF9A905}" type="presParOf" srcId="{3655DD11-BA32-416D-BB43-0C53FB0F2CD2}" destId="{20FEB9DE-5077-4FF5-8BB9-0B6EE2A8381B}" srcOrd="0" destOrd="0" presId="urn:microsoft.com/office/officeart/2018/2/layout/IconVerticalSolidList"/>
    <dgm:cxn modelId="{CC395AB1-5943-4785-9DF0-4C5996472973}" type="presParOf" srcId="{3655DD11-BA32-416D-BB43-0C53FB0F2CD2}" destId="{1E58836F-2D1A-42E0-BF3E-0F105F059BC8}" srcOrd="1" destOrd="0" presId="urn:microsoft.com/office/officeart/2018/2/layout/IconVerticalSolidList"/>
    <dgm:cxn modelId="{E627FF3C-59D8-4261-AB54-850B564E7E46}" type="presParOf" srcId="{3655DD11-BA32-416D-BB43-0C53FB0F2CD2}" destId="{8B72BBB8-388D-4EFD-BE32-63D0050FAD7A}" srcOrd="2" destOrd="0" presId="urn:microsoft.com/office/officeart/2018/2/layout/IconVerticalSolidList"/>
    <dgm:cxn modelId="{D9F4A44B-2B02-4C95-AF65-FF7FF11EFB03}" type="presParOf" srcId="{3655DD11-BA32-416D-BB43-0C53FB0F2CD2}" destId="{A692B9DB-EAA3-490E-BC0C-B7E50EB6A3CE}" srcOrd="3" destOrd="0" presId="urn:microsoft.com/office/officeart/2018/2/layout/IconVerticalSolidList"/>
    <dgm:cxn modelId="{F9F62995-202A-4C40-A960-E3021E5E0F33}" type="presParOf" srcId="{73E62EDB-13C7-43E0-8D6E-53EF848937BE}" destId="{BB895246-57E0-4351-A3AD-9A53152670E9}" srcOrd="7" destOrd="0" presId="urn:microsoft.com/office/officeart/2018/2/layout/IconVerticalSolidList"/>
    <dgm:cxn modelId="{D2EF4BA3-EC74-4E05-9CE2-69350D1384B6}" type="presParOf" srcId="{73E62EDB-13C7-43E0-8D6E-53EF848937BE}" destId="{FCF3D7B5-4334-4CD2-99FD-D50A7FF3A493}" srcOrd="8" destOrd="0" presId="urn:microsoft.com/office/officeart/2018/2/layout/IconVerticalSolidList"/>
    <dgm:cxn modelId="{46F3F9C5-6B4C-4E13-B909-C8D0AC4CC106}" type="presParOf" srcId="{FCF3D7B5-4334-4CD2-99FD-D50A7FF3A493}" destId="{A47A57C8-EB9E-44C8-93A3-5913E77C2ABC}" srcOrd="0" destOrd="0" presId="urn:microsoft.com/office/officeart/2018/2/layout/IconVerticalSolidList"/>
    <dgm:cxn modelId="{3B51DB81-2BB4-4922-AF7F-FA1B1DEDCC24}" type="presParOf" srcId="{FCF3D7B5-4334-4CD2-99FD-D50A7FF3A493}" destId="{2541B8EE-051A-4E77-BCD5-683C656FCCC3}" srcOrd="1" destOrd="0" presId="urn:microsoft.com/office/officeart/2018/2/layout/IconVerticalSolidList"/>
    <dgm:cxn modelId="{A9901E3B-D47C-43FC-89C3-6265679D54F6}" type="presParOf" srcId="{FCF3D7B5-4334-4CD2-99FD-D50A7FF3A493}" destId="{8CC6DCC5-0FA3-419D-8B17-C4CD93F39025}" srcOrd="2" destOrd="0" presId="urn:microsoft.com/office/officeart/2018/2/layout/IconVerticalSolidList"/>
    <dgm:cxn modelId="{0D50CBB2-2512-4077-9138-8D3C28FFD8CB}" type="presParOf" srcId="{FCF3D7B5-4334-4CD2-99FD-D50A7FF3A493}" destId="{85B00954-B594-489F-925B-441789EAFC80}" srcOrd="3" destOrd="0" presId="urn:microsoft.com/office/officeart/2018/2/layout/IconVerticalSolidList"/>
    <dgm:cxn modelId="{305ACD52-F4B8-4CCF-ABC9-48D4953A439D}" type="presParOf" srcId="{73E62EDB-13C7-43E0-8D6E-53EF848937BE}" destId="{0CED32C3-3CA9-4C1D-A4D2-0C5FEF9D9249}" srcOrd="9" destOrd="0" presId="urn:microsoft.com/office/officeart/2018/2/layout/IconVerticalSolidList"/>
    <dgm:cxn modelId="{5DA1DDB0-2A9A-4520-8B29-462CD9A09F4F}" type="presParOf" srcId="{73E62EDB-13C7-43E0-8D6E-53EF848937BE}" destId="{C2FE73EC-7760-4E1B-97CC-38E3AAC30410}" srcOrd="10" destOrd="0" presId="urn:microsoft.com/office/officeart/2018/2/layout/IconVerticalSolidList"/>
    <dgm:cxn modelId="{FFA5E82C-8FFE-40A0-8131-967986101C1E}" type="presParOf" srcId="{C2FE73EC-7760-4E1B-97CC-38E3AAC30410}" destId="{C83B4BA2-3733-41B9-9399-AF18E71D15C4}" srcOrd="0" destOrd="0" presId="urn:microsoft.com/office/officeart/2018/2/layout/IconVerticalSolidList"/>
    <dgm:cxn modelId="{A2758A66-5A4F-40DC-861E-AB56C658DA3B}" type="presParOf" srcId="{C2FE73EC-7760-4E1B-97CC-38E3AAC30410}" destId="{D69D9BE6-E596-4834-88CE-9AD142BADDD1}" srcOrd="1" destOrd="0" presId="urn:microsoft.com/office/officeart/2018/2/layout/IconVerticalSolidList"/>
    <dgm:cxn modelId="{08128A80-73E4-4D90-B11F-10714BCEEFE1}" type="presParOf" srcId="{C2FE73EC-7760-4E1B-97CC-38E3AAC30410}" destId="{1FEC601A-F44D-44D0-9B74-1BE5886AD197}" srcOrd="2" destOrd="0" presId="urn:microsoft.com/office/officeart/2018/2/layout/IconVerticalSolidList"/>
    <dgm:cxn modelId="{A3FC4348-10D2-4D2C-8A53-9103611C1A4B}" type="presParOf" srcId="{C2FE73EC-7760-4E1B-97CC-38E3AAC30410}" destId="{95E12326-28A9-49AC-959F-D76D1B2FDB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113C6-AB00-4267-A84E-E1C223B34BC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1E0DF35-1194-4806-ABDA-AC0F4D1C634F}">
      <dgm:prSet/>
      <dgm:spPr/>
      <dgm:t>
        <a:bodyPr/>
        <a:lstStyle/>
        <a:p>
          <a:pPr>
            <a:defRPr cap="all"/>
          </a:pPr>
          <a:r>
            <a:rPr lang="en-GB" dirty="0"/>
            <a:t>Fluids are important for maintaining optimum bodily function and preventing ill health </a:t>
          </a:r>
          <a:endParaRPr lang="en-US" dirty="0"/>
        </a:p>
      </dgm:t>
    </dgm:pt>
    <dgm:pt modelId="{2E8F5CD6-0C37-4F39-BF18-9CA16DCA23B2}" type="parTrans" cxnId="{42CB721D-EADA-4D74-89D6-60CE403A7B3A}">
      <dgm:prSet/>
      <dgm:spPr/>
      <dgm:t>
        <a:bodyPr/>
        <a:lstStyle/>
        <a:p>
          <a:endParaRPr lang="en-US"/>
        </a:p>
      </dgm:t>
    </dgm:pt>
    <dgm:pt modelId="{6200050B-C4D6-43FC-A2B4-321677F63533}" type="sibTrans" cxnId="{42CB721D-EADA-4D74-89D6-60CE403A7B3A}">
      <dgm:prSet/>
      <dgm:spPr/>
      <dgm:t>
        <a:bodyPr/>
        <a:lstStyle/>
        <a:p>
          <a:endParaRPr lang="en-US"/>
        </a:p>
      </dgm:t>
    </dgm:pt>
    <dgm:pt modelId="{1F0E1855-062A-440E-B8A1-61192E075A81}">
      <dgm:prSet/>
      <dgm:spPr/>
      <dgm:t>
        <a:bodyPr/>
        <a:lstStyle/>
        <a:p>
          <a:pPr>
            <a:defRPr cap="all"/>
          </a:pPr>
          <a:r>
            <a:rPr lang="en-GB" dirty="0"/>
            <a:t>Although fluids can be filling which can impact on appetite, they can also provide an opportunity to improve nutritional status when oral intake of foods is minimal e.g. offering A Glass of whole milk instead of water</a:t>
          </a:r>
          <a:endParaRPr lang="en-US" dirty="0"/>
        </a:p>
      </dgm:t>
    </dgm:pt>
    <dgm:pt modelId="{38502691-164A-48E0-A08E-E62E97513812}" type="parTrans" cxnId="{8163C01D-1C35-42A6-A225-6342D6BB6FA0}">
      <dgm:prSet/>
      <dgm:spPr/>
      <dgm:t>
        <a:bodyPr/>
        <a:lstStyle/>
        <a:p>
          <a:endParaRPr lang="en-US"/>
        </a:p>
      </dgm:t>
    </dgm:pt>
    <dgm:pt modelId="{35F29C19-72D7-4D3C-BC68-E1AD328A91A4}" type="sibTrans" cxnId="{8163C01D-1C35-42A6-A225-6342D6BB6FA0}">
      <dgm:prSet/>
      <dgm:spPr/>
      <dgm:t>
        <a:bodyPr/>
        <a:lstStyle/>
        <a:p>
          <a:endParaRPr lang="en-US"/>
        </a:p>
      </dgm:t>
    </dgm:pt>
    <dgm:pt modelId="{C3D9C1D9-53D9-40DB-9C78-C67066BFC8DB}">
      <dgm:prSet/>
      <dgm:spPr/>
      <dgm:t>
        <a:bodyPr/>
        <a:lstStyle/>
        <a:p>
          <a:pPr>
            <a:defRPr cap="all"/>
          </a:pPr>
          <a:r>
            <a:rPr lang="en-GB" dirty="0"/>
            <a:t>Try to choose some nutrient dense drinks from the list on the next slide, in place of lower energy choices like water, tea, sugar free soft drinks such as squash or fizzy drinks</a:t>
          </a:r>
          <a:endParaRPr lang="en-US" dirty="0"/>
        </a:p>
      </dgm:t>
    </dgm:pt>
    <dgm:pt modelId="{EF68779E-F1CF-40CB-99D5-FDEB76DA8A88}" type="parTrans" cxnId="{433C77FD-903E-4B01-B6E5-1B97CB84122A}">
      <dgm:prSet/>
      <dgm:spPr/>
      <dgm:t>
        <a:bodyPr/>
        <a:lstStyle/>
        <a:p>
          <a:endParaRPr lang="en-US"/>
        </a:p>
      </dgm:t>
    </dgm:pt>
    <dgm:pt modelId="{5BDA1CB2-4831-42FD-BFC7-6B900629367C}" type="sibTrans" cxnId="{433C77FD-903E-4B01-B6E5-1B97CB84122A}">
      <dgm:prSet/>
      <dgm:spPr/>
      <dgm:t>
        <a:bodyPr/>
        <a:lstStyle/>
        <a:p>
          <a:endParaRPr lang="en-US"/>
        </a:p>
      </dgm:t>
    </dgm:pt>
    <dgm:pt modelId="{A3C91454-DB1E-49BC-A37F-B22B064E3297}">
      <dgm:prSet/>
      <dgm:spPr/>
      <dgm:t>
        <a:bodyPr/>
        <a:lstStyle/>
        <a:p>
          <a:pPr>
            <a:defRPr cap="all"/>
          </a:pPr>
          <a:r>
            <a:rPr lang="en-GB" dirty="0"/>
            <a:t>Further detailed information on general hydration guidance is covered in topic 6</a:t>
          </a:r>
          <a:endParaRPr lang="en-US" dirty="0"/>
        </a:p>
      </dgm:t>
    </dgm:pt>
    <dgm:pt modelId="{8568317F-2E0B-4CAB-ABB9-8A2929E62C05}" type="parTrans" cxnId="{5F5601EA-C067-4EDD-9638-E2F6EA8E909D}">
      <dgm:prSet/>
      <dgm:spPr/>
      <dgm:t>
        <a:bodyPr/>
        <a:lstStyle/>
        <a:p>
          <a:endParaRPr lang="en-US"/>
        </a:p>
      </dgm:t>
    </dgm:pt>
    <dgm:pt modelId="{0E55B1C6-AB15-4739-A7F9-7F3544541AC3}" type="sibTrans" cxnId="{5F5601EA-C067-4EDD-9638-E2F6EA8E909D}">
      <dgm:prSet/>
      <dgm:spPr/>
      <dgm:t>
        <a:bodyPr/>
        <a:lstStyle/>
        <a:p>
          <a:endParaRPr lang="en-US"/>
        </a:p>
      </dgm:t>
    </dgm:pt>
    <dgm:pt modelId="{382C0661-FCAA-42D2-9F19-545B70E256E9}" type="pres">
      <dgm:prSet presAssocID="{B59113C6-AB00-4267-A84E-E1C223B34BCC}" presName="diagram" presStyleCnt="0">
        <dgm:presLayoutVars>
          <dgm:dir/>
          <dgm:resizeHandles val="exact"/>
        </dgm:presLayoutVars>
      </dgm:prSet>
      <dgm:spPr/>
    </dgm:pt>
    <dgm:pt modelId="{6DA2013A-57DE-4AF8-A650-0E893D4A2CE6}" type="pres">
      <dgm:prSet presAssocID="{61E0DF35-1194-4806-ABDA-AC0F4D1C634F}" presName="node" presStyleLbl="node1" presStyleIdx="0" presStyleCnt="4" custScaleX="34038" custScaleY="32313" custLinFactNeighborX="-1751" custLinFactNeighborY="-1162">
        <dgm:presLayoutVars>
          <dgm:bulletEnabled val="1"/>
        </dgm:presLayoutVars>
      </dgm:prSet>
      <dgm:spPr/>
    </dgm:pt>
    <dgm:pt modelId="{718ECCA7-D03B-40BE-8DEE-6589987F1B64}" type="pres">
      <dgm:prSet presAssocID="{6200050B-C4D6-43FC-A2B4-321677F63533}" presName="sibTrans" presStyleCnt="0"/>
      <dgm:spPr/>
    </dgm:pt>
    <dgm:pt modelId="{9B0D1338-242B-4DAC-842D-9550849A5634}" type="pres">
      <dgm:prSet presAssocID="{1F0E1855-062A-440E-B8A1-61192E075A81}" presName="node" presStyleLbl="node1" presStyleIdx="1" presStyleCnt="4" custScaleX="34038" custScaleY="32313" custLinFactNeighborX="-883" custLinFactNeighborY="-745">
        <dgm:presLayoutVars>
          <dgm:bulletEnabled val="1"/>
        </dgm:presLayoutVars>
      </dgm:prSet>
      <dgm:spPr/>
    </dgm:pt>
    <dgm:pt modelId="{B05AAB9F-4409-4D34-89A6-1471823EA59D}" type="pres">
      <dgm:prSet presAssocID="{35F29C19-72D7-4D3C-BC68-E1AD328A91A4}" presName="sibTrans" presStyleCnt="0"/>
      <dgm:spPr/>
    </dgm:pt>
    <dgm:pt modelId="{5E9A6358-20CC-4DA6-99C4-C73E3C3241E0}" type="pres">
      <dgm:prSet presAssocID="{C3D9C1D9-53D9-40DB-9C78-C67066BFC8DB}" presName="node" presStyleLbl="node1" presStyleIdx="2" presStyleCnt="4" custScaleX="34038" custScaleY="32313" custLinFactNeighborX="-1916" custLinFactNeighborY="694">
        <dgm:presLayoutVars>
          <dgm:bulletEnabled val="1"/>
        </dgm:presLayoutVars>
      </dgm:prSet>
      <dgm:spPr/>
    </dgm:pt>
    <dgm:pt modelId="{6074F65D-7FF0-4840-A90A-19F6A81CEA28}" type="pres">
      <dgm:prSet presAssocID="{5BDA1CB2-4831-42FD-BFC7-6B900629367C}" presName="sibTrans" presStyleCnt="0"/>
      <dgm:spPr/>
    </dgm:pt>
    <dgm:pt modelId="{1B1C46A1-447C-48C0-A199-3FF2DF3F9CB3}" type="pres">
      <dgm:prSet presAssocID="{A3C91454-DB1E-49BC-A37F-B22B064E3297}" presName="node" presStyleLbl="node1" presStyleIdx="3" presStyleCnt="4" custScaleX="34038" custScaleY="32313" custLinFactNeighborX="-416" custLinFactNeighborY="695">
        <dgm:presLayoutVars>
          <dgm:bulletEnabled val="1"/>
        </dgm:presLayoutVars>
      </dgm:prSet>
      <dgm:spPr/>
    </dgm:pt>
  </dgm:ptLst>
  <dgm:cxnLst>
    <dgm:cxn modelId="{42CB721D-EADA-4D74-89D6-60CE403A7B3A}" srcId="{B59113C6-AB00-4267-A84E-E1C223B34BCC}" destId="{61E0DF35-1194-4806-ABDA-AC0F4D1C634F}" srcOrd="0" destOrd="0" parTransId="{2E8F5CD6-0C37-4F39-BF18-9CA16DCA23B2}" sibTransId="{6200050B-C4D6-43FC-A2B4-321677F63533}"/>
    <dgm:cxn modelId="{8163C01D-1C35-42A6-A225-6342D6BB6FA0}" srcId="{B59113C6-AB00-4267-A84E-E1C223B34BCC}" destId="{1F0E1855-062A-440E-B8A1-61192E075A81}" srcOrd="1" destOrd="0" parTransId="{38502691-164A-48E0-A08E-E62E97513812}" sibTransId="{35F29C19-72D7-4D3C-BC68-E1AD328A91A4}"/>
    <dgm:cxn modelId="{7462E820-3747-46BA-B3FD-456174DDF42E}" type="presOf" srcId="{1F0E1855-062A-440E-B8A1-61192E075A81}" destId="{9B0D1338-242B-4DAC-842D-9550849A5634}" srcOrd="0" destOrd="0" presId="urn:microsoft.com/office/officeart/2005/8/layout/default"/>
    <dgm:cxn modelId="{857FB829-EDA7-4A5F-B8E1-381D0E076D53}" type="presOf" srcId="{61E0DF35-1194-4806-ABDA-AC0F4D1C634F}" destId="{6DA2013A-57DE-4AF8-A650-0E893D4A2CE6}" srcOrd="0" destOrd="0" presId="urn:microsoft.com/office/officeart/2005/8/layout/default"/>
    <dgm:cxn modelId="{AC662B2E-5CFB-4BE8-BC29-F91E9EBA221B}" type="presOf" srcId="{C3D9C1D9-53D9-40DB-9C78-C67066BFC8DB}" destId="{5E9A6358-20CC-4DA6-99C4-C73E3C3241E0}" srcOrd="0" destOrd="0" presId="urn:microsoft.com/office/officeart/2005/8/layout/default"/>
    <dgm:cxn modelId="{468B105E-7E6C-4A8B-ADF9-6AF6566338D8}" type="presOf" srcId="{A3C91454-DB1E-49BC-A37F-B22B064E3297}" destId="{1B1C46A1-447C-48C0-A199-3FF2DF3F9CB3}" srcOrd="0" destOrd="0" presId="urn:microsoft.com/office/officeart/2005/8/layout/default"/>
    <dgm:cxn modelId="{29D6BCE4-F8AE-4985-BD00-8CA34D70F26B}" type="presOf" srcId="{B59113C6-AB00-4267-A84E-E1C223B34BCC}" destId="{382C0661-FCAA-42D2-9F19-545B70E256E9}" srcOrd="0" destOrd="0" presId="urn:microsoft.com/office/officeart/2005/8/layout/default"/>
    <dgm:cxn modelId="{5F5601EA-C067-4EDD-9638-E2F6EA8E909D}" srcId="{B59113C6-AB00-4267-A84E-E1C223B34BCC}" destId="{A3C91454-DB1E-49BC-A37F-B22B064E3297}" srcOrd="3" destOrd="0" parTransId="{8568317F-2E0B-4CAB-ABB9-8A2929E62C05}" sibTransId="{0E55B1C6-AB15-4739-A7F9-7F3544541AC3}"/>
    <dgm:cxn modelId="{433C77FD-903E-4B01-B6E5-1B97CB84122A}" srcId="{B59113C6-AB00-4267-A84E-E1C223B34BCC}" destId="{C3D9C1D9-53D9-40DB-9C78-C67066BFC8DB}" srcOrd="2" destOrd="0" parTransId="{EF68779E-F1CF-40CB-99D5-FDEB76DA8A88}" sibTransId="{5BDA1CB2-4831-42FD-BFC7-6B900629367C}"/>
    <dgm:cxn modelId="{7ABDAA17-B245-42B7-9D98-A523AE409C1F}" type="presParOf" srcId="{382C0661-FCAA-42D2-9F19-545B70E256E9}" destId="{6DA2013A-57DE-4AF8-A650-0E893D4A2CE6}" srcOrd="0" destOrd="0" presId="urn:microsoft.com/office/officeart/2005/8/layout/default"/>
    <dgm:cxn modelId="{41ACB0B5-5F1A-4987-9194-B236FB756FC7}" type="presParOf" srcId="{382C0661-FCAA-42D2-9F19-545B70E256E9}" destId="{718ECCA7-D03B-40BE-8DEE-6589987F1B64}" srcOrd="1" destOrd="0" presId="urn:microsoft.com/office/officeart/2005/8/layout/default"/>
    <dgm:cxn modelId="{C0CB3B8C-383F-4B9A-87EA-2C1A4797FFDB}" type="presParOf" srcId="{382C0661-FCAA-42D2-9F19-545B70E256E9}" destId="{9B0D1338-242B-4DAC-842D-9550849A5634}" srcOrd="2" destOrd="0" presId="urn:microsoft.com/office/officeart/2005/8/layout/default"/>
    <dgm:cxn modelId="{D34BE7A1-02C0-4628-86BE-258C47C714ED}" type="presParOf" srcId="{382C0661-FCAA-42D2-9F19-545B70E256E9}" destId="{B05AAB9F-4409-4D34-89A6-1471823EA59D}" srcOrd="3" destOrd="0" presId="urn:microsoft.com/office/officeart/2005/8/layout/default"/>
    <dgm:cxn modelId="{2A1AFFCD-CBD9-4112-8368-A582336D4865}" type="presParOf" srcId="{382C0661-FCAA-42D2-9F19-545B70E256E9}" destId="{5E9A6358-20CC-4DA6-99C4-C73E3C3241E0}" srcOrd="4" destOrd="0" presId="urn:microsoft.com/office/officeart/2005/8/layout/default"/>
    <dgm:cxn modelId="{60D5DCF3-A67B-4E7D-A64A-590D121C9D5B}" type="presParOf" srcId="{382C0661-FCAA-42D2-9F19-545B70E256E9}" destId="{6074F65D-7FF0-4840-A90A-19F6A81CEA28}" srcOrd="5" destOrd="0" presId="urn:microsoft.com/office/officeart/2005/8/layout/default"/>
    <dgm:cxn modelId="{F9A8E302-C180-42EE-8669-40250ABEB902}" type="presParOf" srcId="{382C0661-FCAA-42D2-9F19-545B70E256E9}" destId="{1B1C46A1-447C-48C0-A199-3FF2DF3F9CB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3B42BF-21E4-4CFA-BBA4-83B7FCBB19E2}"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84EB779F-AA8F-41D8-8740-F8224BE3CE08}">
      <dgm:prSet/>
      <dgm:spPr/>
      <dgm:t>
        <a:bodyPr/>
        <a:lstStyle/>
        <a:p>
          <a:r>
            <a:rPr lang="en-US" b="0" dirty="0">
              <a:latin typeface="Arial" panose="020B0604020202020204" pitchFamily="34" charset="0"/>
              <a:cs typeface="Arial" panose="020B0604020202020204" pitchFamily="34" charset="0"/>
            </a:rPr>
            <a:t>Texture modified diet and </a:t>
          </a:r>
          <a:r>
            <a:rPr lang="en-US" b="0" dirty="0">
              <a:latin typeface="+mn-lt"/>
              <a:cs typeface="Arial" panose="020B0604020202020204" pitchFamily="34" charset="0"/>
            </a:rPr>
            <a:t>fluids</a:t>
          </a:r>
        </a:p>
      </dgm:t>
    </dgm:pt>
    <dgm:pt modelId="{60765E0B-675C-4DE7-ABA3-BB595AECD36C}" type="parTrans" cxnId="{987C3CB5-B0AD-4C1A-9D52-511DD6F7E491}">
      <dgm:prSet/>
      <dgm:spPr/>
      <dgm:t>
        <a:bodyPr/>
        <a:lstStyle/>
        <a:p>
          <a:endParaRPr lang="en-US"/>
        </a:p>
      </dgm:t>
    </dgm:pt>
    <dgm:pt modelId="{DFA7D573-EAFF-4764-886E-138CD1801FF1}" type="sibTrans" cxnId="{987C3CB5-B0AD-4C1A-9D52-511DD6F7E491}">
      <dgm:prSet/>
      <dgm:spPr/>
      <dgm:t>
        <a:bodyPr/>
        <a:lstStyle/>
        <a:p>
          <a:endParaRPr lang="en-US"/>
        </a:p>
      </dgm:t>
    </dgm:pt>
    <dgm:pt modelId="{16F72B7B-5910-427F-A19F-3DF72284256C}">
      <dgm:prSet custT="1"/>
      <dgm:spPr/>
      <dgm:t>
        <a:bodyPr/>
        <a:lstStyle/>
        <a:p>
          <a:pPr algn="l"/>
          <a:r>
            <a:rPr lang="en-US" sz="1900" dirty="0">
              <a:latin typeface="+mn-lt"/>
              <a:cs typeface="Arial" panose="020B0604020202020204" pitchFamily="34" charset="0"/>
            </a:rPr>
            <a:t>Always follow speech and language therapists’ (SLT) recommendations in line with IDDSI considerations</a:t>
          </a:r>
        </a:p>
        <a:p>
          <a:pPr algn="l"/>
          <a:r>
            <a:rPr lang="en-US" sz="1900" dirty="0">
              <a:latin typeface="+mn-lt"/>
              <a:cs typeface="Arial" panose="020B0604020202020204" pitchFamily="34" charset="0"/>
            </a:rPr>
            <a:t>Residents who have dysphagia are excluded from the new care home pathway/scheme. This is mentioned </a:t>
          </a:r>
          <a:r>
            <a:rPr lang="en-US" sz="1900" dirty="0">
              <a:solidFill>
                <a:schemeClr val="tx1"/>
              </a:solidFill>
              <a:latin typeface="+mn-lt"/>
              <a:cs typeface="Arial" panose="020B0604020202020204" pitchFamily="34" charset="0"/>
            </a:rPr>
            <a:t>in TOPIC 5.</a:t>
          </a:r>
        </a:p>
      </dgm:t>
    </dgm:pt>
    <dgm:pt modelId="{9A9739B2-CB04-4CB5-8EC2-3B4DA5D74D14}" type="parTrans" cxnId="{A5E9F6B6-448C-444C-AA23-6731FB251270}">
      <dgm:prSet/>
      <dgm:spPr/>
      <dgm:t>
        <a:bodyPr/>
        <a:lstStyle/>
        <a:p>
          <a:endParaRPr lang="en-US"/>
        </a:p>
      </dgm:t>
    </dgm:pt>
    <dgm:pt modelId="{7BDCF6C8-7FAC-4C4B-830E-1CA0874D6193}" type="sibTrans" cxnId="{A5E9F6B6-448C-444C-AA23-6731FB251270}">
      <dgm:prSet/>
      <dgm:spPr/>
      <dgm:t>
        <a:bodyPr/>
        <a:lstStyle/>
        <a:p>
          <a:endParaRPr lang="en-US"/>
        </a:p>
      </dgm:t>
    </dgm:pt>
    <dgm:pt modelId="{8EDC4B37-A1E4-4034-8A93-C8237F686C3A}">
      <dgm:prSet custT="1"/>
      <dgm:spPr/>
      <dgm:t>
        <a:bodyPr/>
        <a:lstStyle/>
        <a:p>
          <a:r>
            <a:rPr lang="en-US" sz="2800" dirty="0">
              <a:latin typeface="+mn-lt"/>
              <a:cs typeface="Arial" panose="020B0604020202020204" pitchFamily="34" charset="0"/>
            </a:rPr>
            <a:t>Cultural</a:t>
          </a:r>
          <a:r>
            <a:rPr lang="en-US" sz="2800" dirty="0">
              <a:latin typeface="Arial" panose="020B0604020202020204" pitchFamily="34" charset="0"/>
              <a:cs typeface="Arial" panose="020B0604020202020204" pitchFamily="34" charset="0"/>
            </a:rPr>
            <a:t> </a:t>
          </a:r>
        </a:p>
      </dgm:t>
    </dgm:pt>
    <dgm:pt modelId="{7A539B03-4688-426F-975D-B8C99BA5210D}" type="parTrans" cxnId="{DEC5065A-8B86-4F44-814B-8A1191DB88F4}">
      <dgm:prSet/>
      <dgm:spPr/>
      <dgm:t>
        <a:bodyPr/>
        <a:lstStyle/>
        <a:p>
          <a:endParaRPr lang="en-US"/>
        </a:p>
      </dgm:t>
    </dgm:pt>
    <dgm:pt modelId="{9FABA8E5-4839-44D5-ABAF-1B9C3C00795F}" type="sibTrans" cxnId="{DEC5065A-8B86-4F44-814B-8A1191DB88F4}">
      <dgm:prSet/>
      <dgm:spPr/>
      <dgm:t>
        <a:bodyPr/>
        <a:lstStyle/>
        <a:p>
          <a:endParaRPr lang="en-US"/>
        </a:p>
      </dgm:t>
    </dgm:pt>
    <dgm:pt modelId="{9FFBBB47-16DF-4BB4-9743-10901E708AE8}">
      <dgm:prSet custT="1"/>
      <dgm:spPr/>
      <dgm:t>
        <a:bodyPr/>
        <a:lstStyle/>
        <a:p>
          <a:r>
            <a:rPr lang="en-US" sz="2000" dirty="0">
              <a:latin typeface="+mn-lt"/>
              <a:cs typeface="Arial" panose="020B0604020202020204" pitchFamily="34" charset="0"/>
            </a:rPr>
            <a:t>Always ensure food fortification considers cultural preferences</a:t>
          </a:r>
        </a:p>
      </dgm:t>
    </dgm:pt>
    <dgm:pt modelId="{6F1296AF-6BCB-47C0-A5C9-78709B853730}" type="parTrans" cxnId="{77E2C2B6-1AB0-4960-BEAF-CCA8D16B5C95}">
      <dgm:prSet/>
      <dgm:spPr/>
      <dgm:t>
        <a:bodyPr/>
        <a:lstStyle/>
        <a:p>
          <a:endParaRPr lang="en-US"/>
        </a:p>
      </dgm:t>
    </dgm:pt>
    <dgm:pt modelId="{7BE3BF6D-F523-4437-A5DA-2319179459FD}" type="sibTrans" cxnId="{77E2C2B6-1AB0-4960-BEAF-CCA8D16B5C95}">
      <dgm:prSet/>
      <dgm:spPr/>
      <dgm:t>
        <a:bodyPr/>
        <a:lstStyle/>
        <a:p>
          <a:endParaRPr lang="en-US"/>
        </a:p>
      </dgm:t>
    </dgm:pt>
    <dgm:pt modelId="{5B9DB6EE-3D52-4CF7-8CF5-16930615CD38}">
      <dgm:prSet custT="1"/>
      <dgm:spPr/>
      <dgm:t>
        <a:bodyPr/>
        <a:lstStyle/>
        <a:p>
          <a:r>
            <a:rPr lang="en-US" sz="2400" dirty="0">
              <a:latin typeface="+mn-lt"/>
              <a:cs typeface="Arial" panose="020B0604020202020204" pitchFamily="34" charset="0"/>
            </a:rPr>
            <a:t>Allergens/ Intolerances</a:t>
          </a:r>
        </a:p>
      </dgm:t>
    </dgm:pt>
    <dgm:pt modelId="{B4577BB2-4BAA-4EA7-B882-5BBCE0BF5049}" type="parTrans" cxnId="{D8A326FD-B78D-4816-BA70-8403CDB0714D}">
      <dgm:prSet/>
      <dgm:spPr/>
      <dgm:t>
        <a:bodyPr/>
        <a:lstStyle/>
        <a:p>
          <a:endParaRPr lang="en-US"/>
        </a:p>
      </dgm:t>
    </dgm:pt>
    <dgm:pt modelId="{FC3B5C5E-D2BA-4A80-A9B8-2416B239013E}" type="sibTrans" cxnId="{D8A326FD-B78D-4816-BA70-8403CDB0714D}">
      <dgm:prSet/>
      <dgm:spPr/>
      <dgm:t>
        <a:bodyPr/>
        <a:lstStyle/>
        <a:p>
          <a:endParaRPr lang="en-US"/>
        </a:p>
      </dgm:t>
    </dgm:pt>
    <dgm:pt modelId="{C4D07467-3704-48DE-AAD2-A724CB28618A}">
      <dgm:prSet custT="1"/>
      <dgm:spPr/>
      <dgm:t>
        <a:bodyPr/>
        <a:lstStyle/>
        <a:p>
          <a:r>
            <a:rPr lang="en-US" sz="2000" dirty="0">
              <a:latin typeface="+mn-lt"/>
              <a:cs typeface="Arial" panose="020B0604020202020204" pitchFamily="34" charset="0"/>
            </a:rPr>
            <a:t>Always ensure these are clearly documented and followed when fortifying foods </a:t>
          </a:r>
        </a:p>
      </dgm:t>
    </dgm:pt>
    <dgm:pt modelId="{29E3AA1E-C0BF-46B0-B41C-A61DAABEA06B}" type="parTrans" cxnId="{708DF3EC-5D53-440B-9DE6-9EA5D22EF2FE}">
      <dgm:prSet/>
      <dgm:spPr/>
      <dgm:t>
        <a:bodyPr/>
        <a:lstStyle/>
        <a:p>
          <a:endParaRPr lang="en-US"/>
        </a:p>
      </dgm:t>
    </dgm:pt>
    <dgm:pt modelId="{283CB462-1726-4B82-AAD2-D787C7231011}" type="sibTrans" cxnId="{708DF3EC-5D53-440B-9DE6-9EA5D22EF2FE}">
      <dgm:prSet/>
      <dgm:spPr/>
      <dgm:t>
        <a:bodyPr/>
        <a:lstStyle/>
        <a:p>
          <a:endParaRPr lang="en-US"/>
        </a:p>
      </dgm:t>
    </dgm:pt>
    <dgm:pt modelId="{E0506886-A4FD-456F-B4E8-940934C12EA5}" type="pres">
      <dgm:prSet presAssocID="{B03B42BF-21E4-4CFA-BBA4-83B7FCBB19E2}" presName="Name0" presStyleCnt="0">
        <dgm:presLayoutVars>
          <dgm:dir/>
          <dgm:animLvl val="lvl"/>
          <dgm:resizeHandles val="exact"/>
        </dgm:presLayoutVars>
      </dgm:prSet>
      <dgm:spPr/>
    </dgm:pt>
    <dgm:pt modelId="{B4B3CCD8-1B5F-427B-B67B-AE6461815FFA}" type="pres">
      <dgm:prSet presAssocID="{84EB779F-AA8F-41D8-8740-F8224BE3CE08}" presName="linNode" presStyleCnt="0"/>
      <dgm:spPr/>
    </dgm:pt>
    <dgm:pt modelId="{3AB48B2A-DA6E-433C-A735-55FB8F289D94}" type="pres">
      <dgm:prSet presAssocID="{84EB779F-AA8F-41D8-8740-F8224BE3CE08}" presName="parentText" presStyleLbl="alignNode1" presStyleIdx="0" presStyleCnt="3">
        <dgm:presLayoutVars>
          <dgm:chMax val="1"/>
          <dgm:bulletEnabled/>
        </dgm:presLayoutVars>
      </dgm:prSet>
      <dgm:spPr/>
    </dgm:pt>
    <dgm:pt modelId="{855C531A-50A9-4DDF-AB49-F636FE59A20A}" type="pres">
      <dgm:prSet presAssocID="{84EB779F-AA8F-41D8-8740-F8224BE3CE08}" presName="descendantText" presStyleLbl="alignAccFollowNode1" presStyleIdx="0" presStyleCnt="3">
        <dgm:presLayoutVars>
          <dgm:bulletEnabled/>
        </dgm:presLayoutVars>
      </dgm:prSet>
      <dgm:spPr/>
    </dgm:pt>
    <dgm:pt modelId="{4B2AAE97-0DA4-47F4-A032-0FEE28B7DA32}" type="pres">
      <dgm:prSet presAssocID="{DFA7D573-EAFF-4764-886E-138CD1801FF1}" presName="sp" presStyleCnt="0"/>
      <dgm:spPr/>
    </dgm:pt>
    <dgm:pt modelId="{0F504AF7-26CB-4BF9-956E-10E25A78C0CD}" type="pres">
      <dgm:prSet presAssocID="{8EDC4B37-A1E4-4034-8A93-C8237F686C3A}" presName="linNode" presStyleCnt="0"/>
      <dgm:spPr/>
    </dgm:pt>
    <dgm:pt modelId="{591A4BD4-0D8A-4113-AF39-A4A3B8DA385C}" type="pres">
      <dgm:prSet presAssocID="{8EDC4B37-A1E4-4034-8A93-C8237F686C3A}" presName="parentText" presStyleLbl="alignNode1" presStyleIdx="1" presStyleCnt="3" custLinFactNeighborX="0">
        <dgm:presLayoutVars>
          <dgm:chMax val="1"/>
          <dgm:bulletEnabled/>
        </dgm:presLayoutVars>
      </dgm:prSet>
      <dgm:spPr/>
    </dgm:pt>
    <dgm:pt modelId="{1A151E44-E754-43E1-82D9-681E4437CEAB}" type="pres">
      <dgm:prSet presAssocID="{8EDC4B37-A1E4-4034-8A93-C8237F686C3A}" presName="descendantText" presStyleLbl="alignAccFollowNode1" presStyleIdx="1" presStyleCnt="3">
        <dgm:presLayoutVars>
          <dgm:bulletEnabled/>
        </dgm:presLayoutVars>
      </dgm:prSet>
      <dgm:spPr/>
    </dgm:pt>
    <dgm:pt modelId="{9BDE04BA-9BA5-4248-93D6-80B3F72F5CA2}" type="pres">
      <dgm:prSet presAssocID="{9FABA8E5-4839-44D5-ABAF-1B9C3C00795F}" presName="sp" presStyleCnt="0"/>
      <dgm:spPr/>
    </dgm:pt>
    <dgm:pt modelId="{82399636-658C-44F5-A8DE-3B85823FE54B}" type="pres">
      <dgm:prSet presAssocID="{5B9DB6EE-3D52-4CF7-8CF5-16930615CD38}" presName="linNode" presStyleCnt="0"/>
      <dgm:spPr/>
    </dgm:pt>
    <dgm:pt modelId="{CE4E1915-E80D-44F5-918F-982F03EEB121}" type="pres">
      <dgm:prSet presAssocID="{5B9DB6EE-3D52-4CF7-8CF5-16930615CD38}" presName="parentText" presStyleLbl="alignNode1" presStyleIdx="2" presStyleCnt="3">
        <dgm:presLayoutVars>
          <dgm:chMax val="1"/>
          <dgm:bulletEnabled/>
        </dgm:presLayoutVars>
      </dgm:prSet>
      <dgm:spPr/>
    </dgm:pt>
    <dgm:pt modelId="{3E66A569-C7F4-4EDD-9D26-539FF45BA259}" type="pres">
      <dgm:prSet presAssocID="{5B9DB6EE-3D52-4CF7-8CF5-16930615CD38}" presName="descendantText" presStyleLbl="alignAccFollowNode1" presStyleIdx="2" presStyleCnt="3">
        <dgm:presLayoutVars>
          <dgm:bulletEnabled/>
        </dgm:presLayoutVars>
      </dgm:prSet>
      <dgm:spPr/>
    </dgm:pt>
  </dgm:ptLst>
  <dgm:cxnLst>
    <dgm:cxn modelId="{2880E833-E584-4551-B66C-D8BCB29D2B27}" type="presOf" srcId="{5B9DB6EE-3D52-4CF7-8CF5-16930615CD38}" destId="{CE4E1915-E80D-44F5-918F-982F03EEB121}" srcOrd="0" destOrd="0" presId="urn:microsoft.com/office/officeart/2016/7/layout/VerticalSolidActionList"/>
    <dgm:cxn modelId="{A4E8AD39-0D83-4B96-9848-563D106E04C6}" type="presOf" srcId="{16F72B7B-5910-427F-A19F-3DF72284256C}" destId="{855C531A-50A9-4DDF-AB49-F636FE59A20A}" srcOrd="0" destOrd="0" presId="urn:microsoft.com/office/officeart/2016/7/layout/VerticalSolidActionList"/>
    <dgm:cxn modelId="{DEC5065A-8B86-4F44-814B-8A1191DB88F4}" srcId="{B03B42BF-21E4-4CFA-BBA4-83B7FCBB19E2}" destId="{8EDC4B37-A1E4-4034-8A93-C8237F686C3A}" srcOrd="1" destOrd="0" parTransId="{7A539B03-4688-426F-975D-B8C99BA5210D}" sibTransId="{9FABA8E5-4839-44D5-ABAF-1B9C3C00795F}"/>
    <dgm:cxn modelId="{D87A7294-DCED-4ECB-984E-6A42513BFEB1}" type="presOf" srcId="{84EB779F-AA8F-41D8-8740-F8224BE3CE08}" destId="{3AB48B2A-DA6E-433C-A735-55FB8F289D94}" srcOrd="0" destOrd="0" presId="urn:microsoft.com/office/officeart/2016/7/layout/VerticalSolidActionList"/>
    <dgm:cxn modelId="{6F91ABB0-6153-482E-AEBD-C2AC770964D1}" type="presOf" srcId="{9FFBBB47-16DF-4BB4-9743-10901E708AE8}" destId="{1A151E44-E754-43E1-82D9-681E4437CEAB}" srcOrd="0" destOrd="0" presId="urn:microsoft.com/office/officeart/2016/7/layout/VerticalSolidActionList"/>
    <dgm:cxn modelId="{987C3CB5-B0AD-4C1A-9D52-511DD6F7E491}" srcId="{B03B42BF-21E4-4CFA-BBA4-83B7FCBB19E2}" destId="{84EB779F-AA8F-41D8-8740-F8224BE3CE08}" srcOrd="0" destOrd="0" parTransId="{60765E0B-675C-4DE7-ABA3-BB595AECD36C}" sibTransId="{DFA7D573-EAFF-4764-886E-138CD1801FF1}"/>
    <dgm:cxn modelId="{77E2C2B6-1AB0-4960-BEAF-CCA8D16B5C95}" srcId="{8EDC4B37-A1E4-4034-8A93-C8237F686C3A}" destId="{9FFBBB47-16DF-4BB4-9743-10901E708AE8}" srcOrd="0" destOrd="0" parTransId="{6F1296AF-6BCB-47C0-A5C9-78709B853730}" sibTransId="{7BE3BF6D-F523-4437-A5DA-2319179459FD}"/>
    <dgm:cxn modelId="{A5E9F6B6-448C-444C-AA23-6731FB251270}" srcId="{84EB779F-AA8F-41D8-8740-F8224BE3CE08}" destId="{16F72B7B-5910-427F-A19F-3DF72284256C}" srcOrd="0" destOrd="0" parTransId="{9A9739B2-CB04-4CB5-8EC2-3B4DA5D74D14}" sibTransId="{7BDCF6C8-7FAC-4C4B-830E-1CA0874D6193}"/>
    <dgm:cxn modelId="{659CB2D5-A956-464C-BA52-A725EA2644B2}" type="presOf" srcId="{B03B42BF-21E4-4CFA-BBA4-83B7FCBB19E2}" destId="{E0506886-A4FD-456F-B4E8-940934C12EA5}" srcOrd="0" destOrd="0" presId="urn:microsoft.com/office/officeart/2016/7/layout/VerticalSolidActionList"/>
    <dgm:cxn modelId="{41C545D9-B55C-4740-B60F-43E099F3E4A1}" type="presOf" srcId="{C4D07467-3704-48DE-AAD2-A724CB28618A}" destId="{3E66A569-C7F4-4EDD-9D26-539FF45BA259}" srcOrd="0" destOrd="0" presId="urn:microsoft.com/office/officeart/2016/7/layout/VerticalSolidActionList"/>
    <dgm:cxn modelId="{708DF3EC-5D53-440B-9DE6-9EA5D22EF2FE}" srcId="{5B9DB6EE-3D52-4CF7-8CF5-16930615CD38}" destId="{C4D07467-3704-48DE-AAD2-A724CB28618A}" srcOrd="0" destOrd="0" parTransId="{29E3AA1E-C0BF-46B0-B41C-A61DAABEA06B}" sibTransId="{283CB462-1726-4B82-AAD2-D787C7231011}"/>
    <dgm:cxn modelId="{C124FFEF-C3B6-487B-9C11-502404119F1A}" type="presOf" srcId="{8EDC4B37-A1E4-4034-8A93-C8237F686C3A}" destId="{591A4BD4-0D8A-4113-AF39-A4A3B8DA385C}" srcOrd="0" destOrd="0" presId="urn:microsoft.com/office/officeart/2016/7/layout/VerticalSolidActionList"/>
    <dgm:cxn modelId="{D8A326FD-B78D-4816-BA70-8403CDB0714D}" srcId="{B03B42BF-21E4-4CFA-BBA4-83B7FCBB19E2}" destId="{5B9DB6EE-3D52-4CF7-8CF5-16930615CD38}" srcOrd="2" destOrd="0" parTransId="{B4577BB2-4BAA-4EA7-B882-5BBCE0BF5049}" sibTransId="{FC3B5C5E-D2BA-4A80-A9B8-2416B239013E}"/>
    <dgm:cxn modelId="{B6576D7B-64BC-41BF-BFAA-D6F9DBEA854B}" type="presParOf" srcId="{E0506886-A4FD-456F-B4E8-940934C12EA5}" destId="{B4B3CCD8-1B5F-427B-B67B-AE6461815FFA}" srcOrd="0" destOrd="0" presId="urn:microsoft.com/office/officeart/2016/7/layout/VerticalSolidActionList"/>
    <dgm:cxn modelId="{C8F1E1F3-CA18-4957-B5A1-5B8B468C4CC1}" type="presParOf" srcId="{B4B3CCD8-1B5F-427B-B67B-AE6461815FFA}" destId="{3AB48B2A-DA6E-433C-A735-55FB8F289D94}" srcOrd="0" destOrd="0" presId="urn:microsoft.com/office/officeart/2016/7/layout/VerticalSolidActionList"/>
    <dgm:cxn modelId="{D2EEF2C8-EF6B-48B1-AE38-2691B2BAE260}" type="presParOf" srcId="{B4B3CCD8-1B5F-427B-B67B-AE6461815FFA}" destId="{855C531A-50A9-4DDF-AB49-F636FE59A20A}" srcOrd="1" destOrd="0" presId="urn:microsoft.com/office/officeart/2016/7/layout/VerticalSolidActionList"/>
    <dgm:cxn modelId="{04B75D10-03D4-4AF3-9DB8-470DC9DB5226}" type="presParOf" srcId="{E0506886-A4FD-456F-B4E8-940934C12EA5}" destId="{4B2AAE97-0DA4-47F4-A032-0FEE28B7DA32}" srcOrd="1" destOrd="0" presId="urn:microsoft.com/office/officeart/2016/7/layout/VerticalSolidActionList"/>
    <dgm:cxn modelId="{46F6604F-0BAF-451F-A029-E86D014A6140}" type="presParOf" srcId="{E0506886-A4FD-456F-B4E8-940934C12EA5}" destId="{0F504AF7-26CB-4BF9-956E-10E25A78C0CD}" srcOrd="2" destOrd="0" presId="urn:microsoft.com/office/officeart/2016/7/layout/VerticalSolidActionList"/>
    <dgm:cxn modelId="{7D9A228A-CCD6-473D-8513-B8555B2C7EC5}" type="presParOf" srcId="{0F504AF7-26CB-4BF9-956E-10E25A78C0CD}" destId="{591A4BD4-0D8A-4113-AF39-A4A3B8DA385C}" srcOrd="0" destOrd="0" presId="urn:microsoft.com/office/officeart/2016/7/layout/VerticalSolidActionList"/>
    <dgm:cxn modelId="{07513927-6D6A-4B68-A243-B0B6CDC5CC04}" type="presParOf" srcId="{0F504AF7-26CB-4BF9-956E-10E25A78C0CD}" destId="{1A151E44-E754-43E1-82D9-681E4437CEAB}" srcOrd="1" destOrd="0" presId="urn:microsoft.com/office/officeart/2016/7/layout/VerticalSolidActionList"/>
    <dgm:cxn modelId="{29ACA8FB-7D9B-4AD6-AA26-48208C92F3BA}" type="presParOf" srcId="{E0506886-A4FD-456F-B4E8-940934C12EA5}" destId="{9BDE04BA-9BA5-4248-93D6-80B3F72F5CA2}" srcOrd="3" destOrd="0" presId="urn:microsoft.com/office/officeart/2016/7/layout/VerticalSolidActionList"/>
    <dgm:cxn modelId="{2086B084-C641-429D-BE01-92D49389DA2A}" type="presParOf" srcId="{E0506886-A4FD-456F-B4E8-940934C12EA5}" destId="{82399636-658C-44F5-A8DE-3B85823FE54B}" srcOrd="4" destOrd="0" presId="urn:microsoft.com/office/officeart/2016/7/layout/VerticalSolidActionList"/>
    <dgm:cxn modelId="{2A2942F7-C633-479A-926D-ED826038AF6C}" type="presParOf" srcId="{82399636-658C-44F5-A8DE-3B85823FE54B}" destId="{CE4E1915-E80D-44F5-918F-982F03EEB121}" srcOrd="0" destOrd="0" presId="urn:microsoft.com/office/officeart/2016/7/layout/VerticalSolidActionList"/>
    <dgm:cxn modelId="{002292C6-750E-483F-8074-FDF7E6F4856D}" type="presParOf" srcId="{82399636-658C-44F5-A8DE-3B85823FE54B}" destId="{3E66A569-C7F4-4EDD-9D26-539FF45BA25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A63EE2-6015-467E-A028-E915DE2C6DB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0BDDB3-6C7C-47EA-9793-02B1751F1150}">
      <dgm:prSet custT="1"/>
      <dgm:spPr/>
      <dgm:t>
        <a:bodyPr/>
        <a:lstStyle/>
        <a:p>
          <a:r>
            <a:rPr lang="en-GB" sz="2400" dirty="0">
              <a:latin typeface="+mn-lt"/>
              <a:cs typeface="Arial" panose="020B0604020202020204" pitchFamily="34" charset="0"/>
            </a:rPr>
            <a:t>Smaller meals but more frequently throughout the day </a:t>
          </a:r>
          <a:endParaRPr lang="en-US" sz="2400" dirty="0">
            <a:latin typeface="+mn-lt"/>
            <a:cs typeface="Arial" panose="020B0604020202020204" pitchFamily="34" charset="0"/>
          </a:endParaRPr>
        </a:p>
      </dgm:t>
    </dgm:pt>
    <dgm:pt modelId="{50335DB0-AF85-48C2-A5D8-88C18BBB9429}" type="parTrans" cxnId="{7038656C-22A0-45E4-827C-3A40469C81EF}">
      <dgm:prSet/>
      <dgm:spPr/>
      <dgm:t>
        <a:bodyPr/>
        <a:lstStyle/>
        <a:p>
          <a:endParaRPr lang="en-US"/>
        </a:p>
      </dgm:t>
    </dgm:pt>
    <dgm:pt modelId="{407FB970-7B18-4261-B510-B2687AA006D7}" type="sibTrans" cxnId="{7038656C-22A0-45E4-827C-3A40469C81EF}">
      <dgm:prSet/>
      <dgm:spPr/>
      <dgm:t>
        <a:bodyPr/>
        <a:lstStyle/>
        <a:p>
          <a:endParaRPr lang="en-US"/>
        </a:p>
      </dgm:t>
    </dgm:pt>
    <dgm:pt modelId="{94E6C971-C04C-4CEC-84B4-7EA530CB9434}">
      <dgm:prSet custT="1"/>
      <dgm:spPr/>
      <dgm:t>
        <a:bodyPr/>
        <a:lstStyle/>
        <a:p>
          <a:r>
            <a:rPr lang="en-GB" sz="2400" dirty="0">
              <a:latin typeface="+mn-lt"/>
              <a:cs typeface="Arial" panose="020B0604020202020204" pitchFamily="34" charset="0"/>
            </a:rPr>
            <a:t>Nourishing snacks and drinks between meals </a:t>
          </a:r>
          <a:endParaRPr lang="en-US" sz="2400" dirty="0">
            <a:latin typeface="+mn-lt"/>
            <a:cs typeface="Arial" panose="020B0604020202020204" pitchFamily="34" charset="0"/>
          </a:endParaRPr>
        </a:p>
      </dgm:t>
    </dgm:pt>
    <dgm:pt modelId="{D54508AB-F498-41F2-BB32-B02464F7CE87}" type="parTrans" cxnId="{83B87D24-313E-488B-A725-38D1C69D4342}">
      <dgm:prSet/>
      <dgm:spPr/>
      <dgm:t>
        <a:bodyPr/>
        <a:lstStyle/>
        <a:p>
          <a:endParaRPr lang="en-US"/>
        </a:p>
      </dgm:t>
    </dgm:pt>
    <dgm:pt modelId="{356562FD-723A-4103-8733-E731B6DD0814}" type="sibTrans" cxnId="{83B87D24-313E-488B-A725-38D1C69D4342}">
      <dgm:prSet/>
      <dgm:spPr/>
      <dgm:t>
        <a:bodyPr/>
        <a:lstStyle/>
        <a:p>
          <a:endParaRPr lang="en-US"/>
        </a:p>
      </dgm:t>
    </dgm:pt>
    <dgm:pt modelId="{3747D0EF-96FD-41C8-8A90-AA704440C313}">
      <dgm:prSet custT="1"/>
      <dgm:spPr/>
      <dgm:t>
        <a:bodyPr/>
        <a:lstStyle/>
        <a:p>
          <a:r>
            <a:rPr lang="en-GB" sz="2400" dirty="0">
              <a:latin typeface="+mn-lt"/>
              <a:cs typeface="Arial" panose="020B0604020202020204" pitchFamily="34" charset="0"/>
            </a:rPr>
            <a:t>Ensure the environment where meals are eaten is calm and peaceful </a:t>
          </a:r>
          <a:endParaRPr lang="en-US" sz="2400" dirty="0">
            <a:latin typeface="+mn-lt"/>
            <a:cs typeface="Arial" panose="020B0604020202020204" pitchFamily="34" charset="0"/>
          </a:endParaRPr>
        </a:p>
      </dgm:t>
    </dgm:pt>
    <dgm:pt modelId="{CDD58FB7-86C4-438C-BDCC-A0674A452E27}" type="parTrans" cxnId="{9C67A0FB-B175-4946-8D68-67736EAB7758}">
      <dgm:prSet/>
      <dgm:spPr/>
      <dgm:t>
        <a:bodyPr/>
        <a:lstStyle/>
        <a:p>
          <a:endParaRPr lang="en-US"/>
        </a:p>
      </dgm:t>
    </dgm:pt>
    <dgm:pt modelId="{0568A4C1-C84C-4705-B93F-FB029E9966B1}" type="sibTrans" cxnId="{9C67A0FB-B175-4946-8D68-67736EAB7758}">
      <dgm:prSet/>
      <dgm:spPr/>
      <dgm:t>
        <a:bodyPr/>
        <a:lstStyle/>
        <a:p>
          <a:endParaRPr lang="en-US"/>
        </a:p>
      </dgm:t>
    </dgm:pt>
    <dgm:pt modelId="{7E273390-F5EE-48E1-BCC6-FB058E9FBD14}">
      <dgm:prSet custT="1"/>
      <dgm:spPr/>
      <dgm:t>
        <a:bodyPr/>
        <a:lstStyle/>
        <a:p>
          <a:r>
            <a:rPr lang="en-GB" sz="2400" dirty="0">
              <a:latin typeface="+mn-lt"/>
              <a:cs typeface="Arial" panose="020B0604020202020204" pitchFamily="34" charset="0"/>
            </a:rPr>
            <a:t>Make foods look attractive - garnish food with parsley, lemon or tomatoes </a:t>
          </a:r>
          <a:endParaRPr lang="en-US" sz="2400" dirty="0">
            <a:latin typeface="+mn-lt"/>
            <a:cs typeface="Arial" panose="020B0604020202020204" pitchFamily="34" charset="0"/>
          </a:endParaRPr>
        </a:p>
      </dgm:t>
    </dgm:pt>
    <dgm:pt modelId="{FAF0AC50-9BD7-41F2-88E8-531A3E616EC2}" type="parTrans" cxnId="{DFBC07EA-65AC-473E-BC15-836E55F3025F}">
      <dgm:prSet/>
      <dgm:spPr/>
      <dgm:t>
        <a:bodyPr/>
        <a:lstStyle/>
        <a:p>
          <a:endParaRPr lang="en-US"/>
        </a:p>
      </dgm:t>
    </dgm:pt>
    <dgm:pt modelId="{D3921897-9728-40D7-812D-DAA9D6C2C282}" type="sibTrans" cxnId="{DFBC07EA-65AC-473E-BC15-836E55F3025F}">
      <dgm:prSet/>
      <dgm:spPr/>
      <dgm:t>
        <a:bodyPr/>
        <a:lstStyle/>
        <a:p>
          <a:endParaRPr lang="en-US"/>
        </a:p>
      </dgm:t>
    </dgm:pt>
    <dgm:pt modelId="{87B0A8B9-A37A-438C-8C9A-91928D6B1B39}">
      <dgm:prSet custT="1"/>
      <dgm:spPr/>
      <dgm:t>
        <a:bodyPr/>
        <a:lstStyle/>
        <a:p>
          <a:r>
            <a:rPr lang="en-GB" sz="2400" dirty="0">
              <a:latin typeface="+mn-lt"/>
              <a:cs typeface="Arial" panose="020B0604020202020204" pitchFamily="34" charset="0"/>
            </a:rPr>
            <a:t>Sharp tasting foods are refreshing. Try fresh fruit, fruit juices, lemon squash or boiled sweets</a:t>
          </a:r>
          <a:endParaRPr lang="en-US" sz="2400" dirty="0">
            <a:latin typeface="+mn-lt"/>
            <a:cs typeface="Arial" panose="020B0604020202020204" pitchFamily="34" charset="0"/>
          </a:endParaRPr>
        </a:p>
      </dgm:t>
    </dgm:pt>
    <dgm:pt modelId="{5B6632E8-BF27-419A-A152-39B2E7F9B4F7}" type="parTrans" cxnId="{547F00A6-B6C5-448C-9D3B-7CB6A7A9F62E}">
      <dgm:prSet/>
      <dgm:spPr/>
      <dgm:t>
        <a:bodyPr/>
        <a:lstStyle/>
        <a:p>
          <a:endParaRPr lang="en-US"/>
        </a:p>
      </dgm:t>
    </dgm:pt>
    <dgm:pt modelId="{186FF7B4-C563-4206-98B2-C65B8A39B0AE}" type="sibTrans" cxnId="{547F00A6-B6C5-448C-9D3B-7CB6A7A9F62E}">
      <dgm:prSet/>
      <dgm:spPr/>
      <dgm:t>
        <a:bodyPr/>
        <a:lstStyle/>
        <a:p>
          <a:endParaRPr lang="en-US"/>
        </a:p>
      </dgm:t>
    </dgm:pt>
    <dgm:pt modelId="{1A1D7051-5398-4FF9-8469-326AB55DAC9A}">
      <dgm:prSet custT="1"/>
      <dgm:spPr/>
      <dgm:t>
        <a:bodyPr/>
        <a:lstStyle/>
        <a:p>
          <a:r>
            <a:rPr lang="en-GB" sz="2400" dirty="0">
              <a:latin typeface="+mn-lt"/>
              <a:cs typeface="Arial" panose="020B0604020202020204" pitchFamily="34" charset="0"/>
            </a:rPr>
            <a:t>An alcoholic drink if permitted by the doctor, before a meal can help to stimulate appetite </a:t>
          </a:r>
          <a:endParaRPr lang="en-US" sz="2400" dirty="0">
            <a:latin typeface="+mn-lt"/>
            <a:cs typeface="Arial" panose="020B0604020202020204" pitchFamily="34" charset="0"/>
          </a:endParaRPr>
        </a:p>
      </dgm:t>
    </dgm:pt>
    <dgm:pt modelId="{9197DA55-7954-4F03-8C61-840F6D35805F}" type="parTrans" cxnId="{FFFC9CD6-F021-47AC-8870-88015E63085A}">
      <dgm:prSet/>
      <dgm:spPr/>
      <dgm:t>
        <a:bodyPr/>
        <a:lstStyle/>
        <a:p>
          <a:endParaRPr lang="en-US"/>
        </a:p>
      </dgm:t>
    </dgm:pt>
    <dgm:pt modelId="{0885EC7A-BBC3-4BA9-A103-DC34BD779FAF}" type="sibTrans" cxnId="{FFFC9CD6-F021-47AC-8870-88015E63085A}">
      <dgm:prSet/>
      <dgm:spPr/>
      <dgm:t>
        <a:bodyPr/>
        <a:lstStyle/>
        <a:p>
          <a:endParaRPr lang="en-US"/>
        </a:p>
      </dgm:t>
    </dgm:pt>
    <dgm:pt modelId="{D296B569-7E48-42A6-BE7D-567F1D0CA8DA}" type="pres">
      <dgm:prSet presAssocID="{67A63EE2-6015-467E-A028-E915DE2C6DB0}" presName="diagram" presStyleCnt="0">
        <dgm:presLayoutVars>
          <dgm:dir/>
          <dgm:resizeHandles val="exact"/>
        </dgm:presLayoutVars>
      </dgm:prSet>
      <dgm:spPr/>
    </dgm:pt>
    <dgm:pt modelId="{DAEAD697-8A10-41BF-80A2-FE570BD4D6CA}" type="pres">
      <dgm:prSet presAssocID="{410BDDB3-6C7C-47EA-9793-02B1751F1150}" presName="node" presStyleLbl="node1" presStyleIdx="0" presStyleCnt="6">
        <dgm:presLayoutVars>
          <dgm:bulletEnabled val="1"/>
        </dgm:presLayoutVars>
      </dgm:prSet>
      <dgm:spPr/>
    </dgm:pt>
    <dgm:pt modelId="{507CE4C9-ED11-4F48-B6B3-FCA1B03CF1AA}" type="pres">
      <dgm:prSet presAssocID="{407FB970-7B18-4261-B510-B2687AA006D7}" presName="sibTrans" presStyleCnt="0"/>
      <dgm:spPr/>
    </dgm:pt>
    <dgm:pt modelId="{D4381CAA-0258-4EDF-B9D0-D1077AC93DBF}" type="pres">
      <dgm:prSet presAssocID="{94E6C971-C04C-4CEC-84B4-7EA530CB9434}" presName="node" presStyleLbl="node1" presStyleIdx="1" presStyleCnt="6">
        <dgm:presLayoutVars>
          <dgm:bulletEnabled val="1"/>
        </dgm:presLayoutVars>
      </dgm:prSet>
      <dgm:spPr/>
    </dgm:pt>
    <dgm:pt modelId="{D926F10E-BFB1-4A90-AC62-B726D3FF5828}" type="pres">
      <dgm:prSet presAssocID="{356562FD-723A-4103-8733-E731B6DD0814}" presName="sibTrans" presStyleCnt="0"/>
      <dgm:spPr/>
    </dgm:pt>
    <dgm:pt modelId="{A19BD901-E734-440A-A8AE-7789DE4F19E2}" type="pres">
      <dgm:prSet presAssocID="{3747D0EF-96FD-41C8-8A90-AA704440C313}" presName="node" presStyleLbl="node1" presStyleIdx="2" presStyleCnt="6">
        <dgm:presLayoutVars>
          <dgm:bulletEnabled val="1"/>
        </dgm:presLayoutVars>
      </dgm:prSet>
      <dgm:spPr/>
    </dgm:pt>
    <dgm:pt modelId="{5836C624-3CD1-4A9E-9A9B-E4F71E48013F}" type="pres">
      <dgm:prSet presAssocID="{0568A4C1-C84C-4705-B93F-FB029E9966B1}" presName="sibTrans" presStyleCnt="0"/>
      <dgm:spPr/>
    </dgm:pt>
    <dgm:pt modelId="{7486A836-98CB-4F1C-B3E3-19DAF5270B6C}" type="pres">
      <dgm:prSet presAssocID="{7E273390-F5EE-48E1-BCC6-FB058E9FBD14}" presName="node" presStyleLbl="node1" presStyleIdx="3" presStyleCnt="6">
        <dgm:presLayoutVars>
          <dgm:bulletEnabled val="1"/>
        </dgm:presLayoutVars>
      </dgm:prSet>
      <dgm:spPr/>
    </dgm:pt>
    <dgm:pt modelId="{C4CD7760-5DB0-4C40-9F2A-8852B2E6E63C}" type="pres">
      <dgm:prSet presAssocID="{D3921897-9728-40D7-812D-DAA9D6C2C282}" presName="sibTrans" presStyleCnt="0"/>
      <dgm:spPr/>
    </dgm:pt>
    <dgm:pt modelId="{E517BF6C-C642-48EF-A1A1-E4C267A8E52B}" type="pres">
      <dgm:prSet presAssocID="{87B0A8B9-A37A-438C-8C9A-91928D6B1B39}" presName="node" presStyleLbl="node1" presStyleIdx="4" presStyleCnt="6">
        <dgm:presLayoutVars>
          <dgm:bulletEnabled val="1"/>
        </dgm:presLayoutVars>
      </dgm:prSet>
      <dgm:spPr/>
    </dgm:pt>
    <dgm:pt modelId="{E3376283-90F9-4D1E-8636-26E7FF5CC835}" type="pres">
      <dgm:prSet presAssocID="{186FF7B4-C563-4206-98B2-C65B8A39B0AE}" presName="sibTrans" presStyleCnt="0"/>
      <dgm:spPr/>
    </dgm:pt>
    <dgm:pt modelId="{7F444B46-87C6-410C-9B62-BDC8DD92C8BB}" type="pres">
      <dgm:prSet presAssocID="{1A1D7051-5398-4FF9-8469-326AB55DAC9A}" presName="node" presStyleLbl="node1" presStyleIdx="5" presStyleCnt="6">
        <dgm:presLayoutVars>
          <dgm:bulletEnabled val="1"/>
        </dgm:presLayoutVars>
      </dgm:prSet>
      <dgm:spPr/>
    </dgm:pt>
  </dgm:ptLst>
  <dgm:cxnLst>
    <dgm:cxn modelId="{39D10809-0860-48B6-9A74-DBE8509A4C96}" type="presOf" srcId="{3747D0EF-96FD-41C8-8A90-AA704440C313}" destId="{A19BD901-E734-440A-A8AE-7789DE4F19E2}" srcOrd="0" destOrd="0" presId="urn:microsoft.com/office/officeart/2005/8/layout/default"/>
    <dgm:cxn modelId="{1333D30D-EB0F-446C-AC52-7A7238AE5B18}" type="presOf" srcId="{87B0A8B9-A37A-438C-8C9A-91928D6B1B39}" destId="{E517BF6C-C642-48EF-A1A1-E4C267A8E52B}" srcOrd="0" destOrd="0" presId="urn:microsoft.com/office/officeart/2005/8/layout/default"/>
    <dgm:cxn modelId="{FF34E915-4FFA-4774-83FD-3FA50248C083}" type="presOf" srcId="{1A1D7051-5398-4FF9-8469-326AB55DAC9A}" destId="{7F444B46-87C6-410C-9B62-BDC8DD92C8BB}" srcOrd="0" destOrd="0" presId="urn:microsoft.com/office/officeart/2005/8/layout/default"/>
    <dgm:cxn modelId="{83B87D24-313E-488B-A725-38D1C69D4342}" srcId="{67A63EE2-6015-467E-A028-E915DE2C6DB0}" destId="{94E6C971-C04C-4CEC-84B4-7EA530CB9434}" srcOrd="1" destOrd="0" parTransId="{D54508AB-F498-41F2-BB32-B02464F7CE87}" sibTransId="{356562FD-723A-4103-8733-E731B6DD0814}"/>
    <dgm:cxn modelId="{7329F83E-CF1D-4234-8497-13EFD1EE7E09}" type="presOf" srcId="{94E6C971-C04C-4CEC-84B4-7EA530CB9434}" destId="{D4381CAA-0258-4EDF-B9D0-D1077AC93DBF}" srcOrd="0" destOrd="0" presId="urn:microsoft.com/office/officeart/2005/8/layout/default"/>
    <dgm:cxn modelId="{EAA6D247-6A67-4362-AF1B-A93C562AF0F7}" type="presOf" srcId="{410BDDB3-6C7C-47EA-9793-02B1751F1150}" destId="{DAEAD697-8A10-41BF-80A2-FE570BD4D6CA}" srcOrd="0" destOrd="0" presId="urn:microsoft.com/office/officeart/2005/8/layout/default"/>
    <dgm:cxn modelId="{7038656C-22A0-45E4-827C-3A40469C81EF}" srcId="{67A63EE2-6015-467E-A028-E915DE2C6DB0}" destId="{410BDDB3-6C7C-47EA-9793-02B1751F1150}" srcOrd="0" destOrd="0" parTransId="{50335DB0-AF85-48C2-A5D8-88C18BBB9429}" sibTransId="{407FB970-7B18-4261-B510-B2687AA006D7}"/>
    <dgm:cxn modelId="{F420D074-C15B-4743-9A46-8A168F965653}" type="presOf" srcId="{7E273390-F5EE-48E1-BCC6-FB058E9FBD14}" destId="{7486A836-98CB-4F1C-B3E3-19DAF5270B6C}" srcOrd="0" destOrd="0" presId="urn:microsoft.com/office/officeart/2005/8/layout/default"/>
    <dgm:cxn modelId="{547F00A6-B6C5-448C-9D3B-7CB6A7A9F62E}" srcId="{67A63EE2-6015-467E-A028-E915DE2C6DB0}" destId="{87B0A8B9-A37A-438C-8C9A-91928D6B1B39}" srcOrd="4" destOrd="0" parTransId="{5B6632E8-BF27-419A-A152-39B2E7F9B4F7}" sibTransId="{186FF7B4-C563-4206-98B2-C65B8A39B0AE}"/>
    <dgm:cxn modelId="{19ED58B8-2E7C-49F3-B12C-FFF5ADC4C94E}" type="presOf" srcId="{67A63EE2-6015-467E-A028-E915DE2C6DB0}" destId="{D296B569-7E48-42A6-BE7D-567F1D0CA8DA}" srcOrd="0" destOrd="0" presId="urn:microsoft.com/office/officeart/2005/8/layout/default"/>
    <dgm:cxn modelId="{FFFC9CD6-F021-47AC-8870-88015E63085A}" srcId="{67A63EE2-6015-467E-A028-E915DE2C6DB0}" destId="{1A1D7051-5398-4FF9-8469-326AB55DAC9A}" srcOrd="5" destOrd="0" parTransId="{9197DA55-7954-4F03-8C61-840F6D35805F}" sibTransId="{0885EC7A-BBC3-4BA9-A103-DC34BD779FAF}"/>
    <dgm:cxn modelId="{DFBC07EA-65AC-473E-BC15-836E55F3025F}" srcId="{67A63EE2-6015-467E-A028-E915DE2C6DB0}" destId="{7E273390-F5EE-48E1-BCC6-FB058E9FBD14}" srcOrd="3" destOrd="0" parTransId="{FAF0AC50-9BD7-41F2-88E8-531A3E616EC2}" sibTransId="{D3921897-9728-40D7-812D-DAA9D6C2C282}"/>
    <dgm:cxn modelId="{9C67A0FB-B175-4946-8D68-67736EAB7758}" srcId="{67A63EE2-6015-467E-A028-E915DE2C6DB0}" destId="{3747D0EF-96FD-41C8-8A90-AA704440C313}" srcOrd="2" destOrd="0" parTransId="{CDD58FB7-86C4-438C-BDCC-A0674A452E27}" sibTransId="{0568A4C1-C84C-4705-B93F-FB029E9966B1}"/>
    <dgm:cxn modelId="{161EE2CB-E676-4BFA-808D-61D94765A02B}" type="presParOf" srcId="{D296B569-7E48-42A6-BE7D-567F1D0CA8DA}" destId="{DAEAD697-8A10-41BF-80A2-FE570BD4D6CA}" srcOrd="0" destOrd="0" presId="urn:microsoft.com/office/officeart/2005/8/layout/default"/>
    <dgm:cxn modelId="{43B70D15-38C8-48EF-ABF8-F07F69606B7A}" type="presParOf" srcId="{D296B569-7E48-42A6-BE7D-567F1D0CA8DA}" destId="{507CE4C9-ED11-4F48-B6B3-FCA1B03CF1AA}" srcOrd="1" destOrd="0" presId="urn:microsoft.com/office/officeart/2005/8/layout/default"/>
    <dgm:cxn modelId="{4D3693C1-3E59-4EAE-840B-D784F911AD5E}" type="presParOf" srcId="{D296B569-7E48-42A6-BE7D-567F1D0CA8DA}" destId="{D4381CAA-0258-4EDF-B9D0-D1077AC93DBF}" srcOrd="2" destOrd="0" presId="urn:microsoft.com/office/officeart/2005/8/layout/default"/>
    <dgm:cxn modelId="{3F4B7539-3A47-4F19-86FD-CE98D7D6091D}" type="presParOf" srcId="{D296B569-7E48-42A6-BE7D-567F1D0CA8DA}" destId="{D926F10E-BFB1-4A90-AC62-B726D3FF5828}" srcOrd="3" destOrd="0" presId="urn:microsoft.com/office/officeart/2005/8/layout/default"/>
    <dgm:cxn modelId="{5C666A73-2EF2-4CF7-B627-C63ED6D39ED4}" type="presParOf" srcId="{D296B569-7E48-42A6-BE7D-567F1D0CA8DA}" destId="{A19BD901-E734-440A-A8AE-7789DE4F19E2}" srcOrd="4" destOrd="0" presId="urn:microsoft.com/office/officeart/2005/8/layout/default"/>
    <dgm:cxn modelId="{2C1097EB-799C-4839-B8AC-14F784B8875C}" type="presParOf" srcId="{D296B569-7E48-42A6-BE7D-567F1D0CA8DA}" destId="{5836C624-3CD1-4A9E-9A9B-E4F71E48013F}" srcOrd="5" destOrd="0" presId="urn:microsoft.com/office/officeart/2005/8/layout/default"/>
    <dgm:cxn modelId="{CB0B5FD5-3305-4BC9-B35A-0979636DCDD3}" type="presParOf" srcId="{D296B569-7E48-42A6-BE7D-567F1D0CA8DA}" destId="{7486A836-98CB-4F1C-B3E3-19DAF5270B6C}" srcOrd="6" destOrd="0" presId="urn:microsoft.com/office/officeart/2005/8/layout/default"/>
    <dgm:cxn modelId="{149CC194-16A5-48A8-883E-0DB1D82C4735}" type="presParOf" srcId="{D296B569-7E48-42A6-BE7D-567F1D0CA8DA}" destId="{C4CD7760-5DB0-4C40-9F2A-8852B2E6E63C}" srcOrd="7" destOrd="0" presId="urn:microsoft.com/office/officeart/2005/8/layout/default"/>
    <dgm:cxn modelId="{5DF97149-C7DE-4946-94F0-7954A1D15B99}" type="presParOf" srcId="{D296B569-7E48-42A6-BE7D-567F1D0CA8DA}" destId="{E517BF6C-C642-48EF-A1A1-E4C267A8E52B}" srcOrd="8" destOrd="0" presId="urn:microsoft.com/office/officeart/2005/8/layout/default"/>
    <dgm:cxn modelId="{9DB2D446-4F97-4646-912C-4362684C2187}" type="presParOf" srcId="{D296B569-7E48-42A6-BE7D-567F1D0CA8DA}" destId="{E3376283-90F9-4D1E-8636-26E7FF5CC835}" srcOrd="9" destOrd="0" presId="urn:microsoft.com/office/officeart/2005/8/layout/default"/>
    <dgm:cxn modelId="{9469DC02-1F8E-4CDC-B086-725E32997E6C}" type="presParOf" srcId="{D296B569-7E48-42A6-BE7D-567F1D0CA8DA}" destId="{7F444B46-87C6-410C-9B62-BDC8DD92C8B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FC2FF9-B80B-4788-AA3C-5F435F5539D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458463-EEF2-4476-8AD3-317D1FC00C0B}">
      <dgm:prSet custT="1"/>
      <dgm:spPr/>
      <dgm:t>
        <a:bodyPr/>
        <a:lstStyle/>
        <a:p>
          <a:pPr>
            <a:lnSpc>
              <a:spcPct val="100000"/>
            </a:lnSpc>
            <a:defRPr cap="all"/>
          </a:pPr>
          <a:r>
            <a:rPr lang="en-GB" sz="2500" dirty="0">
              <a:latin typeface="Arial" panose="020B0604020202020204" pitchFamily="34" charset="0"/>
              <a:cs typeface="Arial" panose="020B0604020202020204" pitchFamily="34" charset="0"/>
            </a:rPr>
            <a:t>Tips to ensure a good dining environment</a:t>
          </a:r>
          <a:r>
            <a:rPr lang="en-GB" sz="1800" b="0" i="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B5D28E9E-3FF1-4522-8148-892009BBB82D}" type="parTrans" cxnId="{6201E7D1-FFC8-4C69-AF41-27CD74268757}">
      <dgm:prSet/>
      <dgm:spPr/>
      <dgm:t>
        <a:bodyPr/>
        <a:lstStyle/>
        <a:p>
          <a:endParaRPr lang="en-US"/>
        </a:p>
      </dgm:t>
    </dgm:pt>
    <dgm:pt modelId="{BDCE7C86-EBF2-4A74-82DD-30E16A76A282}" type="sibTrans" cxnId="{6201E7D1-FFC8-4C69-AF41-27CD74268757}">
      <dgm:prSet/>
      <dgm:spPr/>
      <dgm:t>
        <a:bodyPr/>
        <a:lstStyle/>
        <a:p>
          <a:endParaRPr lang="en-US"/>
        </a:p>
      </dgm:t>
    </dgm:pt>
    <dgm:pt modelId="{96B771F0-33EF-48E3-8E29-B2644F5AF5E8}">
      <dgm:prSet custT="1"/>
      <dgm:spPr/>
      <dgm:t>
        <a:bodyPr/>
        <a:lstStyle/>
        <a:p>
          <a:pPr>
            <a:lnSpc>
              <a:spcPct val="100000"/>
            </a:lnSpc>
            <a:defRPr cap="all"/>
          </a:pPr>
          <a:r>
            <a:rPr lang="en-GB" sz="1200" cap="none" dirty="0">
              <a:latin typeface="Arial" panose="020B0604020202020204" pitchFamily="34" charset="0"/>
              <a:cs typeface="Arial" panose="020B0604020202020204" pitchFamily="34" charset="0"/>
            </a:rPr>
            <a:t>Minimise</a:t>
          </a:r>
          <a:r>
            <a:rPr lang="en-GB" sz="1200" b="0" i="0" cap="none" dirty="0">
              <a:latin typeface="Arial" panose="020B0604020202020204" pitchFamily="34" charset="0"/>
              <a:cs typeface="Arial" panose="020B0604020202020204" pitchFamily="34" charset="0"/>
            </a:rPr>
            <a:t> distractions</a:t>
          </a:r>
          <a:endParaRPr lang="en-US" sz="1200" cap="none" dirty="0">
            <a:latin typeface="Arial" panose="020B0604020202020204" pitchFamily="34" charset="0"/>
            <a:cs typeface="Arial" panose="020B0604020202020204" pitchFamily="34" charset="0"/>
          </a:endParaRPr>
        </a:p>
      </dgm:t>
    </dgm:pt>
    <dgm:pt modelId="{998DF2DB-6C55-409B-B15B-10A798ABAC4A}" type="parTrans" cxnId="{A720F1B2-02F3-49A2-9508-E718D5CF6DA0}">
      <dgm:prSet/>
      <dgm:spPr/>
      <dgm:t>
        <a:bodyPr/>
        <a:lstStyle/>
        <a:p>
          <a:endParaRPr lang="en-US"/>
        </a:p>
      </dgm:t>
    </dgm:pt>
    <dgm:pt modelId="{02A763E1-AECF-4296-9866-DC205E2C3B29}" type="sibTrans" cxnId="{A720F1B2-02F3-49A2-9508-E718D5CF6DA0}">
      <dgm:prSet/>
      <dgm:spPr/>
      <dgm:t>
        <a:bodyPr/>
        <a:lstStyle/>
        <a:p>
          <a:endParaRPr lang="en-US"/>
        </a:p>
      </dgm:t>
    </dgm:pt>
    <dgm:pt modelId="{9E6DBAC0-6A8D-41C7-B87B-7364257AC0E5}">
      <dgm:prSet custT="1"/>
      <dgm:spPr/>
      <dgm:t>
        <a:bodyPr/>
        <a:lstStyle/>
        <a:p>
          <a:pPr>
            <a:lnSpc>
              <a:spcPct val="100000"/>
            </a:lnSpc>
            <a:defRPr cap="all"/>
          </a:pPr>
          <a:r>
            <a:rPr lang="en-GB" sz="1200" b="0" i="0" cap="none" dirty="0">
              <a:latin typeface="Arial" panose="020B0604020202020204" pitchFamily="34" charset="0"/>
              <a:cs typeface="Arial" panose="020B0604020202020204" pitchFamily="34" charset="0"/>
            </a:rPr>
            <a:t>Adequate lighting- appropriate lighting can help in seeing and recognizing foods offered, making it much easier to eat</a:t>
          </a:r>
          <a:endParaRPr lang="en-US" sz="1200" cap="none" dirty="0">
            <a:latin typeface="Arial" panose="020B0604020202020204" pitchFamily="34" charset="0"/>
            <a:cs typeface="Arial" panose="020B0604020202020204" pitchFamily="34" charset="0"/>
          </a:endParaRPr>
        </a:p>
      </dgm:t>
    </dgm:pt>
    <dgm:pt modelId="{F8669799-F948-44CB-B7C6-BAEA563CD68E}" type="parTrans" cxnId="{2651FB92-0CD9-4AC9-8BA2-88774396850F}">
      <dgm:prSet/>
      <dgm:spPr/>
      <dgm:t>
        <a:bodyPr/>
        <a:lstStyle/>
        <a:p>
          <a:endParaRPr lang="en-US"/>
        </a:p>
      </dgm:t>
    </dgm:pt>
    <dgm:pt modelId="{FE0D84C9-84F8-4C1C-9193-438ED4ECE648}" type="sibTrans" cxnId="{2651FB92-0CD9-4AC9-8BA2-88774396850F}">
      <dgm:prSet/>
      <dgm:spPr/>
      <dgm:t>
        <a:bodyPr/>
        <a:lstStyle/>
        <a:p>
          <a:endParaRPr lang="en-US"/>
        </a:p>
      </dgm:t>
    </dgm:pt>
    <dgm:pt modelId="{91A2E955-1518-45D8-B191-E8D4841382C7}">
      <dgm:prSet custT="1"/>
      <dgm:spPr/>
      <dgm:t>
        <a:bodyPr/>
        <a:lstStyle/>
        <a:p>
          <a:pPr>
            <a:lnSpc>
              <a:spcPct val="100000"/>
            </a:lnSpc>
            <a:defRPr cap="all"/>
          </a:pPr>
          <a:r>
            <a:rPr lang="en-GB" sz="1200" b="0" i="0" cap="none" dirty="0">
              <a:latin typeface="Arial" panose="020B0604020202020204" pitchFamily="34" charset="0"/>
              <a:cs typeface="Arial" panose="020B0604020202020204" pitchFamily="34" charset="0"/>
            </a:rPr>
            <a:t>Make food the focus</a:t>
          </a:r>
          <a:endParaRPr lang="en-US" sz="1200" cap="none" dirty="0">
            <a:latin typeface="Arial" panose="020B0604020202020204" pitchFamily="34" charset="0"/>
            <a:cs typeface="Arial" panose="020B0604020202020204" pitchFamily="34" charset="0"/>
          </a:endParaRPr>
        </a:p>
      </dgm:t>
    </dgm:pt>
    <dgm:pt modelId="{4A7E0BEC-77E5-4723-A2BB-4A363EB8940D}" type="parTrans" cxnId="{EBF531E5-8B5C-4E34-BE97-E4963D970892}">
      <dgm:prSet/>
      <dgm:spPr/>
      <dgm:t>
        <a:bodyPr/>
        <a:lstStyle/>
        <a:p>
          <a:endParaRPr lang="en-US"/>
        </a:p>
      </dgm:t>
    </dgm:pt>
    <dgm:pt modelId="{C6B70C7F-4C67-44FE-9EEF-9346885D230B}" type="sibTrans" cxnId="{EBF531E5-8B5C-4E34-BE97-E4963D970892}">
      <dgm:prSet/>
      <dgm:spPr/>
      <dgm:t>
        <a:bodyPr/>
        <a:lstStyle/>
        <a:p>
          <a:endParaRPr lang="en-US"/>
        </a:p>
      </dgm:t>
    </dgm:pt>
    <dgm:pt modelId="{7718372E-D95E-49EB-A014-AB57F2F552FB}">
      <dgm:prSet custT="1"/>
      <dgm:spPr/>
      <dgm:t>
        <a:bodyPr/>
        <a:lstStyle/>
        <a:p>
          <a:pPr>
            <a:lnSpc>
              <a:spcPct val="100000"/>
            </a:lnSpc>
            <a:defRPr cap="all"/>
          </a:pPr>
          <a:r>
            <a:rPr lang="en-GB" sz="1200" b="0" i="0" cap="none" dirty="0">
              <a:latin typeface="Arial" panose="020B0604020202020204" pitchFamily="34" charset="0"/>
              <a:cs typeface="Arial" panose="020B0604020202020204" pitchFamily="34" charset="0"/>
            </a:rPr>
            <a:t>Eat meals with others- keep the patient centred; this could be in a large dining area with others or eating in a quiet environment with 1-2 others that the individual feels comfortable</a:t>
          </a:r>
          <a:endParaRPr lang="en-US" sz="1200" cap="none" dirty="0">
            <a:latin typeface="Arial" panose="020B0604020202020204" pitchFamily="34" charset="0"/>
            <a:cs typeface="Arial" panose="020B0604020202020204" pitchFamily="34" charset="0"/>
          </a:endParaRPr>
        </a:p>
      </dgm:t>
    </dgm:pt>
    <dgm:pt modelId="{E8FD6A5E-63EB-4508-8AFB-3E9DE8B1994E}" type="parTrans" cxnId="{7F8D84C5-4E4E-44F5-8A44-1C113A131E62}">
      <dgm:prSet/>
      <dgm:spPr/>
      <dgm:t>
        <a:bodyPr/>
        <a:lstStyle/>
        <a:p>
          <a:endParaRPr lang="en-US"/>
        </a:p>
      </dgm:t>
    </dgm:pt>
    <dgm:pt modelId="{D4D4BC6A-1642-4954-84B6-3480581CD1DD}" type="sibTrans" cxnId="{7F8D84C5-4E4E-44F5-8A44-1C113A131E62}">
      <dgm:prSet/>
      <dgm:spPr/>
      <dgm:t>
        <a:bodyPr/>
        <a:lstStyle/>
        <a:p>
          <a:endParaRPr lang="en-US"/>
        </a:p>
      </dgm:t>
    </dgm:pt>
    <dgm:pt modelId="{421E2F7F-ED10-434B-8101-E47D4E524476}">
      <dgm:prSet custT="1"/>
      <dgm:spPr/>
      <dgm:t>
        <a:bodyPr/>
        <a:lstStyle/>
        <a:p>
          <a:pPr>
            <a:lnSpc>
              <a:spcPct val="100000"/>
            </a:lnSpc>
            <a:defRPr cap="all"/>
          </a:pPr>
          <a:r>
            <a:rPr lang="en-GB" sz="1200" b="0" i="0" cap="none" dirty="0">
              <a:latin typeface="Arial" panose="020B0604020202020204" pitchFamily="34" charset="0"/>
              <a:cs typeface="Arial" panose="020B0604020202020204" pitchFamily="34" charset="0"/>
            </a:rPr>
            <a:t>Serve meals and snacks at the same times each day- consistency helps establish a routine and this may help improve intake</a:t>
          </a:r>
          <a:endParaRPr lang="en-US" sz="1200" cap="none" dirty="0">
            <a:latin typeface="Arial" panose="020B0604020202020204" pitchFamily="34" charset="0"/>
            <a:cs typeface="Arial" panose="020B0604020202020204" pitchFamily="34" charset="0"/>
          </a:endParaRPr>
        </a:p>
      </dgm:t>
    </dgm:pt>
    <dgm:pt modelId="{98F1D32E-C24B-44B8-8B75-1243F3F13CAF}" type="parTrans" cxnId="{1AEFE8FB-F86A-4EBB-9758-713EB08B980F}">
      <dgm:prSet/>
      <dgm:spPr/>
      <dgm:t>
        <a:bodyPr/>
        <a:lstStyle/>
        <a:p>
          <a:endParaRPr lang="en-US"/>
        </a:p>
      </dgm:t>
    </dgm:pt>
    <dgm:pt modelId="{C2CB5DDF-90B4-44F8-BB08-2270361A3859}" type="sibTrans" cxnId="{1AEFE8FB-F86A-4EBB-9758-713EB08B980F}">
      <dgm:prSet/>
      <dgm:spPr/>
      <dgm:t>
        <a:bodyPr/>
        <a:lstStyle/>
        <a:p>
          <a:endParaRPr lang="en-US"/>
        </a:p>
      </dgm:t>
    </dgm:pt>
    <dgm:pt modelId="{5410651E-5C69-4590-8510-FC0B8C5BED61}">
      <dgm:prSet custT="1"/>
      <dgm:spPr/>
      <dgm:t>
        <a:bodyPr/>
        <a:lstStyle/>
        <a:p>
          <a:pPr>
            <a:lnSpc>
              <a:spcPct val="100000"/>
            </a:lnSpc>
            <a:defRPr cap="all"/>
          </a:pPr>
          <a:r>
            <a:rPr lang="en-GB" sz="1200" cap="none" dirty="0">
              <a:latin typeface="Arial" panose="020B0604020202020204" pitchFamily="34" charset="0"/>
              <a:cs typeface="Arial" panose="020B0604020202020204" pitchFamily="34" charset="0"/>
            </a:rPr>
            <a:t>Ensure appropriate food options are readily available if patients miss a meal or snack if they have been asleep or away at mealtimes</a:t>
          </a:r>
          <a:endParaRPr lang="en-US" sz="1200" cap="none" dirty="0">
            <a:latin typeface="Arial" panose="020B0604020202020204" pitchFamily="34" charset="0"/>
            <a:cs typeface="Arial" panose="020B0604020202020204" pitchFamily="34" charset="0"/>
          </a:endParaRPr>
        </a:p>
      </dgm:t>
    </dgm:pt>
    <dgm:pt modelId="{0A173B25-416C-48FA-9EE7-602760E87C30}" type="parTrans" cxnId="{F682D1D5-BF7A-4493-A88E-7A237CAF252F}">
      <dgm:prSet/>
      <dgm:spPr/>
      <dgm:t>
        <a:bodyPr/>
        <a:lstStyle/>
        <a:p>
          <a:endParaRPr lang="en-US"/>
        </a:p>
      </dgm:t>
    </dgm:pt>
    <dgm:pt modelId="{FB083AFB-9E18-491A-A524-1177BD5FCC36}" type="sibTrans" cxnId="{F682D1D5-BF7A-4493-A88E-7A237CAF252F}">
      <dgm:prSet/>
      <dgm:spPr/>
      <dgm:t>
        <a:bodyPr/>
        <a:lstStyle/>
        <a:p>
          <a:endParaRPr lang="en-US"/>
        </a:p>
      </dgm:t>
    </dgm:pt>
    <dgm:pt modelId="{0C30F0C6-B689-42D0-85FA-5F27B02B4B03}" type="pres">
      <dgm:prSet presAssocID="{F2FC2FF9-B80B-4788-AA3C-5F435F5539D2}" presName="root" presStyleCnt="0">
        <dgm:presLayoutVars>
          <dgm:dir/>
          <dgm:resizeHandles val="exact"/>
        </dgm:presLayoutVars>
      </dgm:prSet>
      <dgm:spPr/>
    </dgm:pt>
    <dgm:pt modelId="{B082BFDD-FE58-4C54-BBA0-A6E476521FD4}" type="pres">
      <dgm:prSet presAssocID="{6D458463-EEF2-4476-8AD3-317D1FC00C0B}" presName="compNode" presStyleCnt="0"/>
      <dgm:spPr/>
    </dgm:pt>
    <dgm:pt modelId="{72087990-377D-4405-BC68-39D055AB9C68}" type="pres">
      <dgm:prSet presAssocID="{6D458463-EEF2-4476-8AD3-317D1FC00C0B}" presName="iconBgRect" presStyleLbl="bgShp" presStyleIdx="0" presStyleCnt="7" custLinFactNeighborX="-24192" custLinFactNeighborY="-95614"/>
      <dgm:spPr>
        <a:solidFill>
          <a:schemeClr val="bg1"/>
        </a:solidFill>
      </dgm:spPr>
    </dgm:pt>
    <dgm:pt modelId="{494328D7-EBD1-4191-AF3D-5172587A941B}" type="pres">
      <dgm:prSet presAssocID="{6D458463-EEF2-4476-8AD3-317D1FC00C0B}" presName="iconRect" presStyleLbl="node1" presStyleIdx="0" presStyleCnt="7" custLinFactY="-54272" custLinFactNeighborX="-48747" custLinFactNeighborY="-100000"/>
      <dgm:spPr>
        <a:ln>
          <a:noFill/>
        </a:ln>
      </dgm:spPr>
    </dgm:pt>
    <dgm:pt modelId="{177910EA-F449-4CAB-B7C9-57ED58BB6B20}" type="pres">
      <dgm:prSet presAssocID="{6D458463-EEF2-4476-8AD3-317D1FC00C0B}" presName="spaceRect" presStyleCnt="0"/>
      <dgm:spPr/>
    </dgm:pt>
    <dgm:pt modelId="{F589D4E4-FF9F-42D8-AE6B-AFAE3D4C0E80}" type="pres">
      <dgm:prSet presAssocID="{6D458463-EEF2-4476-8AD3-317D1FC00C0B}" presName="textRect" presStyleLbl="revTx" presStyleIdx="0" presStyleCnt="7" custScaleX="384002" custScaleY="114820" custLinFactX="46842" custLinFactY="-177726" custLinFactNeighborX="100000" custLinFactNeighborY="-200000">
        <dgm:presLayoutVars>
          <dgm:chMax val="1"/>
          <dgm:chPref val="1"/>
        </dgm:presLayoutVars>
      </dgm:prSet>
      <dgm:spPr/>
    </dgm:pt>
    <dgm:pt modelId="{095B8ADD-2579-44C1-AEA4-835DB0EEEDC8}" type="pres">
      <dgm:prSet presAssocID="{BDCE7C86-EBF2-4A74-82DD-30E16A76A282}" presName="sibTrans" presStyleCnt="0"/>
      <dgm:spPr/>
    </dgm:pt>
    <dgm:pt modelId="{D82A1F14-529D-4C4E-9D1C-5FB31E3623A9}" type="pres">
      <dgm:prSet presAssocID="{96B771F0-33EF-48E3-8E29-B2644F5AF5E8}" presName="compNode" presStyleCnt="0"/>
      <dgm:spPr/>
    </dgm:pt>
    <dgm:pt modelId="{CF4D5739-F285-4D2E-BBBD-2B5F372285A9}" type="pres">
      <dgm:prSet presAssocID="{96B771F0-33EF-48E3-8E29-B2644F5AF5E8}" presName="iconBgRect" presStyleLbl="bgShp" presStyleIdx="1" presStyleCnt="7" custLinFactY="100000" custLinFactNeighborX="-94150" custLinFactNeighborY="161824"/>
      <dgm:spPr>
        <a:solidFill>
          <a:schemeClr val="accent1">
            <a:lumMod val="75000"/>
          </a:schemeClr>
        </a:solidFill>
      </dgm:spPr>
    </dgm:pt>
    <dgm:pt modelId="{A35830BC-6F7D-4D8B-91DF-0E71BA9944A9}" type="pres">
      <dgm:prSet presAssocID="{96B771F0-33EF-48E3-8E29-B2644F5AF5E8}" presName="iconRect" presStyleLbl="node1" presStyleIdx="1" presStyleCnt="7" custLinFactX="-63903" custLinFactY="200000" custLinFactNeighborX="-100000" custLinFactNeighborY="2600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F63CCBC0-4A1A-4537-983A-B16F5F8DF516}" type="pres">
      <dgm:prSet presAssocID="{96B771F0-33EF-48E3-8E29-B2644F5AF5E8}" presName="spaceRect" presStyleCnt="0"/>
      <dgm:spPr/>
    </dgm:pt>
    <dgm:pt modelId="{7AFB738B-D725-4136-8DD1-4CC193AAFF31}" type="pres">
      <dgm:prSet presAssocID="{96B771F0-33EF-48E3-8E29-B2644F5AF5E8}" presName="textRect" presStyleLbl="revTx" presStyleIdx="1" presStyleCnt="7" custScaleY="50095" custLinFactY="200000" custLinFactNeighborX="-53625" custLinFactNeighborY="239180">
        <dgm:presLayoutVars>
          <dgm:chMax val="1"/>
          <dgm:chPref val="1"/>
        </dgm:presLayoutVars>
      </dgm:prSet>
      <dgm:spPr/>
    </dgm:pt>
    <dgm:pt modelId="{D6E29ED3-C517-4DEC-9BB9-5BBC75B987EB}" type="pres">
      <dgm:prSet presAssocID="{02A763E1-AECF-4296-9866-DC205E2C3B29}" presName="sibTrans" presStyleCnt="0"/>
      <dgm:spPr/>
    </dgm:pt>
    <dgm:pt modelId="{C06A712E-958B-401A-86E9-4F0594A3A7BB}" type="pres">
      <dgm:prSet presAssocID="{9E6DBAC0-6A8D-41C7-B87B-7364257AC0E5}" presName="compNode" presStyleCnt="0"/>
      <dgm:spPr/>
    </dgm:pt>
    <dgm:pt modelId="{FB0E464D-31BC-4CE6-B97B-731AE8F04659}" type="pres">
      <dgm:prSet presAssocID="{9E6DBAC0-6A8D-41C7-B87B-7364257AC0E5}" presName="iconBgRect" presStyleLbl="bgShp" presStyleIdx="2" presStyleCnt="7" custLinFactNeighborX="-77989" custLinFactNeighborY="-2418"/>
      <dgm:spPr/>
    </dgm:pt>
    <dgm:pt modelId="{7575F11F-604C-4EE1-A934-0F63599A2396}" type="pres">
      <dgm:prSet presAssocID="{9E6DBAC0-6A8D-41C7-B87B-7364257AC0E5}" presName="iconRect" presStyleLbl="node1" presStyleIdx="2" presStyleCnt="7" custLinFactX="-30549" custLinFactNeighborX="-100000" custLinFactNeighborY="-58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s"/>
        </a:ext>
      </dgm:extLst>
    </dgm:pt>
    <dgm:pt modelId="{E9D9C28E-2B96-4D16-962E-9BF9A2FE46AD}" type="pres">
      <dgm:prSet presAssocID="{9E6DBAC0-6A8D-41C7-B87B-7364257AC0E5}" presName="spaceRect" presStyleCnt="0"/>
      <dgm:spPr/>
    </dgm:pt>
    <dgm:pt modelId="{D9868676-F0E9-41EC-83C5-5EE726E6950D}" type="pres">
      <dgm:prSet presAssocID="{9E6DBAC0-6A8D-41C7-B87B-7364257AC0E5}" presName="textRect" presStyleLbl="revTx" presStyleIdx="2" presStyleCnt="7" custScaleX="124938" custLinFactNeighborX="-39816" custLinFactNeighborY="-25565">
        <dgm:presLayoutVars>
          <dgm:chMax val="1"/>
          <dgm:chPref val="1"/>
        </dgm:presLayoutVars>
      </dgm:prSet>
      <dgm:spPr/>
    </dgm:pt>
    <dgm:pt modelId="{48D06452-F9D5-4A1A-8705-F0900E23E44E}" type="pres">
      <dgm:prSet presAssocID="{FE0D84C9-84F8-4C1C-9193-438ED4ECE648}" presName="sibTrans" presStyleCnt="0"/>
      <dgm:spPr/>
    </dgm:pt>
    <dgm:pt modelId="{FD0CC998-9DFF-4A5C-8A69-86B28E9F144F}" type="pres">
      <dgm:prSet presAssocID="{91A2E955-1518-45D8-B191-E8D4841382C7}" presName="compNode" presStyleCnt="0"/>
      <dgm:spPr/>
    </dgm:pt>
    <dgm:pt modelId="{F65577F2-4F8E-42CD-8393-AA00186D29D4}" type="pres">
      <dgm:prSet presAssocID="{91A2E955-1518-45D8-B191-E8D4841382C7}" presName="iconBgRect" presStyleLbl="bgShp" presStyleIdx="3" presStyleCnt="7" custLinFactX="306157" custLinFactNeighborX="400000" custLinFactNeighborY="26678"/>
      <dgm:spPr/>
    </dgm:pt>
    <dgm:pt modelId="{607F7739-D389-4F0C-A5F2-759604F59F04}" type="pres">
      <dgm:prSet presAssocID="{91A2E955-1518-45D8-B191-E8D4841382C7}" presName="iconRect" presStyleLbl="node1" presStyleIdx="3" presStyleCnt="7" custLinFactX="600000" custLinFactNeighborX="633103" custLinFactNeighborY="464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24DAE853-810C-486B-9FBD-C4BE5C4BBBBE}" type="pres">
      <dgm:prSet presAssocID="{91A2E955-1518-45D8-B191-E8D4841382C7}" presName="spaceRect" presStyleCnt="0"/>
      <dgm:spPr/>
    </dgm:pt>
    <dgm:pt modelId="{D8711026-1336-44CB-98AB-2F6BC5B1F367}" type="pres">
      <dgm:prSet presAssocID="{91A2E955-1518-45D8-B191-E8D4841382C7}" presName="textRect" presStyleLbl="revTx" presStyleIdx="3" presStyleCnt="7" custScaleY="42030" custLinFactX="200000" custLinFactNeighborX="232652" custLinFactNeighborY="21466">
        <dgm:presLayoutVars>
          <dgm:chMax val="1"/>
          <dgm:chPref val="1"/>
        </dgm:presLayoutVars>
      </dgm:prSet>
      <dgm:spPr/>
    </dgm:pt>
    <dgm:pt modelId="{E053DA3F-1F91-4FC4-ABE6-BF03D1B75AC4}" type="pres">
      <dgm:prSet presAssocID="{C6B70C7F-4C67-44FE-9EEF-9346885D230B}" presName="sibTrans" presStyleCnt="0"/>
      <dgm:spPr/>
    </dgm:pt>
    <dgm:pt modelId="{796142C4-A48C-4A86-9192-91666B54C7F8}" type="pres">
      <dgm:prSet presAssocID="{7718372E-D95E-49EB-A014-AB57F2F552FB}" presName="compNode" presStyleCnt="0"/>
      <dgm:spPr/>
    </dgm:pt>
    <dgm:pt modelId="{D0E1EDE3-5BA5-46C4-B8AF-BD4E3F26E431}" type="pres">
      <dgm:prSet presAssocID="{7718372E-D95E-49EB-A014-AB57F2F552FB}" presName="iconBgRect" presStyleLbl="bgShp" presStyleIdx="4" presStyleCnt="7" custLinFactY="-100000" custLinFactNeighborX="3850" custLinFactNeighborY="-128597"/>
      <dgm:spPr/>
    </dgm:pt>
    <dgm:pt modelId="{F44E0716-104A-4650-B2B0-98731C6CE504}" type="pres">
      <dgm:prSet presAssocID="{7718372E-D95E-49EB-A014-AB57F2F552FB}" presName="iconRect" presStyleLbl="node1" presStyleIdx="4" presStyleCnt="7" custLinFactY="-200000" custLinFactNeighborX="19636" custLinFactNeighborY="-20480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Eating"/>
        </a:ext>
      </dgm:extLst>
    </dgm:pt>
    <dgm:pt modelId="{8102518A-8DCB-4DBC-A2B5-06B83D6F2D88}" type="pres">
      <dgm:prSet presAssocID="{7718372E-D95E-49EB-A014-AB57F2F552FB}" presName="spaceRect" presStyleCnt="0"/>
      <dgm:spPr/>
    </dgm:pt>
    <dgm:pt modelId="{9DE184E8-FA6E-4522-9791-72EB0E4CC0D6}" type="pres">
      <dgm:prSet presAssocID="{7718372E-D95E-49EB-A014-AB57F2F552FB}" presName="textRect" presStyleLbl="revTx" presStyleIdx="4" presStyleCnt="7" custLinFactY="-200000" custLinFactNeighborX="6449" custLinFactNeighborY="-240062">
        <dgm:presLayoutVars>
          <dgm:chMax val="1"/>
          <dgm:chPref val="1"/>
        </dgm:presLayoutVars>
      </dgm:prSet>
      <dgm:spPr/>
    </dgm:pt>
    <dgm:pt modelId="{96517CE2-5FE4-475B-B712-0E3EBF8FBA10}" type="pres">
      <dgm:prSet presAssocID="{D4D4BC6A-1642-4954-84B6-3480581CD1DD}" presName="sibTrans" presStyleCnt="0"/>
      <dgm:spPr/>
    </dgm:pt>
    <dgm:pt modelId="{B0761834-2309-4406-BF6A-8CB110665981}" type="pres">
      <dgm:prSet presAssocID="{421E2F7F-ED10-434B-8101-E47D4E524476}" presName="compNode" presStyleCnt="0"/>
      <dgm:spPr/>
    </dgm:pt>
    <dgm:pt modelId="{05A44A20-B414-4D54-99FA-CFFA7D4FCB71}" type="pres">
      <dgm:prSet presAssocID="{421E2F7F-ED10-434B-8101-E47D4E524476}" presName="iconBgRect" presStyleLbl="bgShp" presStyleIdx="5" presStyleCnt="7" custLinFactY="-100000" custLinFactNeighborX="55589" custLinFactNeighborY="-124103"/>
      <dgm:spPr/>
    </dgm:pt>
    <dgm:pt modelId="{6EECAF06-FAC0-4D16-8E2F-4844C0ADDDCF}" type="pres">
      <dgm:prSet presAssocID="{421E2F7F-ED10-434B-8101-E47D4E524476}" presName="iconRect" presStyleLbl="node1" presStyleIdx="5" presStyleCnt="7" custLinFactY="-191519" custLinFactNeighborX="99070"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k and knife"/>
        </a:ext>
      </dgm:extLst>
    </dgm:pt>
    <dgm:pt modelId="{AACDCA6D-5E4F-48D9-B5E0-15F9AE50572D}" type="pres">
      <dgm:prSet presAssocID="{421E2F7F-ED10-434B-8101-E47D4E524476}" presName="spaceRect" presStyleCnt="0"/>
      <dgm:spPr/>
    </dgm:pt>
    <dgm:pt modelId="{DE3C9495-3A59-4142-881E-4B6F1822C830}" type="pres">
      <dgm:prSet presAssocID="{421E2F7F-ED10-434B-8101-E47D4E524476}" presName="textRect" presStyleLbl="revTx" presStyleIdx="5" presStyleCnt="7" custScaleX="114728" custLinFactY="-200000" custLinFactNeighborX="40712" custLinFactNeighborY="-227977">
        <dgm:presLayoutVars>
          <dgm:chMax val="1"/>
          <dgm:chPref val="1"/>
        </dgm:presLayoutVars>
      </dgm:prSet>
      <dgm:spPr/>
    </dgm:pt>
    <dgm:pt modelId="{499876C8-5E87-4200-8EFA-8A916115B55C}" type="pres">
      <dgm:prSet presAssocID="{C2CB5DDF-90B4-44F8-BB08-2270361A3859}" presName="sibTrans" presStyleCnt="0"/>
      <dgm:spPr/>
    </dgm:pt>
    <dgm:pt modelId="{180BDA54-9A9B-469F-BB0E-96A6B8C6D77A}" type="pres">
      <dgm:prSet presAssocID="{5410651E-5C69-4590-8510-FC0B8C5BED61}" presName="compNode" presStyleCnt="0"/>
      <dgm:spPr/>
    </dgm:pt>
    <dgm:pt modelId="{0D1D62F2-F1F6-404A-8B10-09CA0EE8A7A0}" type="pres">
      <dgm:prSet presAssocID="{5410651E-5C69-4590-8510-FC0B8C5BED61}" presName="iconBgRect" presStyleLbl="bgShp" presStyleIdx="6" presStyleCnt="7" custLinFactX="-200000" custLinFactNeighborX="-244129" custLinFactNeighborY="41683"/>
      <dgm:spPr>
        <a:solidFill>
          <a:srgbClr val="00B050"/>
        </a:solidFill>
      </dgm:spPr>
    </dgm:pt>
    <dgm:pt modelId="{D2704B0D-70A0-4313-BAFB-406E89199CDF}" type="pres">
      <dgm:prSet presAssocID="{5410651E-5C69-4590-8510-FC0B8C5BED61}" presName="iconRect" presStyleLbl="node1" presStyleIdx="6" presStyleCnt="7" custLinFactX="-362035" custLinFactNeighborX="-400000" custLinFactNeighborY="6894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vocado"/>
        </a:ext>
      </dgm:extLst>
    </dgm:pt>
    <dgm:pt modelId="{6F65819F-155F-4CF9-BAAF-6F5952A1538F}" type="pres">
      <dgm:prSet presAssocID="{5410651E-5C69-4590-8510-FC0B8C5BED61}" presName="spaceRect" presStyleCnt="0"/>
      <dgm:spPr/>
    </dgm:pt>
    <dgm:pt modelId="{CE5EA569-BC1F-44CB-9191-048BD2654610}" type="pres">
      <dgm:prSet presAssocID="{5410651E-5C69-4590-8510-FC0B8C5BED61}" presName="textRect" presStyleLbl="revTx" presStyleIdx="6" presStyleCnt="7" custScaleX="152869" custLinFactX="-100000" custLinFactNeighborX="-169334" custLinFactNeighborY="65133">
        <dgm:presLayoutVars>
          <dgm:chMax val="1"/>
          <dgm:chPref val="1"/>
        </dgm:presLayoutVars>
      </dgm:prSet>
      <dgm:spPr/>
    </dgm:pt>
  </dgm:ptLst>
  <dgm:cxnLst>
    <dgm:cxn modelId="{9A87FD09-12B1-4645-A85F-29EA326EBB23}" type="presOf" srcId="{6D458463-EEF2-4476-8AD3-317D1FC00C0B}" destId="{F589D4E4-FF9F-42D8-AE6B-AFAE3D4C0E80}" srcOrd="0" destOrd="0" presId="urn:microsoft.com/office/officeart/2018/5/layout/IconCircleLabelList"/>
    <dgm:cxn modelId="{9A74110D-B6AC-4B85-BD52-99A532AE4062}" type="presOf" srcId="{9E6DBAC0-6A8D-41C7-B87B-7364257AC0E5}" destId="{D9868676-F0E9-41EC-83C5-5EE726E6950D}" srcOrd="0" destOrd="0" presId="urn:microsoft.com/office/officeart/2018/5/layout/IconCircleLabelList"/>
    <dgm:cxn modelId="{67BDF46F-239A-4F43-BD29-81BC35052BFA}" type="presOf" srcId="{5410651E-5C69-4590-8510-FC0B8C5BED61}" destId="{CE5EA569-BC1F-44CB-9191-048BD2654610}" srcOrd="0" destOrd="0" presId="urn:microsoft.com/office/officeart/2018/5/layout/IconCircleLabelList"/>
    <dgm:cxn modelId="{6F6B908F-56B5-4BA2-A27E-29F01E6F956A}" type="presOf" srcId="{F2FC2FF9-B80B-4788-AA3C-5F435F5539D2}" destId="{0C30F0C6-B689-42D0-85FA-5F27B02B4B03}" srcOrd="0" destOrd="0" presId="urn:microsoft.com/office/officeart/2018/5/layout/IconCircleLabelList"/>
    <dgm:cxn modelId="{2651FB92-0CD9-4AC9-8BA2-88774396850F}" srcId="{F2FC2FF9-B80B-4788-AA3C-5F435F5539D2}" destId="{9E6DBAC0-6A8D-41C7-B87B-7364257AC0E5}" srcOrd="2" destOrd="0" parTransId="{F8669799-F948-44CB-B7C6-BAEA563CD68E}" sibTransId="{FE0D84C9-84F8-4C1C-9193-438ED4ECE648}"/>
    <dgm:cxn modelId="{DD8D6BA3-40E2-413D-A91E-C74506E314D0}" type="presOf" srcId="{421E2F7F-ED10-434B-8101-E47D4E524476}" destId="{DE3C9495-3A59-4142-881E-4B6F1822C830}" srcOrd="0" destOrd="0" presId="urn:microsoft.com/office/officeart/2018/5/layout/IconCircleLabelList"/>
    <dgm:cxn modelId="{A720F1B2-02F3-49A2-9508-E718D5CF6DA0}" srcId="{F2FC2FF9-B80B-4788-AA3C-5F435F5539D2}" destId="{96B771F0-33EF-48E3-8E29-B2644F5AF5E8}" srcOrd="1" destOrd="0" parTransId="{998DF2DB-6C55-409B-B15B-10A798ABAC4A}" sibTransId="{02A763E1-AECF-4296-9866-DC205E2C3B29}"/>
    <dgm:cxn modelId="{7F8D84C5-4E4E-44F5-8A44-1C113A131E62}" srcId="{F2FC2FF9-B80B-4788-AA3C-5F435F5539D2}" destId="{7718372E-D95E-49EB-A014-AB57F2F552FB}" srcOrd="4" destOrd="0" parTransId="{E8FD6A5E-63EB-4508-8AFB-3E9DE8B1994E}" sibTransId="{D4D4BC6A-1642-4954-84B6-3480581CD1DD}"/>
    <dgm:cxn modelId="{BAB3D8C7-8005-4471-8051-8E94D419B932}" type="presOf" srcId="{91A2E955-1518-45D8-B191-E8D4841382C7}" destId="{D8711026-1336-44CB-98AB-2F6BC5B1F367}" srcOrd="0" destOrd="0" presId="urn:microsoft.com/office/officeart/2018/5/layout/IconCircleLabelList"/>
    <dgm:cxn modelId="{6201E7D1-FFC8-4C69-AF41-27CD74268757}" srcId="{F2FC2FF9-B80B-4788-AA3C-5F435F5539D2}" destId="{6D458463-EEF2-4476-8AD3-317D1FC00C0B}" srcOrd="0" destOrd="0" parTransId="{B5D28E9E-3FF1-4522-8148-892009BBB82D}" sibTransId="{BDCE7C86-EBF2-4A74-82DD-30E16A76A282}"/>
    <dgm:cxn modelId="{F682D1D5-BF7A-4493-A88E-7A237CAF252F}" srcId="{F2FC2FF9-B80B-4788-AA3C-5F435F5539D2}" destId="{5410651E-5C69-4590-8510-FC0B8C5BED61}" srcOrd="6" destOrd="0" parTransId="{0A173B25-416C-48FA-9EE7-602760E87C30}" sibTransId="{FB083AFB-9E18-491A-A524-1177BD5FCC36}"/>
    <dgm:cxn modelId="{9694E1E1-BCC0-46A4-999D-53CE01565F06}" type="presOf" srcId="{96B771F0-33EF-48E3-8E29-B2644F5AF5E8}" destId="{7AFB738B-D725-4136-8DD1-4CC193AAFF31}" srcOrd="0" destOrd="0" presId="urn:microsoft.com/office/officeart/2018/5/layout/IconCircleLabelList"/>
    <dgm:cxn modelId="{EBF531E5-8B5C-4E34-BE97-E4963D970892}" srcId="{F2FC2FF9-B80B-4788-AA3C-5F435F5539D2}" destId="{91A2E955-1518-45D8-B191-E8D4841382C7}" srcOrd="3" destOrd="0" parTransId="{4A7E0BEC-77E5-4723-A2BB-4A363EB8940D}" sibTransId="{C6B70C7F-4C67-44FE-9EEF-9346885D230B}"/>
    <dgm:cxn modelId="{A951DDF2-71D2-43FB-8A24-9796D3DEE830}" type="presOf" srcId="{7718372E-D95E-49EB-A014-AB57F2F552FB}" destId="{9DE184E8-FA6E-4522-9791-72EB0E4CC0D6}" srcOrd="0" destOrd="0" presId="urn:microsoft.com/office/officeart/2018/5/layout/IconCircleLabelList"/>
    <dgm:cxn modelId="{1AEFE8FB-F86A-4EBB-9758-713EB08B980F}" srcId="{F2FC2FF9-B80B-4788-AA3C-5F435F5539D2}" destId="{421E2F7F-ED10-434B-8101-E47D4E524476}" srcOrd="5" destOrd="0" parTransId="{98F1D32E-C24B-44B8-8B75-1243F3F13CAF}" sibTransId="{C2CB5DDF-90B4-44F8-BB08-2270361A3859}"/>
    <dgm:cxn modelId="{9514582F-E3F3-4BCF-A667-4575A68F9BFA}" type="presParOf" srcId="{0C30F0C6-B689-42D0-85FA-5F27B02B4B03}" destId="{B082BFDD-FE58-4C54-BBA0-A6E476521FD4}" srcOrd="0" destOrd="0" presId="urn:microsoft.com/office/officeart/2018/5/layout/IconCircleLabelList"/>
    <dgm:cxn modelId="{A7F538E6-8EDE-40EC-9C01-88F61D3213F5}" type="presParOf" srcId="{B082BFDD-FE58-4C54-BBA0-A6E476521FD4}" destId="{72087990-377D-4405-BC68-39D055AB9C68}" srcOrd="0" destOrd="0" presId="urn:microsoft.com/office/officeart/2018/5/layout/IconCircleLabelList"/>
    <dgm:cxn modelId="{B0FCA2A9-5C6A-4C66-8ED4-B60FD58E080E}" type="presParOf" srcId="{B082BFDD-FE58-4C54-BBA0-A6E476521FD4}" destId="{494328D7-EBD1-4191-AF3D-5172587A941B}" srcOrd="1" destOrd="0" presId="urn:microsoft.com/office/officeart/2018/5/layout/IconCircleLabelList"/>
    <dgm:cxn modelId="{C225410D-6655-4835-A8D8-DDB61B115CDB}" type="presParOf" srcId="{B082BFDD-FE58-4C54-BBA0-A6E476521FD4}" destId="{177910EA-F449-4CAB-B7C9-57ED58BB6B20}" srcOrd="2" destOrd="0" presId="urn:microsoft.com/office/officeart/2018/5/layout/IconCircleLabelList"/>
    <dgm:cxn modelId="{165B5B7E-5DE5-4825-97B8-4F773B3248B2}" type="presParOf" srcId="{B082BFDD-FE58-4C54-BBA0-A6E476521FD4}" destId="{F589D4E4-FF9F-42D8-AE6B-AFAE3D4C0E80}" srcOrd="3" destOrd="0" presId="urn:microsoft.com/office/officeart/2018/5/layout/IconCircleLabelList"/>
    <dgm:cxn modelId="{39ADDF99-5B8D-43FA-B0A9-A399ABC3A541}" type="presParOf" srcId="{0C30F0C6-B689-42D0-85FA-5F27B02B4B03}" destId="{095B8ADD-2579-44C1-AEA4-835DB0EEEDC8}" srcOrd="1" destOrd="0" presId="urn:microsoft.com/office/officeart/2018/5/layout/IconCircleLabelList"/>
    <dgm:cxn modelId="{9906C38C-B05F-4F28-B89C-E08A90F7002B}" type="presParOf" srcId="{0C30F0C6-B689-42D0-85FA-5F27B02B4B03}" destId="{D82A1F14-529D-4C4E-9D1C-5FB31E3623A9}" srcOrd="2" destOrd="0" presId="urn:microsoft.com/office/officeart/2018/5/layout/IconCircleLabelList"/>
    <dgm:cxn modelId="{E36951BD-B28B-463B-9F4F-DE1851DDD3A1}" type="presParOf" srcId="{D82A1F14-529D-4C4E-9D1C-5FB31E3623A9}" destId="{CF4D5739-F285-4D2E-BBBD-2B5F372285A9}" srcOrd="0" destOrd="0" presId="urn:microsoft.com/office/officeart/2018/5/layout/IconCircleLabelList"/>
    <dgm:cxn modelId="{49183F02-9338-4BAC-B985-D56E3E9E0CF4}" type="presParOf" srcId="{D82A1F14-529D-4C4E-9D1C-5FB31E3623A9}" destId="{A35830BC-6F7D-4D8B-91DF-0E71BA9944A9}" srcOrd="1" destOrd="0" presId="urn:microsoft.com/office/officeart/2018/5/layout/IconCircleLabelList"/>
    <dgm:cxn modelId="{5C6D632C-4EF7-4397-8B1A-8EFD357B031B}" type="presParOf" srcId="{D82A1F14-529D-4C4E-9D1C-5FB31E3623A9}" destId="{F63CCBC0-4A1A-4537-983A-B16F5F8DF516}" srcOrd="2" destOrd="0" presId="urn:microsoft.com/office/officeart/2018/5/layout/IconCircleLabelList"/>
    <dgm:cxn modelId="{BF046DA5-06BF-4AF2-B5EA-2A7F9664EF85}" type="presParOf" srcId="{D82A1F14-529D-4C4E-9D1C-5FB31E3623A9}" destId="{7AFB738B-D725-4136-8DD1-4CC193AAFF31}" srcOrd="3" destOrd="0" presId="urn:microsoft.com/office/officeart/2018/5/layout/IconCircleLabelList"/>
    <dgm:cxn modelId="{243A0FBD-8C9F-4391-99DA-E83BD2E9EDCB}" type="presParOf" srcId="{0C30F0C6-B689-42D0-85FA-5F27B02B4B03}" destId="{D6E29ED3-C517-4DEC-9BB9-5BBC75B987EB}" srcOrd="3" destOrd="0" presId="urn:microsoft.com/office/officeart/2018/5/layout/IconCircleLabelList"/>
    <dgm:cxn modelId="{46335ECB-DAF0-4212-915C-0CC0BD7DB0BD}" type="presParOf" srcId="{0C30F0C6-B689-42D0-85FA-5F27B02B4B03}" destId="{C06A712E-958B-401A-86E9-4F0594A3A7BB}" srcOrd="4" destOrd="0" presId="urn:microsoft.com/office/officeart/2018/5/layout/IconCircleLabelList"/>
    <dgm:cxn modelId="{64838B9E-565D-4C33-A56F-98ACC7F1E309}" type="presParOf" srcId="{C06A712E-958B-401A-86E9-4F0594A3A7BB}" destId="{FB0E464D-31BC-4CE6-B97B-731AE8F04659}" srcOrd="0" destOrd="0" presId="urn:microsoft.com/office/officeart/2018/5/layout/IconCircleLabelList"/>
    <dgm:cxn modelId="{C2016F80-8E6E-4496-B72B-6E5A168164FE}" type="presParOf" srcId="{C06A712E-958B-401A-86E9-4F0594A3A7BB}" destId="{7575F11F-604C-4EE1-A934-0F63599A2396}" srcOrd="1" destOrd="0" presId="urn:microsoft.com/office/officeart/2018/5/layout/IconCircleLabelList"/>
    <dgm:cxn modelId="{5F10BAE6-6E78-43AA-9181-3A86DB7DB724}" type="presParOf" srcId="{C06A712E-958B-401A-86E9-4F0594A3A7BB}" destId="{E9D9C28E-2B96-4D16-962E-9BF9A2FE46AD}" srcOrd="2" destOrd="0" presId="urn:microsoft.com/office/officeart/2018/5/layout/IconCircleLabelList"/>
    <dgm:cxn modelId="{A1CE72B2-E1BA-42F7-A389-A02FBB3E588C}" type="presParOf" srcId="{C06A712E-958B-401A-86E9-4F0594A3A7BB}" destId="{D9868676-F0E9-41EC-83C5-5EE726E6950D}" srcOrd="3" destOrd="0" presId="urn:microsoft.com/office/officeart/2018/5/layout/IconCircleLabelList"/>
    <dgm:cxn modelId="{7A516523-ADEF-4D80-A780-03AE9A3F8C80}" type="presParOf" srcId="{0C30F0C6-B689-42D0-85FA-5F27B02B4B03}" destId="{48D06452-F9D5-4A1A-8705-F0900E23E44E}" srcOrd="5" destOrd="0" presId="urn:microsoft.com/office/officeart/2018/5/layout/IconCircleLabelList"/>
    <dgm:cxn modelId="{0A869AE1-5A3C-4BF5-B01C-DDAC3CF6C0FF}" type="presParOf" srcId="{0C30F0C6-B689-42D0-85FA-5F27B02B4B03}" destId="{FD0CC998-9DFF-4A5C-8A69-86B28E9F144F}" srcOrd="6" destOrd="0" presId="urn:microsoft.com/office/officeart/2018/5/layout/IconCircleLabelList"/>
    <dgm:cxn modelId="{84073172-5497-42C6-8047-C9FC872B9837}" type="presParOf" srcId="{FD0CC998-9DFF-4A5C-8A69-86B28E9F144F}" destId="{F65577F2-4F8E-42CD-8393-AA00186D29D4}" srcOrd="0" destOrd="0" presId="urn:microsoft.com/office/officeart/2018/5/layout/IconCircleLabelList"/>
    <dgm:cxn modelId="{8604B677-D6C1-4D98-B3EA-C82B65CCF3BD}" type="presParOf" srcId="{FD0CC998-9DFF-4A5C-8A69-86B28E9F144F}" destId="{607F7739-D389-4F0C-A5F2-759604F59F04}" srcOrd="1" destOrd="0" presId="urn:microsoft.com/office/officeart/2018/5/layout/IconCircleLabelList"/>
    <dgm:cxn modelId="{62393848-C7E5-450F-9E12-BAA6B4DD532B}" type="presParOf" srcId="{FD0CC998-9DFF-4A5C-8A69-86B28E9F144F}" destId="{24DAE853-810C-486B-9FBD-C4BE5C4BBBBE}" srcOrd="2" destOrd="0" presId="urn:microsoft.com/office/officeart/2018/5/layout/IconCircleLabelList"/>
    <dgm:cxn modelId="{845645B9-2636-41ED-A698-3341A14B4FB1}" type="presParOf" srcId="{FD0CC998-9DFF-4A5C-8A69-86B28E9F144F}" destId="{D8711026-1336-44CB-98AB-2F6BC5B1F367}" srcOrd="3" destOrd="0" presId="urn:microsoft.com/office/officeart/2018/5/layout/IconCircleLabelList"/>
    <dgm:cxn modelId="{4AC9BA92-FAED-435D-86FE-E79DF60138BB}" type="presParOf" srcId="{0C30F0C6-B689-42D0-85FA-5F27B02B4B03}" destId="{E053DA3F-1F91-4FC4-ABE6-BF03D1B75AC4}" srcOrd="7" destOrd="0" presId="urn:microsoft.com/office/officeart/2018/5/layout/IconCircleLabelList"/>
    <dgm:cxn modelId="{E225BA22-0F3C-46E9-BDB7-40AAB3948E18}" type="presParOf" srcId="{0C30F0C6-B689-42D0-85FA-5F27B02B4B03}" destId="{796142C4-A48C-4A86-9192-91666B54C7F8}" srcOrd="8" destOrd="0" presId="urn:microsoft.com/office/officeart/2018/5/layout/IconCircleLabelList"/>
    <dgm:cxn modelId="{BDB52EE1-61A4-4096-A382-7A3BF900414C}" type="presParOf" srcId="{796142C4-A48C-4A86-9192-91666B54C7F8}" destId="{D0E1EDE3-5BA5-46C4-B8AF-BD4E3F26E431}" srcOrd="0" destOrd="0" presId="urn:microsoft.com/office/officeart/2018/5/layout/IconCircleLabelList"/>
    <dgm:cxn modelId="{55FD8B93-CD16-4818-871B-0EDCA913C482}" type="presParOf" srcId="{796142C4-A48C-4A86-9192-91666B54C7F8}" destId="{F44E0716-104A-4650-B2B0-98731C6CE504}" srcOrd="1" destOrd="0" presId="urn:microsoft.com/office/officeart/2018/5/layout/IconCircleLabelList"/>
    <dgm:cxn modelId="{23437DFA-C356-4752-88B1-09BB03182A93}" type="presParOf" srcId="{796142C4-A48C-4A86-9192-91666B54C7F8}" destId="{8102518A-8DCB-4DBC-A2B5-06B83D6F2D88}" srcOrd="2" destOrd="0" presId="urn:microsoft.com/office/officeart/2018/5/layout/IconCircleLabelList"/>
    <dgm:cxn modelId="{72FA5FE8-F508-4E9D-B20D-F3EDB425DF85}" type="presParOf" srcId="{796142C4-A48C-4A86-9192-91666B54C7F8}" destId="{9DE184E8-FA6E-4522-9791-72EB0E4CC0D6}" srcOrd="3" destOrd="0" presId="urn:microsoft.com/office/officeart/2018/5/layout/IconCircleLabelList"/>
    <dgm:cxn modelId="{C4C4633F-44A1-4F5C-B30C-52331F9AFAB4}" type="presParOf" srcId="{0C30F0C6-B689-42D0-85FA-5F27B02B4B03}" destId="{96517CE2-5FE4-475B-B712-0E3EBF8FBA10}" srcOrd="9" destOrd="0" presId="urn:microsoft.com/office/officeart/2018/5/layout/IconCircleLabelList"/>
    <dgm:cxn modelId="{21C44636-2D91-42FC-9273-C83C50FEDE59}" type="presParOf" srcId="{0C30F0C6-B689-42D0-85FA-5F27B02B4B03}" destId="{B0761834-2309-4406-BF6A-8CB110665981}" srcOrd="10" destOrd="0" presId="urn:microsoft.com/office/officeart/2018/5/layout/IconCircleLabelList"/>
    <dgm:cxn modelId="{223F9EA6-0A8C-4575-8E22-717A1BF3A702}" type="presParOf" srcId="{B0761834-2309-4406-BF6A-8CB110665981}" destId="{05A44A20-B414-4D54-99FA-CFFA7D4FCB71}" srcOrd="0" destOrd="0" presId="urn:microsoft.com/office/officeart/2018/5/layout/IconCircleLabelList"/>
    <dgm:cxn modelId="{7043A326-9C6A-43DD-84EE-525AFE2F4277}" type="presParOf" srcId="{B0761834-2309-4406-BF6A-8CB110665981}" destId="{6EECAF06-FAC0-4D16-8E2F-4844C0ADDDCF}" srcOrd="1" destOrd="0" presId="urn:microsoft.com/office/officeart/2018/5/layout/IconCircleLabelList"/>
    <dgm:cxn modelId="{F08A26BA-1698-4D13-A124-639B9823983C}" type="presParOf" srcId="{B0761834-2309-4406-BF6A-8CB110665981}" destId="{AACDCA6D-5E4F-48D9-B5E0-15F9AE50572D}" srcOrd="2" destOrd="0" presId="urn:microsoft.com/office/officeart/2018/5/layout/IconCircleLabelList"/>
    <dgm:cxn modelId="{A2D5F49F-7CEF-4C61-A71C-CC282D8D0883}" type="presParOf" srcId="{B0761834-2309-4406-BF6A-8CB110665981}" destId="{DE3C9495-3A59-4142-881E-4B6F1822C830}" srcOrd="3" destOrd="0" presId="urn:microsoft.com/office/officeart/2018/5/layout/IconCircleLabelList"/>
    <dgm:cxn modelId="{14EE8BEF-C093-44F3-9C3B-FECEC59645CA}" type="presParOf" srcId="{0C30F0C6-B689-42D0-85FA-5F27B02B4B03}" destId="{499876C8-5E87-4200-8EFA-8A916115B55C}" srcOrd="11" destOrd="0" presId="urn:microsoft.com/office/officeart/2018/5/layout/IconCircleLabelList"/>
    <dgm:cxn modelId="{A94E92CE-11B2-4A34-9187-C9F8D2B39407}" type="presParOf" srcId="{0C30F0C6-B689-42D0-85FA-5F27B02B4B03}" destId="{180BDA54-9A9B-469F-BB0E-96A6B8C6D77A}" srcOrd="12" destOrd="0" presId="urn:microsoft.com/office/officeart/2018/5/layout/IconCircleLabelList"/>
    <dgm:cxn modelId="{E5195936-EFFB-4F94-9717-B951D5C7FE99}" type="presParOf" srcId="{180BDA54-9A9B-469F-BB0E-96A6B8C6D77A}" destId="{0D1D62F2-F1F6-404A-8B10-09CA0EE8A7A0}" srcOrd="0" destOrd="0" presId="urn:microsoft.com/office/officeart/2018/5/layout/IconCircleLabelList"/>
    <dgm:cxn modelId="{DFA514F0-2CDE-4580-8EC7-BF52F5E3CBBD}" type="presParOf" srcId="{180BDA54-9A9B-469F-BB0E-96A6B8C6D77A}" destId="{D2704B0D-70A0-4313-BAFB-406E89199CDF}" srcOrd="1" destOrd="0" presId="urn:microsoft.com/office/officeart/2018/5/layout/IconCircleLabelList"/>
    <dgm:cxn modelId="{E30432D4-D836-42FB-A9AF-74182A6B89B9}" type="presParOf" srcId="{180BDA54-9A9B-469F-BB0E-96A6B8C6D77A}" destId="{6F65819F-155F-4CF9-BAAF-6F5952A1538F}" srcOrd="2" destOrd="0" presId="urn:microsoft.com/office/officeart/2018/5/layout/IconCircleLabelList"/>
    <dgm:cxn modelId="{58652B67-09A9-48C4-9789-47195C38AF86}" type="presParOf" srcId="{180BDA54-9A9B-469F-BB0E-96A6B8C6D77A}" destId="{CE5EA569-BC1F-44CB-9191-048BD265461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0373D2-102E-4EFD-B007-5DCDC47F35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1CD81C-5EF7-4D9A-9A6E-539DF6C930D5}">
      <dgm:prSet/>
      <dgm:spPr/>
      <dgm:t>
        <a:bodyPr/>
        <a:lstStyle/>
        <a:p>
          <a:pPr algn="ctr"/>
          <a:r>
            <a:rPr lang="en-GB" dirty="0"/>
            <a:t>A clinical assessment may indicate that there are some exceptional circumstances where residents may need to be on prescribed ONS under guidance from a Dietitian.</a:t>
          </a:r>
          <a:endParaRPr lang="en-US" dirty="0"/>
        </a:p>
      </dgm:t>
    </dgm:pt>
    <dgm:pt modelId="{BD637DCD-3171-454D-B3D8-BC27A7B4DA7F}" type="parTrans" cxnId="{83C7030D-8F98-4CBA-8A6D-975D7BEE6B30}">
      <dgm:prSet/>
      <dgm:spPr/>
      <dgm:t>
        <a:bodyPr/>
        <a:lstStyle/>
        <a:p>
          <a:endParaRPr lang="en-US"/>
        </a:p>
      </dgm:t>
    </dgm:pt>
    <dgm:pt modelId="{6CABAEEC-4675-4829-B4D2-9B37522D3342}" type="sibTrans" cxnId="{83C7030D-8F98-4CBA-8A6D-975D7BEE6B30}">
      <dgm:prSet/>
      <dgm:spPr/>
      <dgm:t>
        <a:bodyPr/>
        <a:lstStyle/>
        <a:p>
          <a:endParaRPr lang="en-US"/>
        </a:p>
      </dgm:t>
    </dgm:pt>
    <dgm:pt modelId="{660CF458-1C47-46FF-BE5D-2CAD5BB61A40}">
      <dgm:prSet/>
      <dgm:spPr/>
      <dgm:t>
        <a:bodyPr/>
        <a:lstStyle/>
        <a:p>
          <a:pPr algn="ctr"/>
          <a:r>
            <a:rPr lang="en-GB" dirty="0"/>
            <a:t>Clear rationale will be needed as to why the homemade ONS replacement drinks may not be appropriate, in line with the LLR Care Home Malnutrition Management Pathway. </a:t>
          </a:r>
          <a:endParaRPr lang="en-US" dirty="0"/>
        </a:p>
      </dgm:t>
    </dgm:pt>
    <dgm:pt modelId="{98DD0DAF-AB91-4620-8C8A-7BE3C3F09F43}" type="parTrans" cxnId="{AD939E1A-6CC7-435B-838D-2BB5EEB28E30}">
      <dgm:prSet/>
      <dgm:spPr/>
      <dgm:t>
        <a:bodyPr/>
        <a:lstStyle/>
        <a:p>
          <a:endParaRPr lang="en-US"/>
        </a:p>
      </dgm:t>
    </dgm:pt>
    <dgm:pt modelId="{56AEA8D2-F948-4688-9387-A0E877999234}" type="sibTrans" cxnId="{AD939E1A-6CC7-435B-838D-2BB5EEB28E30}">
      <dgm:prSet/>
      <dgm:spPr/>
      <dgm:t>
        <a:bodyPr/>
        <a:lstStyle/>
        <a:p>
          <a:endParaRPr lang="en-US"/>
        </a:p>
      </dgm:t>
    </dgm:pt>
    <dgm:pt modelId="{55D4D301-A87D-4C3B-9510-B6D890B5F970}">
      <dgm:prSet/>
      <dgm:spPr/>
      <dgm:t>
        <a:bodyPr/>
        <a:lstStyle/>
        <a:p>
          <a:pPr algn="ctr"/>
          <a:r>
            <a:rPr lang="en-GB" dirty="0"/>
            <a:t>A Dietitian will choose the most appropriate type of ONS dependent on the patient’s need.</a:t>
          </a:r>
          <a:endParaRPr lang="en-US" dirty="0"/>
        </a:p>
      </dgm:t>
    </dgm:pt>
    <dgm:pt modelId="{7A4F14D7-8CA2-4494-B234-E0D3DC958EF9}" type="parTrans" cxnId="{3F3884B6-F65E-4A3E-9021-B3EE3174A56A}">
      <dgm:prSet/>
      <dgm:spPr/>
      <dgm:t>
        <a:bodyPr/>
        <a:lstStyle/>
        <a:p>
          <a:endParaRPr lang="en-US"/>
        </a:p>
      </dgm:t>
    </dgm:pt>
    <dgm:pt modelId="{2C47AD49-6FC2-4915-BB8D-543095E0598C}" type="sibTrans" cxnId="{3F3884B6-F65E-4A3E-9021-B3EE3174A56A}">
      <dgm:prSet/>
      <dgm:spPr/>
      <dgm:t>
        <a:bodyPr/>
        <a:lstStyle/>
        <a:p>
          <a:endParaRPr lang="en-US"/>
        </a:p>
      </dgm:t>
    </dgm:pt>
    <dgm:pt modelId="{20DDF412-6B19-4102-8E2A-01D2DDD3A901}">
      <dgm:prSet/>
      <dgm:spPr/>
      <dgm:t>
        <a:bodyPr/>
        <a:lstStyle/>
        <a:p>
          <a:pPr algn="ctr"/>
          <a:r>
            <a:rPr lang="en-GB" dirty="0"/>
            <a:t>ONS come in a variety of forms e.g. powdered, pre-mixed milkshake, juice style, desserts style, small volume, modified thickness. </a:t>
          </a:r>
          <a:endParaRPr lang="en-US" dirty="0"/>
        </a:p>
      </dgm:t>
    </dgm:pt>
    <dgm:pt modelId="{6B57EC2B-BB09-4D27-BE81-413169544B9E}" type="parTrans" cxnId="{84A306AA-671E-4A10-AC47-ED06F3F1708B}">
      <dgm:prSet/>
      <dgm:spPr/>
      <dgm:t>
        <a:bodyPr/>
        <a:lstStyle/>
        <a:p>
          <a:endParaRPr lang="en-US"/>
        </a:p>
      </dgm:t>
    </dgm:pt>
    <dgm:pt modelId="{DD4754AC-2406-4FD5-BBBF-24750FEBFB09}" type="sibTrans" cxnId="{84A306AA-671E-4A10-AC47-ED06F3F1708B}">
      <dgm:prSet/>
      <dgm:spPr/>
      <dgm:t>
        <a:bodyPr/>
        <a:lstStyle/>
        <a:p>
          <a:endParaRPr lang="en-US"/>
        </a:p>
      </dgm:t>
    </dgm:pt>
    <dgm:pt modelId="{D612D3F3-E2ED-4A17-99E1-39C09FDFE53D}" type="pres">
      <dgm:prSet presAssocID="{CB0373D2-102E-4EFD-B007-5DCDC47F3581}" presName="root" presStyleCnt="0">
        <dgm:presLayoutVars>
          <dgm:dir/>
          <dgm:resizeHandles val="exact"/>
        </dgm:presLayoutVars>
      </dgm:prSet>
      <dgm:spPr/>
    </dgm:pt>
    <dgm:pt modelId="{8E6618C0-21B4-4791-9475-4FC1B8CF06DE}" type="pres">
      <dgm:prSet presAssocID="{B21CD81C-5EF7-4D9A-9A6E-539DF6C930D5}" presName="compNode" presStyleCnt="0"/>
      <dgm:spPr/>
    </dgm:pt>
    <dgm:pt modelId="{5738F47A-1442-4861-83C8-B4A0A442F084}" type="pres">
      <dgm:prSet presAssocID="{B21CD81C-5EF7-4D9A-9A6E-539DF6C930D5}" presName="bgRect" presStyleLbl="bgShp" presStyleIdx="0" presStyleCnt="4"/>
      <dgm:spPr/>
    </dgm:pt>
    <dgm:pt modelId="{4EF07F7E-F2A4-421D-8825-AB47604A8DA6}" type="pres">
      <dgm:prSet presAssocID="{B21CD81C-5EF7-4D9A-9A6E-539DF6C930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9ED93F5-9F04-479C-AEB7-04B9F74C56F4}" type="pres">
      <dgm:prSet presAssocID="{B21CD81C-5EF7-4D9A-9A6E-539DF6C930D5}" presName="spaceRect" presStyleCnt="0"/>
      <dgm:spPr/>
    </dgm:pt>
    <dgm:pt modelId="{D41D187E-906D-4DF0-A991-E860AAD22B8C}" type="pres">
      <dgm:prSet presAssocID="{B21CD81C-5EF7-4D9A-9A6E-539DF6C930D5}" presName="parTx" presStyleLbl="revTx" presStyleIdx="0" presStyleCnt="4">
        <dgm:presLayoutVars>
          <dgm:chMax val="0"/>
          <dgm:chPref val="0"/>
        </dgm:presLayoutVars>
      </dgm:prSet>
      <dgm:spPr/>
    </dgm:pt>
    <dgm:pt modelId="{38061813-21F3-4E76-A9A2-9CAEE8EAE55F}" type="pres">
      <dgm:prSet presAssocID="{6CABAEEC-4675-4829-B4D2-9B37522D3342}" presName="sibTrans" presStyleCnt="0"/>
      <dgm:spPr/>
    </dgm:pt>
    <dgm:pt modelId="{808B2FD9-D3FF-48C2-8C0C-B0189E99B13F}" type="pres">
      <dgm:prSet presAssocID="{660CF458-1C47-46FF-BE5D-2CAD5BB61A40}" presName="compNode" presStyleCnt="0"/>
      <dgm:spPr/>
    </dgm:pt>
    <dgm:pt modelId="{0F3B5BF7-2C30-4090-AC1A-198E4EF079C7}" type="pres">
      <dgm:prSet presAssocID="{660CF458-1C47-46FF-BE5D-2CAD5BB61A40}" presName="bgRect" presStyleLbl="bgShp" presStyleIdx="1" presStyleCnt="4"/>
      <dgm:spPr>
        <a:solidFill>
          <a:schemeClr val="accent4"/>
        </a:solidFill>
      </dgm:spPr>
    </dgm:pt>
    <dgm:pt modelId="{C2A8EF7F-0CEF-45FF-925E-C8F1EA6CBA4E}" type="pres">
      <dgm:prSet presAssocID="{660CF458-1C47-46FF-BE5D-2CAD5BB61A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CDBDE481-EB41-438F-ADAF-4F0D6848D496}" type="pres">
      <dgm:prSet presAssocID="{660CF458-1C47-46FF-BE5D-2CAD5BB61A40}" presName="spaceRect" presStyleCnt="0"/>
      <dgm:spPr/>
    </dgm:pt>
    <dgm:pt modelId="{D31761B5-E2F5-4343-87A1-FCAD6CD249FD}" type="pres">
      <dgm:prSet presAssocID="{660CF458-1C47-46FF-BE5D-2CAD5BB61A40}" presName="parTx" presStyleLbl="revTx" presStyleIdx="1" presStyleCnt="4">
        <dgm:presLayoutVars>
          <dgm:chMax val="0"/>
          <dgm:chPref val="0"/>
        </dgm:presLayoutVars>
      </dgm:prSet>
      <dgm:spPr/>
    </dgm:pt>
    <dgm:pt modelId="{371FFD0B-D49B-4DD2-9B6C-CF53A33B8F78}" type="pres">
      <dgm:prSet presAssocID="{56AEA8D2-F948-4688-9387-A0E877999234}" presName="sibTrans" presStyleCnt="0"/>
      <dgm:spPr/>
    </dgm:pt>
    <dgm:pt modelId="{389391C2-7550-4729-8D63-4B3824BCEB9A}" type="pres">
      <dgm:prSet presAssocID="{55D4D301-A87D-4C3B-9510-B6D890B5F970}" presName="compNode" presStyleCnt="0"/>
      <dgm:spPr/>
    </dgm:pt>
    <dgm:pt modelId="{13118DA2-1F45-4DCE-BFEA-58093CB670B3}" type="pres">
      <dgm:prSet presAssocID="{55D4D301-A87D-4C3B-9510-B6D890B5F970}" presName="bgRect" presStyleLbl="bgShp" presStyleIdx="2" presStyleCnt="4"/>
      <dgm:spPr>
        <a:solidFill>
          <a:srgbClr val="00B050"/>
        </a:solidFill>
      </dgm:spPr>
    </dgm:pt>
    <dgm:pt modelId="{D0F3F54C-1431-4B7C-BA0D-287EDEB3D2A5}" type="pres">
      <dgm:prSet presAssocID="{55D4D301-A87D-4C3B-9510-B6D890B5F97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tor male with solid fill"/>
        </a:ext>
      </dgm:extLst>
    </dgm:pt>
    <dgm:pt modelId="{A0B83FB0-479D-404E-A068-E4D3C264E24B}" type="pres">
      <dgm:prSet presAssocID="{55D4D301-A87D-4C3B-9510-B6D890B5F970}" presName="spaceRect" presStyleCnt="0"/>
      <dgm:spPr/>
    </dgm:pt>
    <dgm:pt modelId="{6733035E-B701-4D72-8485-5DDE6FBEC87D}" type="pres">
      <dgm:prSet presAssocID="{55D4D301-A87D-4C3B-9510-B6D890B5F970}" presName="parTx" presStyleLbl="revTx" presStyleIdx="2" presStyleCnt="4">
        <dgm:presLayoutVars>
          <dgm:chMax val="0"/>
          <dgm:chPref val="0"/>
        </dgm:presLayoutVars>
      </dgm:prSet>
      <dgm:spPr/>
    </dgm:pt>
    <dgm:pt modelId="{374993C8-2DE6-4606-A766-A2C8C1E77046}" type="pres">
      <dgm:prSet presAssocID="{2C47AD49-6FC2-4915-BB8D-543095E0598C}" presName="sibTrans" presStyleCnt="0"/>
      <dgm:spPr/>
    </dgm:pt>
    <dgm:pt modelId="{5491CC6A-FEFB-4E2C-BBDB-22AB3A798ED4}" type="pres">
      <dgm:prSet presAssocID="{20DDF412-6B19-4102-8E2A-01D2DDD3A901}" presName="compNode" presStyleCnt="0"/>
      <dgm:spPr/>
    </dgm:pt>
    <dgm:pt modelId="{7D59C2FA-BCDF-429B-8A84-B073C6D1F24F}" type="pres">
      <dgm:prSet presAssocID="{20DDF412-6B19-4102-8E2A-01D2DDD3A901}" presName="bgRect" presStyleLbl="bgShp" presStyleIdx="3" presStyleCnt="4"/>
      <dgm:spPr/>
    </dgm:pt>
    <dgm:pt modelId="{A5685242-1DDE-49D0-BAEA-5CDE8D05F228}" type="pres">
      <dgm:prSet presAssocID="{20DDF412-6B19-4102-8E2A-01D2DDD3A90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iry with solid fill"/>
        </a:ext>
      </dgm:extLst>
    </dgm:pt>
    <dgm:pt modelId="{D91B803A-D82A-4618-BAB9-F4734CBE9CB9}" type="pres">
      <dgm:prSet presAssocID="{20DDF412-6B19-4102-8E2A-01D2DDD3A901}" presName="spaceRect" presStyleCnt="0"/>
      <dgm:spPr/>
    </dgm:pt>
    <dgm:pt modelId="{19365009-CBB4-40D0-9B64-87621F730340}" type="pres">
      <dgm:prSet presAssocID="{20DDF412-6B19-4102-8E2A-01D2DDD3A901}" presName="parTx" presStyleLbl="revTx" presStyleIdx="3" presStyleCnt="4">
        <dgm:presLayoutVars>
          <dgm:chMax val="0"/>
          <dgm:chPref val="0"/>
        </dgm:presLayoutVars>
      </dgm:prSet>
      <dgm:spPr/>
    </dgm:pt>
  </dgm:ptLst>
  <dgm:cxnLst>
    <dgm:cxn modelId="{83C7030D-8F98-4CBA-8A6D-975D7BEE6B30}" srcId="{CB0373D2-102E-4EFD-B007-5DCDC47F3581}" destId="{B21CD81C-5EF7-4D9A-9A6E-539DF6C930D5}" srcOrd="0" destOrd="0" parTransId="{BD637DCD-3171-454D-B3D8-BC27A7B4DA7F}" sibTransId="{6CABAEEC-4675-4829-B4D2-9B37522D3342}"/>
    <dgm:cxn modelId="{AD939E1A-6CC7-435B-838D-2BB5EEB28E30}" srcId="{CB0373D2-102E-4EFD-B007-5DCDC47F3581}" destId="{660CF458-1C47-46FF-BE5D-2CAD5BB61A40}" srcOrd="1" destOrd="0" parTransId="{98DD0DAF-AB91-4620-8C8A-7BE3C3F09F43}" sibTransId="{56AEA8D2-F948-4688-9387-A0E877999234}"/>
    <dgm:cxn modelId="{4FBAC01D-7D62-4813-B92A-FAAB5DCB81BD}" type="presOf" srcId="{B21CD81C-5EF7-4D9A-9A6E-539DF6C930D5}" destId="{D41D187E-906D-4DF0-A991-E860AAD22B8C}" srcOrd="0" destOrd="0" presId="urn:microsoft.com/office/officeart/2018/2/layout/IconVerticalSolidList"/>
    <dgm:cxn modelId="{5A15EE21-0304-4854-B521-B71BB438A935}" type="presOf" srcId="{55D4D301-A87D-4C3B-9510-B6D890B5F970}" destId="{6733035E-B701-4D72-8485-5DDE6FBEC87D}" srcOrd="0" destOrd="0" presId="urn:microsoft.com/office/officeart/2018/2/layout/IconVerticalSolidList"/>
    <dgm:cxn modelId="{7478534A-949E-4887-8E3B-B62E48E745A8}" type="presOf" srcId="{CB0373D2-102E-4EFD-B007-5DCDC47F3581}" destId="{D612D3F3-E2ED-4A17-99E1-39C09FDFE53D}" srcOrd="0" destOrd="0" presId="urn:microsoft.com/office/officeart/2018/2/layout/IconVerticalSolidList"/>
    <dgm:cxn modelId="{32FA4A4B-596F-450E-B2D0-3ED9D202F523}" type="presOf" srcId="{660CF458-1C47-46FF-BE5D-2CAD5BB61A40}" destId="{D31761B5-E2F5-4343-87A1-FCAD6CD249FD}" srcOrd="0" destOrd="0" presId="urn:microsoft.com/office/officeart/2018/2/layout/IconVerticalSolidList"/>
    <dgm:cxn modelId="{84A306AA-671E-4A10-AC47-ED06F3F1708B}" srcId="{CB0373D2-102E-4EFD-B007-5DCDC47F3581}" destId="{20DDF412-6B19-4102-8E2A-01D2DDD3A901}" srcOrd="3" destOrd="0" parTransId="{6B57EC2B-BB09-4D27-BE81-413169544B9E}" sibTransId="{DD4754AC-2406-4FD5-BBBF-24750FEBFB09}"/>
    <dgm:cxn modelId="{3F3884B6-F65E-4A3E-9021-B3EE3174A56A}" srcId="{CB0373D2-102E-4EFD-B007-5DCDC47F3581}" destId="{55D4D301-A87D-4C3B-9510-B6D890B5F970}" srcOrd="2" destOrd="0" parTransId="{7A4F14D7-8CA2-4494-B234-E0D3DC958EF9}" sibTransId="{2C47AD49-6FC2-4915-BB8D-543095E0598C}"/>
    <dgm:cxn modelId="{A404A5D8-BD0B-446D-A55D-C092B3AFCF04}" type="presOf" srcId="{20DDF412-6B19-4102-8E2A-01D2DDD3A901}" destId="{19365009-CBB4-40D0-9B64-87621F730340}" srcOrd="0" destOrd="0" presId="urn:microsoft.com/office/officeart/2018/2/layout/IconVerticalSolidList"/>
    <dgm:cxn modelId="{FB370001-BD5A-4666-B2DA-CCCFAC990CC9}" type="presParOf" srcId="{D612D3F3-E2ED-4A17-99E1-39C09FDFE53D}" destId="{8E6618C0-21B4-4791-9475-4FC1B8CF06DE}" srcOrd="0" destOrd="0" presId="urn:microsoft.com/office/officeart/2018/2/layout/IconVerticalSolidList"/>
    <dgm:cxn modelId="{828DC8DA-9171-4621-AE95-3C3394A457A9}" type="presParOf" srcId="{8E6618C0-21B4-4791-9475-4FC1B8CF06DE}" destId="{5738F47A-1442-4861-83C8-B4A0A442F084}" srcOrd="0" destOrd="0" presId="urn:microsoft.com/office/officeart/2018/2/layout/IconVerticalSolidList"/>
    <dgm:cxn modelId="{1BE22837-9351-4AA0-943C-3913B373D45E}" type="presParOf" srcId="{8E6618C0-21B4-4791-9475-4FC1B8CF06DE}" destId="{4EF07F7E-F2A4-421D-8825-AB47604A8DA6}" srcOrd="1" destOrd="0" presId="urn:microsoft.com/office/officeart/2018/2/layout/IconVerticalSolidList"/>
    <dgm:cxn modelId="{79C18E85-F8E5-4F19-A97D-D3EC782340C5}" type="presParOf" srcId="{8E6618C0-21B4-4791-9475-4FC1B8CF06DE}" destId="{19ED93F5-9F04-479C-AEB7-04B9F74C56F4}" srcOrd="2" destOrd="0" presId="urn:microsoft.com/office/officeart/2018/2/layout/IconVerticalSolidList"/>
    <dgm:cxn modelId="{4725F875-ED11-4C30-AF81-A6C942D37490}" type="presParOf" srcId="{8E6618C0-21B4-4791-9475-4FC1B8CF06DE}" destId="{D41D187E-906D-4DF0-A991-E860AAD22B8C}" srcOrd="3" destOrd="0" presId="urn:microsoft.com/office/officeart/2018/2/layout/IconVerticalSolidList"/>
    <dgm:cxn modelId="{CBFF9AB1-EC25-4AA5-BBA1-B070AC1CF861}" type="presParOf" srcId="{D612D3F3-E2ED-4A17-99E1-39C09FDFE53D}" destId="{38061813-21F3-4E76-A9A2-9CAEE8EAE55F}" srcOrd="1" destOrd="0" presId="urn:microsoft.com/office/officeart/2018/2/layout/IconVerticalSolidList"/>
    <dgm:cxn modelId="{89A75029-F3B9-457A-BF07-D1FFDCA3B67F}" type="presParOf" srcId="{D612D3F3-E2ED-4A17-99E1-39C09FDFE53D}" destId="{808B2FD9-D3FF-48C2-8C0C-B0189E99B13F}" srcOrd="2" destOrd="0" presId="urn:microsoft.com/office/officeart/2018/2/layout/IconVerticalSolidList"/>
    <dgm:cxn modelId="{EEA388F3-0628-47FD-A0D8-A89D448E48E6}" type="presParOf" srcId="{808B2FD9-D3FF-48C2-8C0C-B0189E99B13F}" destId="{0F3B5BF7-2C30-4090-AC1A-198E4EF079C7}" srcOrd="0" destOrd="0" presId="urn:microsoft.com/office/officeart/2018/2/layout/IconVerticalSolidList"/>
    <dgm:cxn modelId="{598193F1-532B-4E3B-A8D3-D9EE293F37FB}" type="presParOf" srcId="{808B2FD9-D3FF-48C2-8C0C-B0189E99B13F}" destId="{C2A8EF7F-0CEF-45FF-925E-C8F1EA6CBA4E}" srcOrd="1" destOrd="0" presId="urn:microsoft.com/office/officeart/2018/2/layout/IconVerticalSolidList"/>
    <dgm:cxn modelId="{DE6FA293-6522-403E-8029-75B67BF0AFDA}" type="presParOf" srcId="{808B2FD9-D3FF-48C2-8C0C-B0189E99B13F}" destId="{CDBDE481-EB41-438F-ADAF-4F0D6848D496}" srcOrd="2" destOrd="0" presId="urn:microsoft.com/office/officeart/2018/2/layout/IconVerticalSolidList"/>
    <dgm:cxn modelId="{1646C56E-EC58-4AA6-8E01-B46844ACFB2B}" type="presParOf" srcId="{808B2FD9-D3FF-48C2-8C0C-B0189E99B13F}" destId="{D31761B5-E2F5-4343-87A1-FCAD6CD249FD}" srcOrd="3" destOrd="0" presId="urn:microsoft.com/office/officeart/2018/2/layout/IconVerticalSolidList"/>
    <dgm:cxn modelId="{3ABDE549-CC01-4A50-ADA7-881E71EB2BBF}" type="presParOf" srcId="{D612D3F3-E2ED-4A17-99E1-39C09FDFE53D}" destId="{371FFD0B-D49B-4DD2-9B6C-CF53A33B8F78}" srcOrd="3" destOrd="0" presId="urn:microsoft.com/office/officeart/2018/2/layout/IconVerticalSolidList"/>
    <dgm:cxn modelId="{5050234A-1BAB-4BF6-90E8-F9B05D53FC19}" type="presParOf" srcId="{D612D3F3-E2ED-4A17-99E1-39C09FDFE53D}" destId="{389391C2-7550-4729-8D63-4B3824BCEB9A}" srcOrd="4" destOrd="0" presId="urn:microsoft.com/office/officeart/2018/2/layout/IconVerticalSolidList"/>
    <dgm:cxn modelId="{2F48091E-858A-4784-A9EE-D242A5D34C8E}" type="presParOf" srcId="{389391C2-7550-4729-8D63-4B3824BCEB9A}" destId="{13118DA2-1F45-4DCE-BFEA-58093CB670B3}" srcOrd="0" destOrd="0" presId="urn:microsoft.com/office/officeart/2018/2/layout/IconVerticalSolidList"/>
    <dgm:cxn modelId="{D0B1254A-DAD2-45FA-80F9-58F492B383ED}" type="presParOf" srcId="{389391C2-7550-4729-8D63-4B3824BCEB9A}" destId="{D0F3F54C-1431-4B7C-BA0D-287EDEB3D2A5}" srcOrd="1" destOrd="0" presId="urn:microsoft.com/office/officeart/2018/2/layout/IconVerticalSolidList"/>
    <dgm:cxn modelId="{0DFFC5F3-D187-4577-8BCA-79D856D9BF0B}" type="presParOf" srcId="{389391C2-7550-4729-8D63-4B3824BCEB9A}" destId="{A0B83FB0-479D-404E-A068-E4D3C264E24B}" srcOrd="2" destOrd="0" presId="urn:microsoft.com/office/officeart/2018/2/layout/IconVerticalSolidList"/>
    <dgm:cxn modelId="{822D5B3C-B982-4AF2-907A-18D6517D871F}" type="presParOf" srcId="{389391C2-7550-4729-8D63-4B3824BCEB9A}" destId="{6733035E-B701-4D72-8485-5DDE6FBEC87D}" srcOrd="3" destOrd="0" presId="urn:microsoft.com/office/officeart/2018/2/layout/IconVerticalSolidList"/>
    <dgm:cxn modelId="{85A20E6A-4D65-4254-8A9E-331DC543F323}" type="presParOf" srcId="{D612D3F3-E2ED-4A17-99E1-39C09FDFE53D}" destId="{374993C8-2DE6-4606-A766-A2C8C1E77046}" srcOrd="5" destOrd="0" presId="urn:microsoft.com/office/officeart/2018/2/layout/IconVerticalSolidList"/>
    <dgm:cxn modelId="{C4B95EE8-40CF-44BF-9881-BBC19DF16E65}" type="presParOf" srcId="{D612D3F3-E2ED-4A17-99E1-39C09FDFE53D}" destId="{5491CC6A-FEFB-4E2C-BBDB-22AB3A798ED4}" srcOrd="6" destOrd="0" presId="urn:microsoft.com/office/officeart/2018/2/layout/IconVerticalSolidList"/>
    <dgm:cxn modelId="{CAE91711-9C5C-4E19-AD66-E9093DB9A42C}" type="presParOf" srcId="{5491CC6A-FEFB-4E2C-BBDB-22AB3A798ED4}" destId="{7D59C2FA-BCDF-429B-8A84-B073C6D1F24F}" srcOrd="0" destOrd="0" presId="urn:microsoft.com/office/officeart/2018/2/layout/IconVerticalSolidList"/>
    <dgm:cxn modelId="{0FA4C5F6-2B15-4671-A8C3-15F71D4F2020}" type="presParOf" srcId="{5491CC6A-FEFB-4E2C-BBDB-22AB3A798ED4}" destId="{A5685242-1DDE-49D0-BAEA-5CDE8D05F228}" srcOrd="1" destOrd="0" presId="urn:microsoft.com/office/officeart/2018/2/layout/IconVerticalSolidList"/>
    <dgm:cxn modelId="{C84DE726-C518-4EC9-AAE9-E7AF2B8CE571}" type="presParOf" srcId="{5491CC6A-FEFB-4E2C-BBDB-22AB3A798ED4}" destId="{D91B803A-D82A-4618-BAB9-F4734CBE9CB9}" srcOrd="2" destOrd="0" presId="urn:microsoft.com/office/officeart/2018/2/layout/IconVerticalSolidList"/>
    <dgm:cxn modelId="{D1A57E9B-39F3-4D7A-A4EB-51FCD06A23B8}" type="presParOf" srcId="{5491CC6A-FEFB-4E2C-BBDB-22AB3A798ED4}" destId="{19365009-CBB4-40D0-9B64-87621F7303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F0E62-3C47-41FF-A885-ECB37B0D043D}">
      <dsp:nvSpPr>
        <dsp:cNvPr id="0" name=""/>
        <dsp:cNvSpPr/>
      </dsp:nvSpPr>
      <dsp:spPr>
        <a:xfrm>
          <a:off x="0" y="21855"/>
          <a:ext cx="6666833" cy="1544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n-lt"/>
              <a:cs typeface="Arial" panose="020B0604020202020204" pitchFamily="34" charset="0"/>
            </a:rPr>
            <a:t>How to create and implement a nutritional care plan based on overall MUST score.</a:t>
          </a:r>
        </a:p>
      </dsp:txBody>
      <dsp:txXfrm>
        <a:off x="75391" y="97246"/>
        <a:ext cx="6516051" cy="1393618"/>
      </dsp:txXfrm>
    </dsp:sp>
    <dsp:sp modelId="{B7C8A1F0-A69B-45C6-A5BE-D2FDADA3E523}">
      <dsp:nvSpPr>
        <dsp:cNvPr id="0" name=""/>
        <dsp:cNvSpPr/>
      </dsp:nvSpPr>
      <dsp:spPr>
        <a:xfrm>
          <a:off x="0" y="1739074"/>
          <a:ext cx="6666833" cy="15444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cs typeface="Arial" panose="020B0604020202020204" pitchFamily="34" charset="0"/>
            </a:rPr>
            <a:t>Health care professionals should always use their professional judgement. Consider patient’s overall health status, whether suggested care plan is appropriate and is in line with their overall medical management plan. If unsure always check with key health professionals involved in the patient’s care.</a:t>
          </a:r>
        </a:p>
      </dsp:txBody>
      <dsp:txXfrm>
        <a:off x="75391" y="1814465"/>
        <a:ext cx="6516051" cy="1393618"/>
      </dsp:txXfrm>
    </dsp:sp>
    <dsp:sp modelId="{A833C64F-452E-4945-A059-39B9B2EF3476}">
      <dsp:nvSpPr>
        <dsp:cNvPr id="0" name=""/>
        <dsp:cNvSpPr/>
      </dsp:nvSpPr>
      <dsp:spPr>
        <a:xfrm>
          <a:off x="0" y="3456274"/>
          <a:ext cx="6666833" cy="15444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n-lt"/>
              <a:cs typeface="Arial" panose="020B0604020202020204" pitchFamily="34" charset="0"/>
            </a:rPr>
            <a:t>Always ensure that the nutritional care plan is in line with the treatment goal</a:t>
          </a:r>
        </a:p>
      </dsp:txBody>
      <dsp:txXfrm>
        <a:off x="75391" y="3531665"/>
        <a:ext cx="6516051" cy="139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A641E-BB34-4224-B260-B73CCD688CAD}">
      <dsp:nvSpPr>
        <dsp:cNvPr id="0" name=""/>
        <dsp:cNvSpPr/>
      </dsp:nvSpPr>
      <dsp:spPr>
        <a:xfrm>
          <a:off x="1948065" y="304904"/>
          <a:ext cx="685019" cy="685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E54BB-935D-4A9D-B07D-671E3BB7DEF4}">
      <dsp:nvSpPr>
        <dsp:cNvPr id="0" name=""/>
        <dsp:cNvSpPr/>
      </dsp:nvSpPr>
      <dsp:spPr>
        <a:xfrm>
          <a:off x="532210" y="1214660"/>
          <a:ext cx="3435631" cy="186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People who are at risk of malnutrition usually need to increase their intake by about another 500 calories per day (in addition to their current intake) using nutrient dense foods.  This should be enough to stop or slow unplanned weight loss.</a:t>
          </a:r>
          <a:endParaRPr lang="en-US" sz="1800" kern="1200" dirty="0"/>
        </a:p>
      </dsp:txBody>
      <dsp:txXfrm>
        <a:off x="532210" y="1214660"/>
        <a:ext cx="3435631" cy="1863553"/>
      </dsp:txXfrm>
    </dsp:sp>
    <dsp:sp modelId="{9D55D7AC-46C4-4962-A9AF-ACB672C5CBA7}">
      <dsp:nvSpPr>
        <dsp:cNvPr id="0" name=""/>
        <dsp:cNvSpPr/>
      </dsp:nvSpPr>
      <dsp:spPr>
        <a:xfrm>
          <a:off x="5679434" y="152518"/>
          <a:ext cx="833127" cy="8313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198F0-7166-4D10-987F-4C269D7E14D3}">
      <dsp:nvSpPr>
        <dsp:cNvPr id="0" name=""/>
        <dsp:cNvSpPr/>
      </dsp:nvSpPr>
      <dsp:spPr>
        <a:xfrm>
          <a:off x="4380269" y="1292248"/>
          <a:ext cx="3431475" cy="186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Increasing your intake by 500 calories per day, using nutrient dense foods can seem quite hard, but it actually only means making 3-4 changes to what you usually eat and drink each day. </a:t>
          </a:r>
          <a:endParaRPr lang="en-US" sz="1800" kern="1200" dirty="0"/>
        </a:p>
      </dsp:txBody>
      <dsp:txXfrm>
        <a:off x="4380269" y="1292248"/>
        <a:ext cx="3431475" cy="1863553"/>
      </dsp:txXfrm>
    </dsp:sp>
    <dsp:sp modelId="{DB0DD5B7-23CE-4D29-B36A-12B784ADF871}">
      <dsp:nvSpPr>
        <dsp:cNvPr id="0" name=""/>
        <dsp:cNvSpPr/>
      </dsp:nvSpPr>
      <dsp:spPr>
        <a:xfrm>
          <a:off x="9483300" y="286635"/>
          <a:ext cx="685019" cy="6850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D253D-A1E2-4E0B-9A7A-B586A98F09CA}">
      <dsp:nvSpPr>
        <dsp:cNvPr id="0" name=""/>
        <dsp:cNvSpPr/>
      </dsp:nvSpPr>
      <dsp:spPr>
        <a:xfrm>
          <a:off x="7947075" y="1550088"/>
          <a:ext cx="3945179" cy="186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Should be used on all residents with a MUST score of 1 or more.</a:t>
          </a:r>
          <a:endParaRPr lang="en-US" sz="1800" kern="1200" dirty="0"/>
        </a:p>
      </dsp:txBody>
      <dsp:txXfrm>
        <a:off x="7947075" y="1550088"/>
        <a:ext cx="3945179" cy="1863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65F41-6EA1-47A2-BEAB-DD4EFD33CC03}">
      <dsp:nvSpPr>
        <dsp:cNvPr id="0" name=""/>
        <dsp:cNvSpPr/>
      </dsp:nvSpPr>
      <dsp:spPr>
        <a:xfrm>
          <a:off x="0" y="1644"/>
          <a:ext cx="10515600" cy="83343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5441B1-AFD2-4789-A355-0C1F861903E5}">
      <dsp:nvSpPr>
        <dsp:cNvPr id="0" name=""/>
        <dsp:cNvSpPr/>
      </dsp:nvSpPr>
      <dsp:spPr>
        <a:xfrm>
          <a:off x="252112" y="189166"/>
          <a:ext cx="458386" cy="4583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B58F2E-B8D4-45C3-9E54-13DADE5F9983}">
      <dsp:nvSpPr>
        <dsp:cNvPr id="0" name=""/>
        <dsp:cNvSpPr/>
      </dsp:nvSpPr>
      <dsp:spPr>
        <a:xfrm>
          <a:off x="962612" y="1644"/>
          <a:ext cx="9552987" cy="83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5" tIns="88205" rIns="88205" bIns="88205" numCol="1" spcCol="1270" anchor="ctr" anchorCtr="0">
          <a:noAutofit/>
        </a:bodyPr>
        <a:lstStyle/>
        <a:p>
          <a:pPr marL="0" lvl="0" indent="0" algn="l" defTabSz="755650">
            <a:lnSpc>
              <a:spcPct val="100000"/>
            </a:lnSpc>
            <a:spcBef>
              <a:spcPct val="0"/>
            </a:spcBef>
            <a:spcAft>
              <a:spcPct val="35000"/>
            </a:spcAft>
            <a:buNone/>
          </a:pPr>
          <a:r>
            <a:rPr lang="en-GB" sz="1700" kern="1200" dirty="0"/>
            <a:t>“Food fortification” should provide a range of nutrients including calories, protein, vitamins and minerals. </a:t>
          </a:r>
          <a:endParaRPr lang="en-US" sz="1700" kern="1200" dirty="0"/>
        </a:p>
      </dsp:txBody>
      <dsp:txXfrm>
        <a:off x="962612" y="1644"/>
        <a:ext cx="9552987" cy="833430"/>
      </dsp:txXfrm>
    </dsp:sp>
    <dsp:sp modelId="{7DA58779-F5EF-4251-A195-6A13B5439AF6}">
      <dsp:nvSpPr>
        <dsp:cNvPr id="0" name=""/>
        <dsp:cNvSpPr/>
      </dsp:nvSpPr>
      <dsp:spPr>
        <a:xfrm>
          <a:off x="0" y="1043432"/>
          <a:ext cx="10515600" cy="83343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07F323-1D4A-4FB6-9DBC-E537787701D7}">
      <dsp:nvSpPr>
        <dsp:cNvPr id="0" name=""/>
        <dsp:cNvSpPr/>
      </dsp:nvSpPr>
      <dsp:spPr>
        <a:xfrm>
          <a:off x="252112" y="1230954"/>
          <a:ext cx="458386" cy="4583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E5A7D21-E767-411C-824E-0022EE193C19}">
      <dsp:nvSpPr>
        <dsp:cNvPr id="0" name=""/>
        <dsp:cNvSpPr/>
      </dsp:nvSpPr>
      <dsp:spPr>
        <a:xfrm>
          <a:off x="962612" y="1043432"/>
          <a:ext cx="9552987" cy="83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5" tIns="88205" rIns="88205" bIns="88205" numCol="1" spcCol="1270" anchor="ctr" anchorCtr="0">
          <a:noAutofit/>
        </a:bodyPr>
        <a:lstStyle/>
        <a:p>
          <a:pPr marL="0" lvl="0" indent="0" algn="l" defTabSz="755650">
            <a:lnSpc>
              <a:spcPct val="100000"/>
            </a:lnSpc>
            <a:spcBef>
              <a:spcPct val="0"/>
            </a:spcBef>
            <a:spcAft>
              <a:spcPct val="35000"/>
            </a:spcAft>
            <a:buNone/>
          </a:pPr>
          <a:r>
            <a:rPr lang="en-GB" sz="1700" kern="1200" dirty="0"/>
            <a:t>“Fortifying” food enables someone with malnutrition to improve their nutritional intake without the need to increase the amount they eat, so it still works even when someone’s food intake is quite small. </a:t>
          </a:r>
          <a:endParaRPr lang="en-US" sz="1700" kern="1200" dirty="0"/>
        </a:p>
      </dsp:txBody>
      <dsp:txXfrm>
        <a:off x="962612" y="1043432"/>
        <a:ext cx="9552987" cy="833430"/>
      </dsp:txXfrm>
    </dsp:sp>
    <dsp:sp modelId="{90720494-B340-4AE9-B1DF-4F1EE52EE5ED}">
      <dsp:nvSpPr>
        <dsp:cNvPr id="0" name=""/>
        <dsp:cNvSpPr/>
      </dsp:nvSpPr>
      <dsp:spPr>
        <a:xfrm>
          <a:off x="0" y="2085220"/>
          <a:ext cx="10515600" cy="83343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C10FC4-11BA-4037-863A-E19891DB6821}">
      <dsp:nvSpPr>
        <dsp:cNvPr id="0" name=""/>
        <dsp:cNvSpPr/>
      </dsp:nvSpPr>
      <dsp:spPr>
        <a:xfrm>
          <a:off x="252112" y="2272742"/>
          <a:ext cx="458386" cy="4583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523A1A3-B0A0-4636-9D2B-E3E965526F5C}">
      <dsp:nvSpPr>
        <dsp:cNvPr id="0" name=""/>
        <dsp:cNvSpPr/>
      </dsp:nvSpPr>
      <dsp:spPr>
        <a:xfrm>
          <a:off x="962612" y="2085220"/>
          <a:ext cx="9552987" cy="83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5" tIns="88205" rIns="88205" bIns="88205" numCol="1" spcCol="1270" anchor="ctr" anchorCtr="0">
          <a:noAutofit/>
        </a:bodyPr>
        <a:lstStyle/>
        <a:p>
          <a:pPr marL="0" lvl="0" indent="0" algn="l" defTabSz="755650">
            <a:lnSpc>
              <a:spcPct val="100000"/>
            </a:lnSpc>
            <a:spcBef>
              <a:spcPct val="0"/>
            </a:spcBef>
            <a:spcAft>
              <a:spcPct val="35000"/>
            </a:spcAft>
            <a:buNone/>
          </a:pPr>
          <a:r>
            <a:rPr lang="en-GB" sz="1700" kern="1200" dirty="0"/>
            <a:t>The “fortified” food still looks and tastes good and will still be enjoyable. </a:t>
          </a:r>
          <a:endParaRPr lang="en-US" sz="1700" kern="1200" dirty="0"/>
        </a:p>
      </dsp:txBody>
      <dsp:txXfrm>
        <a:off x="962612" y="2085220"/>
        <a:ext cx="9552987" cy="833430"/>
      </dsp:txXfrm>
    </dsp:sp>
    <dsp:sp modelId="{0F3246BC-2BFB-48FF-B4E0-C57A4149E53E}">
      <dsp:nvSpPr>
        <dsp:cNvPr id="0" name=""/>
        <dsp:cNvSpPr/>
      </dsp:nvSpPr>
      <dsp:spPr>
        <a:xfrm>
          <a:off x="0" y="3127008"/>
          <a:ext cx="10515600" cy="83343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CFC2E11-9E2A-4FBE-86CB-F943104A9B07}">
      <dsp:nvSpPr>
        <dsp:cNvPr id="0" name=""/>
        <dsp:cNvSpPr/>
      </dsp:nvSpPr>
      <dsp:spPr>
        <a:xfrm>
          <a:off x="252112" y="3314530"/>
          <a:ext cx="458386" cy="45838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ADAA313-697C-415A-8D6E-C96F059CF62F}">
      <dsp:nvSpPr>
        <dsp:cNvPr id="0" name=""/>
        <dsp:cNvSpPr/>
      </dsp:nvSpPr>
      <dsp:spPr>
        <a:xfrm>
          <a:off x="962612" y="3127008"/>
          <a:ext cx="9552987" cy="83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5" tIns="88205" rIns="88205" bIns="88205" numCol="1" spcCol="1270" anchor="ctr" anchorCtr="0">
          <a:noAutofit/>
        </a:bodyPr>
        <a:lstStyle/>
        <a:p>
          <a:pPr marL="0" lvl="0" indent="0" algn="l" defTabSz="755650">
            <a:lnSpc>
              <a:spcPct val="100000"/>
            </a:lnSpc>
            <a:spcBef>
              <a:spcPct val="0"/>
            </a:spcBef>
            <a:spcAft>
              <a:spcPct val="35000"/>
            </a:spcAft>
            <a:buNone/>
          </a:pPr>
          <a:r>
            <a:rPr lang="en-GB" sz="1700" kern="1200" dirty="0"/>
            <a:t>In simple terms, it just means using ordinary foods to increase your intake of all nutrients</a:t>
          </a:r>
          <a:endParaRPr lang="en-US" sz="1700" kern="1200" dirty="0"/>
        </a:p>
      </dsp:txBody>
      <dsp:txXfrm>
        <a:off x="962612" y="3127008"/>
        <a:ext cx="9552987" cy="833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170C7-F4B2-4C03-9D07-B51613259C4D}">
      <dsp:nvSpPr>
        <dsp:cNvPr id="0" name=""/>
        <dsp:cNvSpPr/>
      </dsp:nvSpPr>
      <dsp:spPr>
        <a:xfrm>
          <a:off x="0" y="1669"/>
          <a:ext cx="11375570" cy="711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712C1-41E8-4DCF-B6A5-5B3B2E5635B8}">
      <dsp:nvSpPr>
        <dsp:cNvPr id="0" name=""/>
        <dsp:cNvSpPr/>
      </dsp:nvSpPr>
      <dsp:spPr>
        <a:xfrm>
          <a:off x="215242" y="161767"/>
          <a:ext cx="391350" cy="391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5EC6C-644E-4157-A57F-BC263824914F}">
      <dsp:nvSpPr>
        <dsp:cNvPr id="0" name=""/>
        <dsp:cNvSpPr/>
      </dsp:nvSpPr>
      <dsp:spPr>
        <a:xfrm>
          <a:off x="821836" y="1669"/>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dirty="0"/>
            <a:t>Identify which foods/drinks the person likes and eats well &amp; identify the best ingredient(s) to use to fortify that food or drink</a:t>
          </a:r>
          <a:endParaRPr lang="en-US" sz="1600" kern="1200" dirty="0"/>
        </a:p>
      </dsp:txBody>
      <dsp:txXfrm>
        <a:off x="821836" y="1669"/>
        <a:ext cx="10553733" cy="711546"/>
      </dsp:txXfrm>
    </dsp:sp>
    <dsp:sp modelId="{525CF3B7-7049-4E39-BE98-1E451F0E3559}">
      <dsp:nvSpPr>
        <dsp:cNvPr id="0" name=""/>
        <dsp:cNvSpPr/>
      </dsp:nvSpPr>
      <dsp:spPr>
        <a:xfrm>
          <a:off x="0" y="891102"/>
          <a:ext cx="11375570" cy="7115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324F8-EA75-4B91-A851-3A492E78658A}">
      <dsp:nvSpPr>
        <dsp:cNvPr id="0" name=""/>
        <dsp:cNvSpPr/>
      </dsp:nvSpPr>
      <dsp:spPr>
        <a:xfrm>
          <a:off x="215242" y="1051200"/>
          <a:ext cx="391350" cy="391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BA7F0-F3A8-4533-B2D9-1DAC9AFF5F17}">
      <dsp:nvSpPr>
        <dsp:cNvPr id="0" name=""/>
        <dsp:cNvSpPr/>
      </dsp:nvSpPr>
      <dsp:spPr>
        <a:xfrm>
          <a:off x="821836" y="891102"/>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dirty="0"/>
            <a:t>Use nutrient dense ingredients to fortify food. Cream and butter can make foods taste nice, however because they only contain calories with no protein and very few vitamins/minerals - extra cream/butter should not be used to fortify foods </a:t>
          </a:r>
          <a:endParaRPr lang="en-US" sz="1600" kern="1200" dirty="0"/>
        </a:p>
      </dsp:txBody>
      <dsp:txXfrm>
        <a:off x="821836" y="891102"/>
        <a:ext cx="10553733" cy="711546"/>
      </dsp:txXfrm>
    </dsp:sp>
    <dsp:sp modelId="{B8899B72-7FE4-4E5B-806E-3C42BCD47B6D}">
      <dsp:nvSpPr>
        <dsp:cNvPr id="0" name=""/>
        <dsp:cNvSpPr/>
      </dsp:nvSpPr>
      <dsp:spPr>
        <a:xfrm>
          <a:off x="0" y="1777511"/>
          <a:ext cx="11375570" cy="7115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ED30A-5CAA-4B7E-B068-63A9AAE2800D}">
      <dsp:nvSpPr>
        <dsp:cNvPr id="0" name=""/>
        <dsp:cNvSpPr/>
      </dsp:nvSpPr>
      <dsp:spPr>
        <a:xfrm>
          <a:off x="215242" y="1940633"/>
          <a:ext cx="391350" cy="3913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98610E-07CB-4053-8FD0-E7E438F167D1}">
      <dsp:nvSpPr>
        <dsp:cNvPr id="0" name=""/>
        <dsp:cNvSpPr/>
      </dsp:nvSpPr>
      <dsp:spPr>
        <a:xfrm>
          <a:off x="821836" y="1780535"/>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dirty="0"/>
            <a:t>Use the stated amount of the fortifier per portion</a:t>
          </a:r>
          <a:endParaRPr lang="en-US" sz="1600" kern="1200" dirty="0"/>
        </a:p>
      </dsp:txBody>
      <dsp:txXfrm>
        <a:off x="821836" y="1780535"/>
        <a:ext cx="10553733" cy="711546"/>
      </dsp:txXfrm>
    </dsp:sp>
    <dsp:sp modelId="{20FEB9DE-5077-4FF5-8BB9-0B6EE2A8381B}">
      <dsp:nvSpPr>
        <dsp:cNvPr id="0" name=""/>
        <dsp:cNvSpPr/>
      </dsp:nvSpPr>
      <dsp:spPr>
        <a:xfrm>
          <a:off x="0" y="2669968"/>
          <a:ext cx="11375570" cy="7115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8836F-2D1A-42E0-BF3E-0F105F059BC8}">
      <dsp:nvSpPr>
        <dsp:cNvPr id="0" name=""/>
        <dsp:cNvSpPr/>
      </dsp:nvSpPr>
      <dsp:spPr>
        <a:xfrm>
          <a:off x="215242" y="2830066"/>
          <a:ext cx="391350" cy="3913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92B9DB-EAA3-490E-BC0C-B7E50EB6A3CE}">
      <dsp:nvSpPr>
        <dsp:cNvPr id="0" name=""/>
        <dsp:cNvSpPr/>
      </dsp:nvSpPr>
      <dsp:spPr>
        <a:xfrm>
          <a:off x="821836" y="2669968"/>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a:t>Ensure the food still tastes good after fortification (try the food before serving it) </a:t>
          </a:r>
          <a:endParaRPr lang="en-US" sz="1600" kern="1200"/>
        </a:p>
      </dsp:txBody>
      <dsp:txXfrm>
        <a:off x="821836" y="2669968"/>
        <a:ext cx="10553733" cy="711546"/>
      </dsp:txXfrm>
    </dsp:sp>
    <dsp:sp modelId="{A47A57C8-EB9E-44C8-93A3-5913E77C2ABC}">
      <dsp:nvSpPr>
        <dsp:cNvPr id="0" name=""/>
        <dsp:cNvSpPr/>
      </dsp:nvSpPr>
      <dsp:spPr>
        <a:xfrm>
          <a:off x="0" y="3559401"/>
          <a:ext cx="11375570" cy="7115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1B8EE-051A-4E77-BCD5-683C656FCCC3}">
      <dsp:nvSpPr>
        <dsp:cNvPr id="0" name=""/>
        <dsp:cNvSpPr/>
      </dsp:nvSpPr>
      <dsp:spPr>
        <a:xfrm>
          <a:off x="215242" y="3719499"/>
          <a:ext cx="391350" cy="39135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00954-B594-489F-925B-441789EAFC80}">
      <dsp:nvSpPr>
        <dsp:cNvPr id="0" name=""/>
        <dsp:cNvSpPr/>
      </dsp:nvSpPr>
      <dsp:spPr>
        <a:xfrm>
          <a:off x="821836" y="3559401"/>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dirty="0"/>
            <a:t>Ensure that the person is also encouraged to take 2 - 3 between-meal snacks every day </a:t>
          </a:r>
          <a:endParaRPr lang="en-US" sz="1600" kern="1200" dirty="0"/>
        </a:p>
      </dsp:txBody>
      <dsp:txXfrm>
        <a:off x="821836" y="3559401"/>
        <a:ext cx="10553733" cy="711546"/>
      </dsp:txXfrm>
    </dsp:sp>
    <dsp:sp modelId="{C83B4BA2-3733-41B9-9399-AF18E71D15C4}">
      <dsp:nvSpPr>
        <dsp:cNvPr id="0" name=""/>
        <dsp:cNvSpPr/>
      </dsp:nvSpPr>
      <dsp:spPr>
        <a:xfrm>
          <a:off x="0" y="4448834"/>
          <a:ext cx="11375570" cy="7115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D9BE6-E596-4834-88CE-9AD142BADDD1}">
      <dsp:nvSpPr>
        <dsp:cNvPr id="0" name=""/>
        <dsp:cNvSpPr/>
      </dsp:nvSpPr>
      <dsp:spPr>
        <a:xfrm>
          <a:off x="215242" y="4608932"/>
          <a:ext cx="391350" cy="39135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12326-28A9-49AC-959F-D76D1B2FDB1C}">
      <dsp:nvSpPr>
        <dsp:cNvPr id="0" name=""/>
        <dsp:cNvSpPr/>
      </dsp:nvSpPr>
      <dsp:spPr>
        <a:xfrm>
          <a:off x="821836" y="4448834"/>
          <a:ext cx="10553733" cy="71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05" tIns="75305" rIns="75305" bIns="75305" numCol="1" spcCol="1270" anchor="ctr" anchorCtr="0">
          <a:noAutofit/>
        </a:bodyPr>
        <a:lstStyle/>
        <a:p>
          <a:pPr marL="0" lvl="0" indent="0" algn="l" defTabSz="711200">
            <a:lnSpc>
              <a:spcPct val="90000"/>
            </a:lnSpc>
            <a:spcBef>
              <a:spcPct val="0"/>
            </a:spcBef>
            <a:spcAft>
              <a:spcPct val="35000"/>
            </a:spcAft>
            <a:buNone/>
          </a:pPr>
          <a:r>
            <a:rPr lang="en-GB" sz="1600" kern="1200"/>
            <a:t>Use fortified milk for all residents who are at medium or high risk of malnutrition. Make fortified milk by mixing 4 tablespoons skimmed milk powder into each pint of full milk and use in hot drinks, on cereal and in cooking </a:t>
          </a:r>
          <a:endParaRPr lang="en-US" sz="1600" kern="1200"/>
        </a:p>
      </dsp:txBody>
      <dsp:txXfrm>
        <a:off x="821836" y="4448834"/>
        <a:ext cx="10553733" cy="711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013A-57DE-4AF8-A650-0E893D4A2CE6}">
      <dsp:nvSpPr>
        <dsp:cNvPr id="0" name=""/>
        <dsp:cNvSpPr/>
      </dsp:nvSpPr>
      <dsp:spPr>
        <a:xfrm>
          <a:off x="1122724" y="371401"/>
          <a:ext cx="4148874" cy="23631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GB" sz="1900" kern="1200" dirty="0"/>
            <a:t>Fluids are important for maintaining optimum bodily function and preventing ill health </a:t>
          </a:r>
          <a:endParaRPr lang="en-US" sz="1900" kern="1200" dirty="0"/>
        </a:p>
      </dsp:txBody>
      <dsp:txXfrm>
        <a:off x="1122724" y="371401"/>
        <a:ext cx="4148874" cy="2363169"/>
      </dsp:txXfrm>
    </dsp:sp>
    <dsp:sp modelId="{9B0D1338-242B-4DAC-842D-9550849A5634}">
      <dsp:nvSpPr>
        <dsp:cNvPr id="0" name=""/>
        <dsp:cNvSpPr/>
      </dsp:nvSpPr>
      <dsp:spPr>
        <a:xfrm>
          <a:off x="6596294" y="401898"/>
          <a:ext cx="4148874" cy="236316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GB" sz="1900" kern="1200" dirty="0"/>
            <a:t>Although fluids can be filling which can impact on appetite, they can also provide an opportunity to improve nutritional status when oral intake of foods is minimal e.g. offering A Glass of whole milk instead of water</a:t>
          </a:r>
          <a:endParaRPr lang="en-US" sz="1900" kern="1200" dirty="0"/>
        </a:p>
      </dsp:txBody>
      <dsp:txXfrm>
        <a:off x="6596294" y="401898"/>
        <a:ext cx="4148874" cy="2363169"/>
      </dsp:txXfrm>
    </dsp:sp>
    <dsp:sp modelId="{5E9A6358-20CC-4DA6-99C4-C73E3C3241E0}">
      <dsp:nvSpPr>
        <dsp:cNvPr id="0" name=""/>
        <dsp:cNvSpPr/>
      </dsp:nvSpPr>
      <dsp:spPr>
        <a:xfrm>
          <a:off x="1102612" y="4089202"/>
          <a:ext cx="4148874" cy="236316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GB" sz="1900" kern="1200" dirty="0"/>
            <a:t>Try to choose some nutrient dense drinks from the list on the next slide, in place of lower energy choices like water, tea, sugar free soft drinks such as squash or fizzy drinks</a:t>
          </a:r>
          <a:endParaRPr lang="en-US" sz="1900" kern="1200" dirty="0"/>
        </a:p>
      </dsp:txBody>
      <dsp:txXfrm>
        <a:off x="1102612" y="4089202"/>
        <a:ext cx="4148874" cy="2363169"/>
      </dsp:txXfrm>
    </dsp:sp>
    <dsp:sp modelId="{1B1C46A1-447C-48C0-A199-3FF2DF3F9CB3}">
      <dsp:nvSpPr>
        <dsp:cNvPr id="0" name=""/>
        <dsp:cNvSpPr/>
      </dsp:nvSpPr>
      <dsp:spPr>
        <a:xfrm>
          <a:off x="6653216" y="4089275"/>
          <a:ext cx="4148874" cy="236316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GB" sz="1900" kern="1200" dirty="0"/>
            <a:t>Further detailed information on general hydration guidance is covered in topic 6</a:t>
          </a:r>
          <a:endParaRPr lang="en-US" sz="1900" kern="1200" dirty="0"/>
        </a:p>
      </dsp:txBody>
      <dsp:txXfrm>
        <a:off x="6653216" y="4089275"/>
        <a:ext cx="4148874" cy="2363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C531A-50A9-4DDF-AB49-F636FE59A20A}">
      <dsp:nvSpPr>
        <dsp:cNvPr id="0" name=""/>
        <dsp:cNvSpPr/>
      </dsp:nvSpPr>
      <dsp:spPr>
        <a:xfrm>
          <a:off x="1871221" y="1511"/>
          <a:ext cx="7484885" cy="15496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93622" rIns="145228" bIns="393622"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n-lt"/>
              <a:cs typeface="Arial" panose="020B0604020202020204" pitchFamily="34" charset="0"/>
            </a:rPr>
            <a:t>Always follow speech and language therapists’ (SLT) recommendations in line with IDDSI considerations</a:t>
          </a:r>
        </a:p>
        <a:p>
          <a:pPr marL="0" lvl="0" indent="0" algn="l" defTabSz="844550">
            <a:lnSpc>
              <a:spcPct val="90000"/>
            </a:lnSpc>
            <a:spcBef>
              <a:spcPct val="0"/>
            </a:spcBef>
            <a:spcAft>
              <a:spcPct val="35000"/>
            </a:spcAft>
            <a:buNone/>
          </a:pPr>
          <a:r>
            <a:rPr lang="en-US" sz="1900" kern="1200" dirty="0">
              <a:latin typeface="+mn-lt"/>
              <a:cs typeface="Arial" panose="020B0604020202020204" pitchFamily="34" charset="0"/>
            </a:rPr>
            <a:t>Residents who have dysphagia are excluded from the new care home pathway/scheme. This is mentioned </a:t>
          </a:r>
          <a:r>
            <a:rPr lang="en-US" sz="1900" kern="1200" dirty="0">
              <a:solidFill>
                <a:schemeClr val="tx1"/>
              </a:solidFill>
              <a:latin typeface="+mn-lt"/>
              <a:cs typeface="Arial" panose="020B0604020202020204" pitchFamily="34" charset="0"/>
            </a:rPr>
            <a:t>in TOPIC 5.</a:t>
          </a:r>
        </a:p>
      </dsp:txBody>
      <dsp:txXfrm>
        <a:off x="1871221" y="1511"/>
        <a:ext cx="7484885" cy="1549692"/>
      </dsp:txXfrm>
    </dsp:sp>
    <dsp:sp modelId="{3AB48B2A-DA6E-433C-A735-55FB8F289D94}">
      <dsp:nvSpPr>
        <dsp:cNvPr id="0" name=""/>
        <dsp:cNvSpPr/>
      </dsp:nvSpPr>
      <dsp:spPr>
        <a:xfrm>
          <a:off x="0" y="1511"/>
          <a:ext cx="1871221" cy="154969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53075" rIns="99019" bIns="153075" numCol="1" spcCol="1270" anchor="ctr" anchorCtr="0">
          <a:noAutofit/>
        </a:bodyPr>
        <a:lstStyle/>
        <a:p>
          <a:pPr marL="0" lvl="0" indent="0" algn="ctr" defTabSz="1022350">
            <a:lnSpc>
              <a:spcPct val="90000"/>
            </a:lnSpc>
            <a:spcBef>
              <a:spcPct val="0"/>
            </a:spcBef>
            <a:spcAft>
              <a:spcPct val="35000"/>
            </a:spcAft>
            <a:buNone/>
          </a:pPr>
          <a:r>
            <a:rPr lang="en-US" sz="2300" b="0" kern="1200" dirty="0">
              <a:latin typeface="Arial" panose="020B0604020202020204" pitchFamily="34" charset="0"/>
              <a:cs typeface="Arial" panose="020B0604020202020204" pitchFamily="34" charset="0"/>
            </a:rPr>
            <a:t>Texture modified diet and </a:t>
          </a:r>
          <a:r>
            <a:rPr lang="en-US" sz="2300" b="0" kern="1200" dirty="0">
              <a:latin typeface="+mn-lt"/>
              <a:cs typeface="Arial" panose="020B0604020202020204" pitchFamily="34" charset="0"/>
            </a:rPr>
            <a:t>fluids</a:t>
          </a:r>
        </a:p>
      </dsp:txBody>
      <dsp:txXfrm>
        <a:off x="0" y="1511"/>
        <a:ext cx="1871221" cy="1549692"/>
      </dsp:txXfrm>
    </dsp:sp>
    <dsp:sp modelId="{1A151E44-E754-43E1-82D9-681E4437CEAB}">
      <dsp:nvSpPr>
        <dsp:cNvPr id="0" name=""/>
        <dsp:cNvSpPr/>
      </dsp:nvSpPr>
      <dsp:spPr>
        <a:xfrm>
          <a:off x="1871221" y="1644186"/>
          <a:ext cx="7484885" cy="154969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93622" rIns="145228" bIns="393622"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Always ensure food fortification considers cultural preferences</a:t>
          </a:r>
        </a:p>
      </dsp:txBody>
      <dsp:txXfrm>
        <a:off x="1871221" y="1644186"/>
        <a:ext cx="7484885" cy="1549692"/>
      </dsp:txXfrm>
    </dsp:sp>
    <dsp:sp modelId="{591A4BD4-0D8A-4113-AF39-A4A3B8DA385C}">
      <dsp:nvSpPr>
        <dsp:cNvPr id="0" name=""/>
        <dsp:cNvSpPr/>
      </dsp:nvSpPr>
      <dsp:spPr>
        <a:xfrm>
          <a:off x="0" y="1644186"/>
          <a:ext cx="1871221" cy="154969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53075" rIns="99019" bIns="153075"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cs typeface="Arial" panose="020B0604020202020204" pitchFamily="34" charset="0"/>
            </a:rPr>
            <a:t>Cultural</a:t>
          </a:r>
          <a:r>
            <a:rPr lang="en-US" sz="2800" kern="1200" dirty="0">
              <a:latin typeface="Arial" panose="020B0604020202020204" pitchFamily="34" charset="0"/>
              <a:cs typeface="Arial" panose="020B0604020202020204" pitchFamily="34" charset="0"/>
            </a:rPr>
            <a:t> </a:t>
          </a:r>
        </a:p>
      </dsp:txBody>
      <dsp:txXfrm>
        <a:off x="0" y="1644186"/>
        <a:ext cx="1871221" cy="1549692"/>
      </dsp:txXfrm>
    </dsp:sp>
    <dsp:sp modelId="{3E66A569-C7F4-4EDD-9D26-539FF45BA259}">
      <dsp:nvSpPr>
        <dsp:cNvPr id="0" name=""/>
        <dsp:cNvSpPr/>
      </dsp:nvSpPr>
      <dsp:spPr>
        <a:xfrm>
          <a:off x="1871221" y="3286860"/>
          <a:ext cx="7484885" cy="154969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228" tIns="393622" rIns="145228" bIns="393622"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Always ensure these are clearly documented and followed when fortifying foods </a:t>
          </a:r>
        </a:p>
      </dsp:txBody>
      <dsp:txXfrm>
        <a:off x="1871221" y="3286860"/>
        <a:ext cx="7484885" cy="1549692"/>
      </dsp:txXfrm>
    </dsp:sp>
    <dsp:sp modelId="{CE4E1915-E80D-44F5-918F-982F03EEB121}">
      <dsp:nvSpPr>
        <dsp:cNvPr id="0" name=""/>
        <dsp:cNvSpPr/>
      </dsp:nvSpPr>
      <dsp:spPr>
        <a:xfrm>
          <a:off x="0" y="3286860"/>
          <a:ext cx="1871221" cy="154969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9" tIns="153075" rIns="99019" bIns="15307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Allergens/ Intolerances</a:t>
          </a:r>
        </a:p>
      </dsp:txBody>
      <dsp:txXfrm>
        <a:off x="0" y="3286860"/>
        <a:ext cx="1871221" cy="15496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AD697-8A10-41BF-80A2-FE570BD4D6CA}">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Smaller meals but more frequently throughout the day </a:t>
          </a:r>
          <a:endParaRPr lang="en-US" sz="2400" kern="1200" dirty="0">
            <a:latin typeface="+mn-lt"/>
            <a:cs typeface="Arial" panose="020B0604020202020204" pitchFamily="34" charset="0"/>
          </a:endParaRPr>
        </a:p>
      </dsp:txBody>
      <dsp:txXfrm>
        <a:off x="0" y="39687"/>
        <a:ext cx="3286125" cy="1971675"/>
      </dsp:txXfrm>
    </dsp:sp>
    <dsp:sp modelId="{D4381CAA-0258-4EDF-B9D0-D1077AC93DBF}">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Nourishing snacks and drinks between meals </a:t>
          </a:r>
          <a:endParaRPr lang="en-US" sz="2400" kern="1200" dirty="0">
            <a:latin typeface="+mn-lt"/>
            <a:cs typeface="Arial" panose="020B0604020202020204" pitchFamily="34" charset="0"/>
          </a:endParaRPr>
        </a:p>
      </dsp:txBody>
      <dsp:txXfrm>
        <a:off x="3614737" y="39687"/>
        <a:ext cx="3286125" cy="1971675"/>
      </dsp:txXfrm>
    </dsp:sp>
    <dsp:sp modelId="{A19BD901-E734-440A-A8AE-7789DE4F19E2}">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Ensure the environment where meals are eaten is calm and peaceful </a:t>
          </a:r>
          <a:endParaRPr lang="en-US" sz="2400" kern="1200" dirty="0">
            <a:latin typeface="+mn-lt"/>
            <a:cs typeface="Arial" panose="020B0604020202020204" pitchFamily="34" charset="0"/>
          </a:endParaRPr>
        </a:p>
      </dsp:txBody>
      <dsp:txXfrm>
        <a:off x="7229475" y="39687"/>
        <a:ext cx="3286125" cy="1971675"/>
      </dsp:txXfrm>
    </dsp:sp>
    <dsp:sp modelId="{7486A836-98CB-4F1C-B3E3-19DAF5270B6C}">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Make foods look attractive - garnish food with parsley, lemon or tomatoes </a:t>
          </a:r>
          <a:endParaRPr lang="en-US" sz="2400" kern="1200" dirty="0">
            <a:latin typeface="+mn-lt"/>
            <a:cs typeface="Arial" panose="020B0604020202020204" pitchFamily="34" charset="0"/>
          </a:endParaRPr>
        </a:p>
      </dsp:txBody>
      <dsp:txXfrm>
        <a:off x="0" y="2339975"/>
        <a:ext cx="3286125" cy="1971675"/>
      </dsp:txXfrm>
    </dsp:sp>
    <dsp:sp modelId="{E517BF6C-C642-48EF-A1A1-E4C267A8E52B}">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Sharp tasting foods are refreshing. Try fresh fruit, fruit juices, lemon squash or boiled sweets</a:t>
          </a:r>
          <a:endParaRPr lang="en-US" sz="2400" kern="1200" dirty="0">
            <a:latin typeface="+mn-lt"/>
            <a:cs typeface="Arial" panose="020B0604020202020204" pitchFamily="34" charset="0"/>
          </a:endParaRPr>
        </a:p>
      </dsp:txBody>
      <dsp:txXfrm>
        <a:off x="3614737" y="2339975"/>
        <a:ext cx="3286125" cy="1971675"/>
      </dsp:txXfrm>
    </dsp:sp>
    <dsp:sp modelId="{7F444B46-87C6-410C-9B62-BDC8DD92C8BB}">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mn-lt"/>
              <a:cs typeface="Arial" panose="020B0604020202020204" pitchFamily="34" charset="0"/>
            </a:rPr>
            <a:t>An alcoholic drink if permitted by the doctor, before a meal can help to stimulate appetite </a:t>
          </a:r>
          <a:endParaRPr lang="en-US" sz="2400" kern="1200" dirty="0">
            <a:latin typeface="+mn-lt"/>
            <a:cs typeface="Arial" panose="020B0604020202020204" pitchFamily="34" charset="0"/>
          </a:endParaRPr>
        </a:p>
      </dsp:txBody>
      <dsp:txXfrm>
        <a:off x="7229475"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87990-377D-4405-BC68-39D055AB9C68}">
      <dsp:nvSpPr>
        <dsp:cNvPr id="0" name=""/>
        <dsp:cNvSpPr/>
      </dsp:nvSpPr>
      <dsp:spPr>
        <a:xfrm>
          <a:off x="2746310" y="0"/>
          <a:ext cx="1063687" cy="1063687"/>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494328D7-EBD1-4191-AF3D-5172587A941B}">
      <dsp:nvSpPr>
        <dsp:cNvPr id="0" name=""/>
        <dsp:cNvSpPr/>
      </dsp:nvSpPr>
      <dsp:spPr>
        <a:xfrm>
          <a:off x="2932815" y="135037"/>
          <a:ext cx="610312" cy="61031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9D4E4-FF9F-42D8-AE6B-AFAE3D4C0E80}">
      <dsp:nvSpPr>
        <dsp:cNvPr id="0" name=""/>
        <dsp:cNvSpPr/>
      </dsp:nvSpPr>
      <dsp:spPr>
        <a:xfrm>
          <a:off x="2748021" y="0"/>
          <a:ext cx="6696034"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GB" sz="2500" kern="1200" dirty="0">
              <a:latin typeface="Arial" panose="020B0604020202020204" pitchFamily="34" charset="0"/>
              <a:cs typeface="Arial" panose="020B0604020202020204" pitchFamily="34" charset="0"/>
            </a:rPr>
            <a:t>Tips to ensure a good dining environment</a:t>
          </a:r>
          <a:r>
            <a:rPr lang="en-GB" sz="1800" b="0" i="0"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2748021" y="0"/>
        <a:ext cx="6696034" cy="680636"/>
      </dsp:txXfrm>
    </dsp:sp>
    <dsp:sp modelId="{CF4D5739-F285-4D2E-BBBD-2B5F372285A9}">
      <dsp:nvSpPr>
        <dsp:cNvPr id="0" name=""/>
        <dsp:cNvSpPr/>
      </dsp:nvSpPr>
      <dsp:spPr>
        <a:xfrm>
          <a:off x="6527224" y="3730800"/>
          <a:ext cx="1063687" cy="1063687"/>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A35830BC-6F7D-4D8B-91DF-0E71BA9944A9}">
      <dsp:nvSpPr>
        <dsp:cNvPr id="0" name=""/>
        <dsp:cNvSpPr/>
      </dsp:nvSpPr>
      <dsp:spPr>
        <a:xfrm>
          <a:off x="6755053" y="3980473"/>
          <a:ext cx="610312" cy="61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B738B-D725-4136-8DD1-4CC193AAFF31}">
      <dsp:nvSpPr>
        <dsp:cNvPr id="0" name=""/>
        <dsp:cNvSpPr/>
      </dsp:nvSpPr>
      <dsp:spPr>
        <a:xfrm>
          <a:off x="6253568" y="5092121"/>
          <a:ext cx="1743750" cy="29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latin typeface="Arial" panose="020B0604020202020204" pitchFamily="34" charset="0"/>
              <a:cs typeface="Arial" panose="020B0604020202020204" pitchFamily="34" charset="0"/>
            </a:rPr>
            <a:t>Minimise</a:t>
          </a:r>
          <a:r>
            <a:rPr lang="en-GB" sz="1200" b="0" i="0" kern="1200" cap="none" dirty="0">
              <a:latin typeface="Arial" panose="020B0604020202020204" pitchFamily="34" charset="0"/>
              <a:cs typeface="Arial" panose="020B0604020202020204" pitchFamily="34" charset="0"/>
            </a:rPr>
            <a:t> distractions</a:t>
          </a:r>
          <a:endParaRPr lang="en-US" sz="1200" kern="1200" cap="none" dirty="0">
            <a:latin typeface="Arial" panose="020B0604020202020204" pitchFamily="34" charset="0"/>
            <a:cs typeface="Arial" panose="020B0604020202020204" pitchFamily="34" charset="0"/>
          </a:endParaRPr>
        </a:p>
      </dsp:txBody>
      <dsp:txXfrm>
        <a:off x="6253568" y="5092121"/>
        <a:ext cx="1743750" cy="296955"/>
      </dsp:txXfrm>
    </dsp:sp>
    <dsp:sp modelId="{FB0E464D-31BC-4CE6-B97B-731AE8F04659}">
      <dsp:nvSpPr>
        <dsp:cNvPr id="0" name=""/>
        <dsp:cNvSpPr/>
      </dsp:nvSpPr>
      <dsp:spPr>
        <a:xfrm>
          <a:off x="8965461" y="846134"/>
          <a:ext cx="1063687" cy="1063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5F11F-604C-4EE1-A934-0F63599A2396}">
      <dsp:nvSpPr>
        <dsp:cNvPr id="0" name=""/>
        <dsp:cNvSpPr/>
      </dsp:nvSpPr>
      <dsp:spPr>
        <a:xfrm>
          <a:off x="9224951" y="1062954"/>
          <a:ext cx="610312" cy="61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68676-F0E9-41EC-83C5-5EE726E6950D}">
      <dsp:nvSpPr>
        <dsp:cNvPr id="0" name=""/>
        <dsp:cNvSpPr/>
      </dsp:nvSpPr>
      <dsp:spPr>
        <a:xfrm>
          <a:off x="8543269" y="2115308"/>
          <a:ext cx="2178606" cy="5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b="0" i="0" kern="1200" cap="none" dirty="0">
              <a:latin typeface="Arial" panose="020B0604020202020204" pitchFamily="34" charset="0"/>
              <a:cs typeface="Arial" panose="020B0604020202020204" pitchFamily="34" charset="0"/>
            </a:rPr>
            <a:t>Adequate lighting- appropriate lighting can help in seeing and recognizing foods offered, making it much easier to eat</a:t>
          </a:r>
          <a:endParaRPr lang="en-US" sz="1200" kern="1200" cap="none" dirty="0">
            <a:latin typeface="Arial" panose="020B0604020202020204" pitchFamily="34" charset="0"/>
            <a:cs typeface="Arial" panose="020B0604020202020204" pitchFamily="34" charset="0"/>
          </a:endParaRPr>
        </a:p>
      </dsp:txBody>
      <dsp:txXfrm>
        <a:off x="8543269" y="2115308"/>
        <a:ext cx="2178606" cy="592785"/>
      </dsp:txXfrm>
    </dsp:sp>
    <dsp:sp modelId="{F65577F2-4F8E-42CD-8393-AA00186D29D4}">
      <dsp:nvSpPr>
        <dsp:cNvPr id="0" name=""/>
        <dsp:cNvSpPr/>
      </dsp:nvSpPr>
      <dsp:spPr>
        <a:xfrm>
          <a:off x="9118554" y="3687219"/>
          <a:ext cx="1063687" cy="106368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F7739-D389-4F0C-A5F2-759604F59F04}">
      <dsp:nvSpPr>
        <dsp:cNvPr id="0" name=""/>
        <dsp:cNvSpPr/>
      </dsp:nvSpPr>
      <dsp:spPr>
        <a:xfrm>
          <a:off x="9359720" y="3913907"/>
          <a:ext cx="610312" cy="610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711026-1336-44CB-98AB-2F6BC5B1F367}">
      <dsp:nvSpPr>
        <dsp:cNvPr id="0" name=""/>
        <dsp:cNvSpPr/>
      </dsp:nvSpPr>
      <dsp:spPr>
        <a:xfrm>
          <a:off x="8811589" y="5097515"/>
          <a:ext cx="1743750" cy="249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b="0" i="0" kern="1200" cap="none" dirty="0">
              <a:latin typeface="Arial" panose="020B0604020202020204" pitchFamily="34" charset="0"/>
              <a:cs typeface="Arial" panose="020B0604020202020204" pitchFamily="34" charset="0"/>
            </a:rPr>
            <a:t>Make food the focus</a:t>
          </a:r>
          <a:endParaRPr lang="en-US" sz="1200" kern="1200" cap="none" dirty="0">
            <a:latin typeface="Arial" panose="020B0604020202020204" pitchFamily="34" charset="0"/>
            <a:cs typeface="Arial" panose="020B0604020202020204" pitchFamily="34" charset="0"/>
          </a:endParaRPr>
        </a:p>
      </dsp:txBody>
      <dsp:txXfrm>
        <a:off x="8811589" y="5097515"/>
        <a:ext cx="1743750" cy="249147"/>
      </dsp:txXfrm>
    </dsp:sp>
    <dsp:sp modelId="{D0E1EDE3-5BA5-46C4-B8AF-BD4E3F26E431}">
      <dsp:nvSpPr>
        <dsp:cNvPr id="0" name=""/>
        <dsp:cNvSpPr/>
      </dsp:nvSpPr>
      <dsp:spPr>
        <a:xfrm>
          <a:off x="3697109" y="885982"/>
          <a:ext cx="1063687" cy="106368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E0716-104A-4650-B2B0-98731C6CE504}">
      <dsp:nvSpPr>
        <dsp:cNvPr id="0" name=""/>
        <dsp:cNvSpPr/>
      </dsp:nvSpPr>
      <dsp:spPr>
        <a:xfrm>
          <a:off x="4002685" y="1073645"/>
          <a:ext cx="610312" cy="610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E184E8-FA6E-4522-9791-72EB0E4CC0D6}">
      <dsp:nvSpPr>
        <dsp:cNvPr id="0" name=""/>
        <dsp:cNvSpPr/>
      </dsp:nvSpPr>
      <dsp:spPr>
        <a:xfrm>
          <a:off x="3428580" y="2103916"/>
          <a:ext cx="1743750" cy="5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b="0" i="0" kern="1200" cap="none" dirty="0">
              <a:latin typeface="Arial" panose="020B0604020202020204" pitchFamily="34" charset="0"/>
              <a:cs typeface="Arial" panose="020B0604020202020204" pitchFamily="34" charset="0"/>
            </a:rPr>
            <a:t>Eat meals with others- keep the patient centred; this could be in a large dining area with others or eating in a quiet environment with 1-2 others that the individual feels comfortable</a:t>
          </a:r>
          <a:endParaRPr lang="en-US" sz="1200" kern="1200" cap="none" dirty="0">
            <a:latin typeface="Arial" panose="020B0604020202020204" pitchFamily="34" charset="0"/>
            <a:cs typeface="Arial" panose="020B0604020202020204" pitchFamily="34" charset="0"/>
          </a:endParaRPr>
        </a:p>
      </dsp:txBody>
      <dsp:txXfrm>
        <a:off x="3428580" y="2103916"/>
        <a:ext cx="1743750" cy="592785"/>
      </dsp:txXfrm>
    </dsp:sp>
    <dsp:sp modelId="{05A44A20-B414-4D54-99FA-CFFA7D4FCB71}">
      <dsp:nvSpPr>
        <dsp:cNvPr id="0" name=""/>
        <dsp:cNvSpPr/>
      </dsp:nvSpPr>
      <dsp:spPr>
        <a:xfrm>
          <a:off x="6424766" y="933784"/>
          <a:ext cx="1063687" cy="1063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CAF06-FAC0-4D16-8E2F-4844C0ADDDCF}">
      <dsp:nvSpPr>
        <dsp:cNvPr id="0" name=""/>
        <dsp:cNvSpPr/>
      </dsp:nvSpPr>
      <dsp:spPr>
        <a:xfrm>
          <a:off x="6664797" y="1154738"/>
          <a:ext cx="610312" cy="6103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C9495-3A59-4142-881E-4B6F1822C830}">
      <dsp:nvSpPr>
        <dsp:cNvPr id="0" name=""/>
        <dsp:cNvSpPr/>
      </dsp:nvSpPr>
      <dsp:spPr>
        <a:xfrm>
          <a:off x="6074947" y="2175554"/>
          <a:ext cx="2000569" cy="5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b="0" i="0" kern="1200" cap="none" dirty="0">
              <a:latin typeface="Arial" panose="020B0604020202020204" pitchFamily="34" charset="0"/>
              <a:cs typeface="Arial" panose="020B0604020202020204" pitchFamily="34" charset="0"/>
            </a:rPr>
            <a:t>Serve meals and snacks at the same times each day- consistency helps establish a routine and this may help improve intake</a:t>
          </a:r>
          <a:endParaRPr lang="en-US" sz="1200" kern="1200" cap="none" dirty="0">
            <a:latin typeface="Arial" panose="020B0604020202020204" pitchFamily="34" charset="0"/>
            <a:cs typeface="Arial" panose="020B0604020202020204" pitchFamily="34" charset="0"/>
          </a:endParaRPr>
        </a:p>
      </dsp:txBody>
      <dsp:txXfrm>
        <a:off x="6074947" y="2175554"/>
        <a:ext cx="2000569" cy="592785"/>
      </dsp:txXfrm>
    </dsp:sp>
    <dsp:sp modelId="{0D1D62F2-F1F6-404A-8B10-09CA0EE8A7A0}">
      <dsp:nvSpPr>
        <dsp:cNvPr id="0" name=""/>
        <dsp:cNvSpPr/>
      </dsp:nvSpPr>
      <dsp:spPr>
        <a:xfrm>
          <a:off x="3747596" y="3760916"/>
          <a:ext cx="1063687" cy="1063687"/>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D2704B0D-70A0-4313-BAFB-406E89199CDF}">
      <dsp:nvSpPr>
        <dsp:cNvPr id="0" name=""/>
        <dsp:cNvSpPr/>
      </dsp:nvSpPr>
      <dsp:spPr>
        <a:xfrm>
          <a:off x="4047633" y="3965025"/>
          <a:ext cx="610312" cy="6103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EA569-BC1F-44CB-9191-048BD2654610}">
      <dsp:nvSpPr>
        <dsp:cNvPr id="0" name=""/>
        <dsp:cNvSpPr/>
      </dsp:nvSpPr>
      <dsp:spPr>
        <a:xfrm>
          <a:off x="2974246" y="5098638"/>
          <a:ext cx="2665653" cy="5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latin typeface="Arial" panose="020B0604020202020204" pitchFamily="34" charset="0"/>
              <a:cs typeface="Arial" panose="020B0604020202020204" pitchFamily="34" charset="0"/>
            </a:rPr>
            <a:t>Ensure appropriate food options are readily available if patients miss a meal or snack if they have been asleep or away at mealtimes</a:t>
          </a:r>
          <a:endParaRPr lang="en-US" sz="1200" kern="1200" cap="none" dirty="0">
            <a:latin typeface="Arial" panose="020B0604020202020204" pitchFamily="34" charset="0"/>
            <a:cs typeface="Arial" panose="020B0604020202020204" pitchFamily="34" charset="0"/>
          </a:endParaRPr>
        </a:p>
      </dsp:txBody>
      <dsp:txXfrm>
        <a:off x="2974246" y="5098638"/>
        <a:ext cx="2665653" cy="5927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8F47A-1442-4861-83C8-B4A0A442F084}">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07F7E-F2A4-421D-8825-AB47604A8DA6}">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1D187E-906D-4DF0-A991-E860AAD22B8C}">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ctr" defTabSz="889000">
            <a:lnSpc>
              <a:spcPct val="90000"/>
            </a:lnSpc>
            <a:spcBef>
              <a:spcPct val="0"/>
            </a:spcBef>
            <a:spcAft>
              <a:spcPct val="35000"/>
            </a:spcAft>
            <a:buNone/>
          </a:pPr>
          <a:r>
            <a:rPr lang="en-GB" sz="2000" kern="1200" dirty="0"/>
            <a:t>A clinical assessment may indicate that there are some exceptional circumstances where residents may need to be on prescribed ONS under guidance from a Dietitian.</a:t>
          </a:r>
          <a:endParaRPr lang="en-US" sz="2000" kern="1200" dirty="0"/>
        </a:p>
      </dsp:txBody>
      <dsp:txXfrm>
        <a:off x="1058686" y="1808"/>
        <a:ext cx="9456913" cy="916611"/>
      </dsp:txXfrm>
    </dsp:sp>
    <dsp:sp modelId="{0F3B5BF7-2C30-4090-AC1A-198E4EF079C7}">
      <dsp:nvSpPr>
        <dsp:cNvPr id="0" name=""/>
        <dsp:cNvSpPr/>
      </dsp:nvSpPr>
      <dsp:spPr>
        <a:xfrm>
          <a:off x="0" y="1147573"/>
          <a:ext cx="10515600" cy="916611"/>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C2A8EF7F-0CEF-45FF-925E-C8F1EA6CBA4E}">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761B5-E2F5-4343-87A1-FCAD6CD249FD}">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ctr" defTabSz="889000">
            <a:lnSpc>
              <a:spcPct val="90000"/>
            </a:lnSpc>
            <a:spcBef>
              <a:spcPct val="0"/>
            </a:spcBef>
            <a:spcAft>
              <a:spcPct val="35000"/>
            </a:spcAft>
            <a:buNone/>
          </a:pPr>
          <a:r>
            <a:rPr lang="en-GB" sz="2000" kern="1200" dirty="0"/>
            <a:t>Clear rationale will be needed as to why the homemade ONS replacement drinks may not be appropriate, in line with the LLR Care Home Malnutrition Management Pathway. </a:t>
          </a:r>
          <a:endParaRPr lang="en-US" sz="2000" kern="1200" dirty="0"/>
        </a:p>
      </dsp:txBody>
      <dsp:txXfrm>
        <a:off x="1058686" y="1147573"/>
        <a:ext cx="9456913" cy="916611"/>
      </dsp:txXfrm>
    </dsp:sp>
    <dsp:sp modelId="{13118DA2-1F45-4DCE-BFEA-58093CB670B3}">
      <dsp:nvSpPr>
        <dsp:cNvPr id="0" name=""/>
        <dsp:cNvSpPr/>
      </dsp:nvSpPr>
      <dsp:spPr>
        <a:xfrm>
          <a:off x="0" y="2293338"/>
          <a:ext cx="10515600" cy="916611"/>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D0F3F54C-1431-4B7C-BA0D-287EDEB3D2A5}">
      <dsp:nvSpPr>
        <dsp:cNvPr id="0" name=""/>
        <dsp:cNvSpPr/>
      </dsp:nvSpPr>
      <dsp:spPr>
        <a:xfrm>
          <a:off x="277275" y="2499576"/>
          <a:ext cx="504136" cy="50413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33035E-B701-4D72-8485-5DDE6FBEC87D}">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ctr" defTabSz="889000">
            <a:lnSpc>
              <a:spcPct val="90000"/>
            </a:lnSpc>
            <a:spcBef>
              <a:spcPct val="0"/>
            </a:spcBef>
            <a:spcAft>
              <a:spcPct val="35000"/>
            </a:spcAft>
            <a:buNone/>
          </a:pPr>
          <a:r>
            <a:rPr lang="en-GB" sz="2000" kern="1200" dirty="0"/>
            <a:t>A Dietitian will choose the most appropriate type of ONS dependent on the patient’s need.</a:t>
          </a:r>
          <a:endParaRPr lang="en-US" sz="2000" kern="1200" dirty="0"/>
        </a:p>
      </dsp:txBody>
      <dsp:txXfrm>
        <a:off x="1058686" y="2293338"/>
        <a:ext cx="9456913" cy="916611"/>
      </dsp:txXfrm>
    </dsp:sp>
    <dsp:sp modelId="{7D59C2FA-BCDF-429B-8A84-B073C6D1F24F}">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85242-1DDE-49D0-BAEA-5CDE8D05F228}">
      <dsp:nvSpPr>
        <dsp:cNvPr id="0" name=""/>
        <dsp:cNvSpPr/>
      </dsp:nvSpPr>
      <dsp:spPr>
        <a:xfrm>
          <a:off x="277275" y="3645341"/>
          <a:ext cx="504136" cy="5041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65009-CBB4-40D0-9B64-87621F730340}">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ctr" defTabSz="889000">
            <a:lnSpc>
              <a:spcPct val="90000"/>
            </a:lnSpc>
            <a:spcBef>
              <a:spcPct val="0"/>
            </a:spcBef>
            <a:spcAft>
              <a:spcPct val="35000"/>
            </a:spcAft>
            <a:buNone/>
          </a:pPr>
          <a:r>
            <a:rPr lang="en-GB" sz="2000" kern="1200" dirty="0"/>
            <a:t>ONS come in a variety of forms e.g. powdered, pre-mixed milkshake, juice style, desserts style, small volume, modified thickness. </a:t>
          </a:r>
          <a:endParaRPr lang="en-US" sz="2000" kern="1200" dirty="0"/>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E55D1-4009-4895-864D-FF6E7ADD19DA}"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A5485-97DF-42EB-B1D2-32C6B04AFFAD}" type="slidenum">
              <a:rPr lang="en-GB" smtClean="0"/>
              <a:t>‹#›</a:t>
            </a:fld>
            <a:endParaRPr lang="en-GB"/>
          </a:p>
        </p:txBody>
      </p:sp>
    </p:spTree>
    <p:extLst>
      <p:ext uri="{BB962C8B-B14F-4D97-AF65-F5344CB8AC3E}">
        <p14:creationId xmlns:p14="http://schemas.microsoft.com/office/powerpoint/2010/main" val="165507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EEFC325-E99A-433C-BA7C-0B8CE3DD443C}"/>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1E8B6DF4-231B-4C57-B4F5-09CF97CB15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0180" name="Footer Placeholder 3">
            <a:extLst>
              <a:ext uri="{FF2B5EF4-FFF2-40B4-BE49-F238E27FC236}">
                <a16:creationId xmlns:a16="http://schemas.microsoft.com/office/drawing/2014/main" id="{7E022B9F-13B4-4FFD-AA03-682B2C3A9DA9}"/>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Updated August 2017</a:t>
            </a:r>
          </a:p>
        </p:txBody>
      </p:sp>
      <p:sp>
        <p:nvSpPr>
          <p:cNvPr id="50181" name="Slide Number Placeholder 4">
            <a:extLst>
              <a:ext uri="{FF2B5EF4-FFF2-40B4-BE49-F238E27FC236}">
                <a16:creationId xmlns:a16="http://schemas.microsoft.com/office/drawing/2014/main" id="{6DA069B8-985B-4DA4-B842-6606E489D2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CB2676-C6C4-40D1-8818-D49B4BA1478C}"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30000" dirty="0"/>
              <a:t>nd</a:t>
            </a:r>
            <a:r>
              <a:rPr lang="en-GB" dirty="0"/>
              <a:t> bullet point – Jacket potato example (add butter and cheese)</a:t>
            </a:r>
          </a:p>
        </p:txBody>
      </p:sp>
      <p:sp>
        <p:nvSpPr>
          <p:cNvPr id="4" name="Slide Number Placeholder 3"/>
          <p:cNvSpPr>
            <a:spLocks noGrp="1"/>
          </p:cNvSpPr>
          <p:nvPr>
            <p:ph type="sldNum" sz="quarter" idx="5"/>
          </p:nvPr>
        </p:nvSpPr>
        <p:spPr/>
        <p:txBody>
          <a:bodyPr/>
          <a:lstStyle/>
          <a:p>
            <a:fld id="{ED7A5485-97DF-42EB-B1D2-32C6B04AFFAD}" type="slidenum">
              <a:rPr lang="en-GB" smtClean="0"/>
              <a:t>8</a:t>
            </a:fld>
            <a:endParaRPr lang="en-GB"/>
          </a:p>
        </p:txBody>
      </p:sp>
    </p:spTree>
    <p:extLst>
      <p:ext uri="{BB962C8B-B14F-4D97-AF65-F5344CB8AC3E}">
        <p14:creationId xmlns:p14="http://schemas.microsoft.com/office/powerpoint/2010/main" val="148566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48F61-956B-0623-3A26-3F54DC7F3A12}"/>
            </a:ext>
          </a:extLst>
        </p:cNvPr>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7BB7D0D-CEA7-3B95-6F67-930EB397D5C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1D13ABDD-70F0-1A3E-26B2-F6CF3CE8C6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8132" name="Footer Placeholder 3">
            <a:extLst>
              <a:ext uri="{FF2B5EF4-FFF2-40B4-BE49-F238E27FC236}">
                <a16:creationId xmlns:a16="http://schemas.microsoft.com/office/drawing/2014/main" id="{5E0C0168-128C-82B2-B762-83B041828250}"/>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Updated August 2017</a:t>
            </a:r>
          </a:p>
        </p:txBody>
      </p:sp>
      <p:sp>
        <p:nvSpPr>
          <p:cNvPr id="48133" name="Slide Number Placeholder 4">
            <a:extLst>
              <a:ext uri="{FF2B5EF4-FFF2-40B4-BE49-F238E27FC236}">
                <a16:creationId xmlns:a16="http://schemas.microsoft.com/office/drawing/2014/main" id="{D3A160B6-DC3A-69C2-6C3B-8232C4494F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48072A-D041-4A46-A0E4-9505F112BC3C}"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0928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7A5485-97DF-42EB-B1D2-32C6B04AFFAD}" type="slidenum">
              <a:rPr lang="en-GB" smtClean="0"/>
              <a:t>15</a:t>
            </a:fld>
            <a:endParaRPr lang="en-GB"/>
          </a:p>
        </p:txBody>
      </p:sp>
    </p:spTree>
    <p:extLst>
      <p:ext uri="{BB962C8B-B14F-4D97-AF65-F5344CB8AC3E}">
        <p14:creationId xmlns:p14="http://schemas.microsoft.com/office/powerpoint/2010/main" val="37373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3234BE0-4A9B-4B95-9535-29A67D1E94B9}" type="slidenum">
              <a:rPr lang="en-GB" smtClean="0"/>
              <a:t>17</a:t>
            </a:fld>
            <a:endParaRPr lang="en-GB"/>
          </a:p>
        </p:txBody>
      </p:sp>
    </p:spTree>
    <p:extLst>
      <p:ext uri="{BB962C8B-B14F-4D97-AF65-F5344CB8AC3E}">
        <p14:creationId xmlns:p14="http://schemas.microsoft.com/office/powerpoint/2010/main" val="37974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213C-652F-413D-BEDD-9AB33BC03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94A9DA-C8E4-4BC5-BA72-C35A20AA5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47548C-68E3-4224-8D51-4EA243E8D40D}"/>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FAA3E38F-73D8-48E9-8EC7-E54FF87AF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271BE-5527-43BE-BE39-E77E418C1737}"/>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300025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8839-803F-4120-8CF6-2AE2F774D4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1304A-5A1A-4496-8302-4249E8B80B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25E4EA-D57A-4352-8DEF-D22F34A5B733}"/>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5975B3D5-2154-4D78-99B7-EAFE1AF64E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4B911-57EF-405D-AE84-ED561D1071AD}"/>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285856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16C19-8A62-4E50-A773-CB136EE13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2862CF-EBAE-4C37-AFD7-9EE2FB663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1C18E-8370-4A60-BEE5-7CCFC4017494}"/>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023BF5E8-F534-40DC-A238-814EDF5E5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FC7BE-4DF0-4A19-9486-425CA7D11398}"/>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132344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EB9-BA2E-4CF7-B740-F36E76FD7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068CD6-E282-4D5D-8E7B-9CAF182AD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29DEE-C174-4122-9FC8-0724984C1BF3}"/>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44A59673-0356-4C9C-8349-D93E603B7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EA9F7-7171-4227-8596-760860D98DC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79358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8B8-4A22-46D4-8BE8-B170BED11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908B3-37D6-40D4-B41D-63A80B897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A4465-B015-41E0-922E-76F13605E671}"/>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9A4C7472-7509-48B5-BE1F-CBD41827A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C702C-CE9B-4444-8AA4-40D33F167E05}"/>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2911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8AD-323C-4D63-A3E7-B58B9D7AE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DACFF-4244-4C73-9A30-8D6E91494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A0240-9F34-41FD-BA40-F36EF609EC9B}"/>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BBC1E474-1CCA-408F-B724-EDBDEB6E7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AE40-A31F-4C89-81BF-73E3320670E3}"/>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318812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B1E-20A6-468B-AECA-49F64A697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3FD02-A2C2-4814-B354-B6A9E3636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309BE-7FBA-4DFF-8D52-BFA8B70B9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3A42-F98A-4BDC-9C11-002728A388B5}"/>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6" name="Footer Placeholder 5">
            <a:extLst>
              <a:ext uri="{FF2B5EF4-FFF2-40B4-BE49-F238E27FC236}">
                <a16:creationId xmlns:a16="http://schemas.microsoft.com/office/drawing/2014/main" id="{96A06BFA-7930-4C76-8027-A4278B9DD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31252-1B16-4367-87DC-A2867D7A0BB4}"/>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57448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75F-3228-4A9E-A8F2-4DC84EF4C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41A1A-E50C-4DE3-B338-66FAF96C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8D9F-47C8-442A-9A0A-4D7A2CB7D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6B2D2-0308-4A10-82B9-854290D3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269EF-0B54-48B6-BD18-DA136AB5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7BC81-76F7-4670-B415-F19C3A65154C}"/>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8" name="Footer Placeholder 7">
            <a:extLst>
              <a:ext uri="{FF2B5EF4-FFF2-40B4-BE49-F238E27FC236}">
                <a16:creationId xmlns:a16="http://schemas.microsoft.com/office/drawing/2014/main" id="{C830875E-10C9-4DCC-B722-9FA730BFF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A09D53-EA9B-463A-A8CF-97131FEA1D6A}"/>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4254704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828-E573-4093-9D78-4A6B6B86F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88718-40B1-4675-8E8C-2A2098B8CEC5}"/>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4" name="Footer Placeholder 3">
            <a:extLst>
              <a:ext uri="{FF2B5EF4-FFF2-40B4-BE49-F238E27FC236}">
                <a16:creationId xmlns:a16="http://schemas.microsoft.com/office/drawing/2014/main" id="{55C70008-EDB9-44D6-8E5D-F81C5881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C1EA1-AE4C-4796-AC82-21A7A2DB4D1C}"/>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77942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C24D-9AE0-40CC-ABF8-D03A02F03E4C}"/>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3" name="Footer Placeholder 2">
            <a:extLst>
              <a:ext uri="{FF2B5EF4-FFF2-40B4-BE49-F238E27FC236}">
                <a16:creationId xmlns:a16="http://schemas.microsoft.com/office/drawing/2014/main" id="{C1638636-0B99-4803-8B07-4CC2D04C4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D1525-65E3-4875-91DA-A817EB744677}"/>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647736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BF-43CD-43D4-9982-320698D5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507A46-2024-4F7F-9E10-BFFCD99B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BE0EC5-00B4-450E-B51C-F932450D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EAA6F-40E3-41F6-BC97-4F42DF4B3717}"/>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6" name="Footer Placeholder 5">
            <a:extLst>
              <a:ext uri="{FF2B5EF4-FFF2-40B4-BE49-F238E27FC236}">
                <a16:creationId xmlns:a16="http://schemas.microsoft.com/office/drawing/2014/main" id="{1DEFC6DB-6FF9-493A-9E16-072ACFEF2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4EE71-775A-4B99-AD56-F56394BFFF9B}"/>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79647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02C6-5B2A-4C30-B509-1BA7E0A093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518AB-F7F6-446A-B275-C47D55BA7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0957E-CF58-4260-81E6-5DDE069E34BF}"/>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B3C1F093-9973-4916-BA83-BB6A0F2DA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AC002-CE48-40B0-AA57-DDBF6720D7C6}"/>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4205237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161-BE5C-4294-8E41-F1A7225A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E01DD-A4AC-40B4-98C8-48EABD536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2F5D8C-CDC8-4CEC-AB9F-F6F01403B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75D5-D604-4E16-B8C9-57B0E7D2115F}"/>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6" name="Footer Placeholder 5">
            <a:extLst>
              <a:ext uri="{FF2B5EF4-FFF2-40B4-BE49-F238E27FC236}">
                <a16:creationId xmlns:a16="http://schemas.microsoft.com/office/drawing/2014/main" id="{C19E95C6-8386-4EF7-8A57-08C8335D5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E544F-0BCB-4D3B-AD9F-FC6D4B9F30F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524953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676-EDF6-4454-AD5E-DCF1E802B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89B907-C073-4717-AFD3-6EA21E98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A9631-9CE4-4C34-94D6-470134BC0503}"/>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28C94DDA-E48D-4BD8-AAC5-92F3DB7B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DD79D-8DEE-4517-9D9E-42AA7B3F0220}"/>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88908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AD0CB-751B-40B6-B39F-7267E3E33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2AB7E-216F-4C3E-A70E-8156F2E11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386FD-2705-4752-8EF4-CEFB5CBB5655}"/>
              </a:ext>
            </a:extLst>
          </p:cNvPr>
          <p:cNvSpPr>
            <a:spLocks noGrp="1"/>
          </p:cNvSpPr>
          <p:nvPr>
            <p:ph type="dt" sz="half" idx="10"/>
          </p:nvPr>
        </p:nvSpPr>
        <p:spPr/>
        <p:txBody>
          <a:body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3C9EC543-FEBB-44E4-828A-91D89095E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D3065-D970-4622-BD00-04FC7ADBB5C2}"/>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4011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E28A-3EA3-4A99-B714-6BF183245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16A85F-E620-475D-9447-AC8535419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7AA59-BDCA-43BF-B0DA-032C03A1CB71}"/>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8A03EDC0-B5E5-40B5-A297-1317D905C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C9853-2AD1-42D7-8B47-8E0203FC9DD2}"/>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312841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CE72-32D1-4569-9FE5-B14B7F645E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2FF31D-ABAD-40AD-A1E7-84CAA87722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67C1B8-8253-4F2A-9C54-3840CA20F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5C6AC1-CAD6-4EDC-BDBE-A670222A3B23}"/>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6" name="Footer Placeholder 5">
            <a:extLst>
              <a:ext uri="{FF2B5EF4-FFF2-40B4-BE49-F238E27FC236}">
                <a16:creationId xmlns:a16="http://schemas.microsoft.com/office/drawing/2014/main" id="{FF50C9EB-C89D-40EF-9AF0-804673AC1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9AE945-93CF-41BD-8A11-93A1FBDC3CDD}"/>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375695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6CC8-C73D-4721-B622-9290BA4DFC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13E6E5-F0A2-4BB7-950E-216023080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29306-5333-4726-AB58-F0E2B17CD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328EA-70BE-490F-BAD9-325D080C4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2898C-B644-4073-AB57-7DA22D3A2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189CEE-41AD-4B2B-9C13-53344919DA98}"/>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8" name="Footer Placeholder 7">
            <a:extLst>
              <a:ext uri="{FF2B5EF4-FFF2-40B4-BE49-F238E27FC236}">
                <a16:creationId xmlns:a16="http://schemas.microsoft.com/office/drawing/2014/main" id="{8C380717-9A39-478A-9519-C17E1EEC35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1C4497-9670-46CB-9685-8E609E84BD36}"/>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16003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86B8-3D28-4C55-BFBD-243B3E248E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26F25F-EC11-4808-B881-2B99B8DF98B5}"/>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4" name="Footer Placeholder 3">
            <a:extLst>
              <a:ext uri="{FF2B5EF4-FFF2-40B4-BE49-F238E27FC236}">
                <a16:creationId xmlns:a16="http://schemas.microsoft.com/office/drawing/2014/main" id="{B938391F-2650-4261-B14D-9C5975E28F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E09986-42F1-47DC-B625-C7AF697755BB}"/>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365020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0A4C0-24C8-48DD-AEED-BD9594465C39}"/>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3" name="Footer Placeholder 2">
            <a:extLst>
              <a:ext uri="{FF2B5EF4-FFF2-40B4-BE49-F238E27FC236}">
                <a16:creationId xmlns:a16="http://schemas.microsoft.com/office/drawing/2014/main" id="{95F35A69-AC8F-470D-AF27-C22A4DD53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748761-E0DC-4CB7-9981-28212927B431}"/>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281458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1F47-4F12-4D39-B8BE-7A554C83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110B04-6B49-41D9-9C58-1481BC3C6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EC532F-8376-43B6-9C96-13A874728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FDD22-23BD-488E-AB65-9818469DF331}"/>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6" name="Footer Placeholder 5">
            <a:extLst>
              <a:ext uri="{FF2B5EF4-FFF2-40B4-BE49-F238E27FC236}">
                <a16:creationId xmlns:a16="http://schemas.microsoft.com/office/drawing/2014/main" id="{96B04A92-4EBF-428E-806C-7182786D6A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14CD90-F5BF-4985-94D2-E2CC67A4C039}"/>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320842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3589-B666-42CD-9110-C8E34A5DD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EF82FF-F2B6-42BE-8EED-30606E339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E247E4-CBA8-48E5-8DFA-6460A6279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4F017-0360-442A-AECE-A3A1FD1D73AB}"/>
              </a:ext>
            </a:extLst>
          </p:cNvPr>
          <p:cNvSpPr>
            <a:spLocks noGrp="1"/>
          </p:cNvSpPr>
          <p:nvPr>
            <p:ph type="dt" sz="half" idx="10"/>
          </p:nvPr>
        </p:nvSpPr>
        <p:spPr/>
        <p:txBody>
          <a:bodyPr/>
          <a:lstStyle/>
          <a:p>
            <a:fld id="{1D3BD8AA-4861-4636-89FF-7C1C2EB31F47}" type="datetimeFigureOut">
              <a:rPr lang="en-GB" smtClean="0"/>
              <a:t>16/03/2026</a:t>
            </a:fld>
            <a:endParaRPr lang="en-GB"/>
          </a:p>
        </p:txBody>
      </p:sp>
      <p:sp>
        <p:nvSpPr>
          <p:cNvPr id="6" name="Footer Placeholder 5">
            <a:extLst>
              <a:ext uri="{FF2B5EF4-FFF2-40B4-BE49-F238E27FC236}">
                <a16:creationId xmlns:a16="http://schemas.microsoft.com/office/drawing/2014/main" id="{5DAA528C-C35C-4B1D-BD2D-525E5FEF60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614F1-ACFA-4932-87DC-55A1A7018188}"/>
              </a:ext>
            </a:extLst>
          </p:cNvPr>
          <p:cNvSpPr>
            <a:spLocks noGrp="1"/>
          </p:cNvSpPr>
          <p:nvPr>
            <p:ph type="sldNum" sz="quarter" idx="12"/>
          </p:nvPr>
        </p:nvSpPr>
        <p:spPr/>
        <p:txBody>
          <a:bodyPr/>
          <a:lstStyle/>
          <a:p>
            <a:fld id="{6443418C-579B-45E9-9D3C-40802E572C9A}" type="slidenum">
              <a:rPr lang="en-GB" smtClean="0"/>
              <a:t>‹#›</a:t>
            </a:fld>
            <a:endParaRPr lang="en-GB"/>
          </a:p>
        </p:txBody>
      </p:sp>
    </p:spTree>
    <p:extLst>
      <p:ext uri="{BB962C8B-B14F-4D97-AF65-F5344CB8AC3E}">
        <p14:creationId xmlns:p14="http://schemas.microsoft.com/office/powerpoint/2010/main" val="19370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02DA5-F5A7-418B-B4BF-6998D67F1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7674F2-0B51-46B6-989C-F0D22CE99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FB1E7-0F9A-401C-94F8-98974E0F9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BD8AA-4861-4636-89FF-7C1C2EB31F47}" type="datetimeFigureOut">
              <a:rPr lang="en-GB" smtClean="0"/>
              <a:t>16/03/2026</a:t>
            </a:fld>
            <a:endParaRPr lang="en-GB"/>
          </a:p>
        </p:txBody>
      </p:sp>
      <p:sp>
        <p:nvSpPr>
          <p:cNvPr id="5" name="Footer Placeholder 4">
            <a:extLst>
              <a:ext uri="{FF2B5EF4-FFF2-40B4-BE49-F238E27FC236}">
                <a16:creationId xmlns:a16="http://schemas.microsoft.com/office/drawing/2014/main" id="{49DDF4E7-63B0-4197-81B0-044174C18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6D3300-214F-40BA-89C8-37BA5D7201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3418C-579B-45E9-9D3C-40802E572C9A}" type="slidenum">
              <a:rPr lang="en-GB" smtClean="0"/>
              <a:t>‹#›</a:t>
            </a:fld>
            <a:endParaRPr lang="en-GB"/>
          </a:p>
        </p:txBody>
      </p:sp>
    </p:spTree>
    <p:extLst>
      <p:ext uri="{BB962C8B-B14F-4D97-AF65-F5344CB8AC3E}">
        <p14:creationId xmlns:p14="http://schemas.microsoft.com/office/powerpoint/2010/main" val="159429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E7605-DB2F-4BAC-9E55-6F6F4EC2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75839-3580-47C9-B9CF-AEA04DF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B8DDE-6834-40E1-B90B-342AA13E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FECF-64D1-491E-A681-71A02553ED10}" type="datetimeFigureOut">
              <a:rPr lang="en-GB" smtClean="0"/>
              <a:t>16/03/2026</a:t>
            </a:fld>
            <a:endParaRPr lang="en-GB"/>
          </a:p>
        </p:txBody>
      </p:sp>
      <p:sp>
        <p:nvSpPr>
          <p:cNvPr id="5" name="Footer Placeholder 4">
            <a:extLst>
              <a:ext uri="{FF2B5EF4-FFF2-40B4-BE49-F238E27FC236}">
                <a16:creationId xmlns:a16="http://schemas.microsoft.com/office/drawing/2014/main" id="{2A0EC8B7-DA1B-4647-8853-879846837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326B-6ABB-4F6A-8BA4-D0D0C7AC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40A37-5835-47B7-AD81-8B13BA21DF39}" type="slidenum">
              <a:rPr lang="en-GB" smtClean="0"/>
              <a:t>‹#›</a:t>
            </a:fld>
            <a:endParaRPr lang="en-GB"/>
          </a:p>
        </p:txBody>
      </p:sp>
    </p:spTree>
    <p:extLst>
      <p:ext uri="{BB962C8B-B14F-4D97-AF65-F5344CB8AC3E}">
        <p14:creationId xmlns:p14="http://schemas.microsoft.com/office/powerpoint/2010/main" val="2530511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hyperlink" Target="https://www.dementiauk.org/wp-content/uploads/dementia-uk-eating-drinking.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bda.uk.com/practice-and-education/resources-for-practice/care-home-diges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rovidingcare.net/page/oral-nutritional-supplement-ons-replacement-in-care-home" TargetMode="External"/><Relationship Id="rId2" Type="http://schemas.openxmlformats.org/officeDocument/2006/relationships/hyperlink" Target="https://www.lscdg.org/oral-nutritional-supplement-ons-replacement-in-care-homes/" TargetMode="External"/><Relationship Id="rId1" Type="http://schemas.openxmlformats.org/officeDocument/2006/relationships/slideLayout" Target="../slideLayouts/slideLayout2.xml"/><Relationship Id="rId4" Type="http://schemas.openxmlformats.org/officeDocument/2006/relationships/hyperlink" Target="https://www.areaprescribingcommitteeleicesterleicestershirerutland.nhs.uk/wp-content/uploads/2025/09/ONS-Replacement-in-Care-Homes-Overarching-Documen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6.sv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hyperlink" Target="https://www.food.gov.uk/sites/default/files/media/document/sfbb-caterers-pack-fixed_0_3.pdf" TargetMode="External"/><Relationship Id="rId11" Type="http://schemas.openxmlformats.org/officeDocument/2006/relationships/image" Target="../media/image73.png"/><Relationship Id="rId5" Type="http://schemas.openxmlformats.org/officeDocument/2006/relationships/image" Target="../media/image68.svg"/><Relationship Id="rId10" Type="http://schemas.openxmlformats.org/officeDocument/2006/relationships/image" Target="../media/image72.svg"/><Relationship Id="rId4" Type="http://schemas.openxmlformats.org/officeDocument/2006/relationships/image" Target="../media/image67.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hyperlink" Target="https://providingcare.net/page/oral-nutritional-supplement-ons-replacement-in-care-home" TargetMode="External"/><Relationship Id="rId2" Type="http://schemas.openxmlformats.org/officeDocument/2006/relationships/hyperlink" Target="ww.lscdg.org/oral-nutritional-supplement-ons-replacement-in-care-homes/" TargetMode="External"/><Relationship Id="rId1" Type="http://schemas.openxmlformats.org/officeDocument/2006/relationships/slideLayout" Target="../slideLayouts/slideLayout2.xml"/><Relationship Id="rId4" Type="http://schemas.openxmlformats.org/officeDocument/2006/relationships/hyperlink" Target="https://www.areaprescribingcommitteeleicesterleicestershirerutland.nhs.uk/wp-content/uploads/2025/09/ONS-Replacement-in-Care-Homes-Overarching-Documen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hyperlink" Target="https://www.iddsi.org/United-Kingd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BD76D-9A09-1622-161D-8A592153FE64}"/>
              </a:ext>
            </a:extLst>
          </p:cNvPr>
          <p:cNvSpPr>
            <a:spLocks noGrp="1"/>
          </p:cNvSpPr>
          <p:nvPr>
            <p:ph type="title"/>
          </p:nvPr>
        </p:nvSpPr>
        <p:spPr>
          <a:xfrm>
            <a:off x="461273" y="2279220"/>
            <a:ext cx="3115265" cy="2396359"/>
          </a:xfrm>
        </p:spPr>
        <p:txBody>
          <a:bodyPr anchor="b">
            <a:normAutofit fontScale="90000"/>
          </a:bodyPr>
          <a:lstStyle/>
          <a:p>
            <a:pPr algn="ctr"/>
            <a:r>
              <a:rPr lang="en-GB" sz="3600" dirty="0">
                <a:solidFill>
                  <a:srgbClr val="FFFFFF"/>
                </a:solidFill>
                <a:latin typeface="+mn-lt"/>
                <a:cs typeface="Arial" panose="020B0604020202020204" pitchFamily="34" charset="0"/>
              </a:rPr>
              <a:t>Improving Community Adult Nutrition (I-CAN) </a:t>
            </a:r>
            <a:br>
              <a:rPr lang="en-GB" sz="3600" dirty="0">
                <a:solidFill>
                  <a:srgbClr val="FFFFFF"/>
                </a:solidFill>
                <a:latin typeface="+mn-lt"/>
                <a:cs typeface="Arial" panose="020B0604020202020204" pitchFamily="34" charset="0"/>
              </a:rPr>
            </a:br>
            <a:r>
              <a:rPr lang="en-GB" sz="3600" dirty="0">
                <a:solidFill>
                  <a:srgbClr val="FFFFFF"/>
                </a:solidFill>
                <a:latin typeface="+mn-lt"/>
                <a:cs typeface="Arial" panose="020B0604020202020204" pitchFamily="34" charset="0"/>
              </a:rPr>
              <a:t>e-learning </a:t>
            </a:r>
          </a:p>
        </p:txBody>
      </p:sp>
      <p:graphicFrame>
        <p:nvGraphicFramePr>
          <p:cNvPr id="5" name="Content Placeholder 2">
            <a:extLst>
              <a:ext uri="{FF2B5EF4-FFF2-40B4-BE49-F238E27FC236}">
                <a16:creationId xmlns:a16="http://schemas.microsoft.com/office/drawing/2014/main" id="{3A0FEEB6-8015-BCBD-118B-F9AE1A9D9145}"/>
              </a:ext>
            </a:extLst>
          </p:cNvPr>
          <p:cNvGraphicFramePr>
            <a:graphicFrameLocks noGrp="1"/>
          </p:cNvGraphicFramePr>
          <p:nvPr>
            <p:ph idx="1"/>
            <p:extLst>
              <p:ext uri="{D42A27DB-BD31-4B8C-83A1-F6EECF244321}">
                <p14:modId xmlns:p14="http://schemas.microsoft.com/office/powerpoint/2010/main" val="3444506163"/>
              </p:ext>
            </p:extLst>
          </p:nvPr>
        </p:nvGraphicFramePr>
        <p:xfrm>
          <a:off x="4905052" y="1181810"/>
          <a:ext cx="6666833" cy="50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739B58F-F125-1DBF-3745-AB2257ADABF9}"/>
              </a:ext>
            </a:extLst>
          </p:cNvPr>
          <p:cNvSpPr txBox="1">
            <a:spLocks/>
          </p:cNvSpPr>
          <p:nvPr/>
        </p:nvSpPr>
        <p:spPr>
          <a:xfrm>
            <a:off x="4037824" y="294608"/>
            <a:ext cx="6419160" cy="8728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solidFill>
                  <a:prstClr val="black"/>
                </a:solidFill>
                <a:latin typeface="+mn-lt"/>
                <a:cs typeface="Arial" panose="020B0604020202020204" pitchFamily="34" charset="0"/>
              </a:rPr>
              <a:t>RECAP: </a:t>
            </a:r>
            <a:r>
              <a:rPr kumimoji="0" lang="en-GB" sz="2800" b="0" i="0" u="none" strike="noStrike" kern="1200" cap="none" spc="0" normalizeH="0" baseline="0" noProof="0" dirty="0">
                <a:ln>
                  <a:noFill/>
                </a:ln>
                <a:solidFill>
                  <a:prstClr val="black"/>
                </a:solidFill>
                <a:effectLst/>
                <a:uLnTx/>
                <a:uFillTx/>
                <a:latin typeface="+mn-lt"/>
                <a:cs typeface="Arial" panose="020B0604020202020204" pitchFamily="34" charset="0"/>
              </a:rPr>
              <a:t>In Topic 3 </a:t>
            </a:r>
            <a:r>
              <a:rPr lang="en-GB" sz="2800" dirty="0">
                <a:solidFill>
                  <a:srgbClr val="080808"/>
                </a:solidFill>
                <a:latin typeface="+mn-lt"/>
                <a:cs typeface="Arial" panose="020B0604020202020204" pitchFamily="34" charset="0"/>
              </a:rPr>
              <a:t>H</a:t>
            </a:r>
            <a:r>
              <a:rPr lang="en-GB" sz="2800" dirty="0">
                <a:solidFill>
                  <a:srgbClr val="080808"/>
                </a:solidFill>
                <a:latin typeface="+mn-lt"/>
                <a:ea typeface="Calibri" panose="020F0502020204030204" pitchFamily="34" charset="0"/>
                <a:cs typeface="Arial" panose="020B0604020202020204" pitchFamily="34" charset="0"/>
              </a:rPr>
              <a:t>ow to create a nutritional care plan </a:t>
            </a:r>
            <a:r>
              <a:rPr kumimoji="0" lang="en-GB" sz="2800" b="0" i="0" u="none" strike="noStrike" kern="1200" cap="none" spc="0" normalizeH="0" baseline="0" noProof="0" dirty="0">
                <a:ln>
                  <a:noFill/>
                </a:ln>
                <a:solidFill>
                  <a:prstClr val="black"/>
                </a:solidFill>
                <a:effectLst/>
                <a:uLnTx/>
                <a:uFillTx/>
                <a:latin typeface="+mn-lt"/>
                <a:cs typeface="Arial" panose="020B0604020202020204" pitchFamily="34" charset="0"/>
              </a:rPr>
              <a:t>we covered</a:t>
            </a:r>
            <a:r>
              <a:rPr kumimoji="0" lang="en-GB" sz="2800" b="0" i="0" u="none" strike="noStrike" kern="1200" cap="none" spc="0" normalizeH="0" baseline="0" noProof="0" dirty="0">
                <a:ln>
                  <a:noFill/>
                </a:ln>
                <a:solidFill>
                  <a:prstClr val="black"/>
                </a:solidFill>
                <a:effectLst/>
                <a:uLnTx/>
                <a:uFillTx/>
                <a:latin typeface="+mn-lt"/>
                <a:ea typeface="+mj-ea"/>
                <a:cs typeface="Arial" panose="020B0604020202020204" pitchFamily="34" charset="0"/>
              </a:rPr>
              <a:t>:</a:t>
            </a:r>
          </a:p>
        </p:txBody>
      </p:sp>
      <p:pic>
        <p:nvPicPr>
          <p:cNvPr id="4" name="Picture 3" descr="A black text on a white background&#10;&#10;Description automatically generated">
            <a:extLst>
              <a:ext uri="{FF2B5EF4-FFF2-40B4-BE49-F238E27FC236}">
                <a16:creationId xmlns:a16="http://schemas.microsoft.com/office/drawing/2014/main" id="{329AF1C6-B8BA-2EBE-FE0B-BBF98C70EF86}"/>
              </a:ext>
            </a:extLst>
          </p:cNvPr>
          <p:cNvPicPr>
            <a:picLocks noChangeAspect="1"/>
          </p:cNvPicPr>
          <p:nvPr/>
        </p:nvPicPr>
        <p:blipFill>
          <a:blip r:embed="rId7"/>
          <a:stretch>
            <a:fillRect/>
          </a:stretch>
        </p:blipFill>
        <p:spPr>
          <a:xfrm>
            <a:off x="9285605" y="98909"/>
            <a:ext cx="2906395" cy="858520"/>
          </a:xfrm>
          <a:prstGeom prst="rect">
            <a:avLst/>
          </a:prstGeom>
        </p:spPr>
      </p:pic>
      <p:sp>
        <p:nvSpPr>
          <p:cNvPr id="6" name="TextBox 5">
            <a:extLst>
              <a:ext uri="{FF2B5EF4-FFF2-40B4-BE49-F238E27FC236}">
                <a16:creationId xmlns:a16="http://schemas.microsoft.com/office/drawing/2014/main" id="{7E2D237F-C921-133D-1B7A-4DCC1425DB49}"/>
              </a:ext>
            </a:extLst>
          </p:cNvPr>
          <p:cNvSpPr txBox="1"/>
          <p:nvPr/>
        </p:nvSpPr>
        <p:spPr>
          <a:xfrm>
            <a:off x="4668078" y="62043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2878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54A688-1A72-7A43-19F3-6CDEC421BC12}"/>
              </a:ext>
            </a:extLst>
          </p:cNvPr>
          <p:cNvGraphicFramePr>
            <a:graphicFrameLocks noGrp="1"/>
          </p:cNvGraphicFramePr>
          <p:nvPr>
            <p:ph idx="1"/>
            <p:extLst>
              <p:ext uri="{D42A27DB-BD31-4B8C-83A1-F6EECF244321}">
                <p14:modId xmlns:p14="http://schemas.microsoft.com/office/powerpoint/2010/main" val="793519891"/>
              </p:ext>
            </p:extLst>
          </p:nvPr>
        </p:nvGraphicFramePr>
        <p:xfrm>
          <a:off x="3050" y="0"/>
          <a:ext cx="121889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954E1D4-AA3E-D555-1F20-A0AFE5DBB2DE}"/>
              </a:ext>
            </a:extLst>
          </p:cNvPr>
          <p:cNvSpPr>
            <a:spLocks noGrp="1"/>
          </p:cNvSpPr>
          <p:nvPr>
            <p:ph type="title"/>
          </p:nvPr>
        </p:nvSpPr>
        <p:spPr>
          <a:xfrm>
            <a:off x="-3050" y="2862153"/>
            <a:ext cx="12192000" cy="1133693"/>
          </a:xfrm>
        </p:spPr>
        <p:txBody>
          <a:bodyPr>
            <a:normAutofit/>
          </a:bodyPr>
          <a:lstStyle/>
          <a:p>
            <a:pPr algn="ctr"/>
            <a:r>
              <a:rPr lang="en-GB" sz="5200" dirty="0">
                <a:latin typeface="+mn-lt"/>
                <a:cs typeface="Arial" panose="020B0604020202020204" pitchFamily="34" charset="0"/>
              </a:rPr>
              <a:t>Nourishing fluids </a:t>
            </a:r>
          </a:p>
        </p:txBody>
      </p:sp>
    </p:spTree>
    <p:extLst>
      <p:ext uri="{BB962C8B-B14F-4D97-AF65-F5344CB8AC3E}">
        <p14:creationId xmlns:p14="http://schemas.microsoft.com/office/powerpoint/2010/main" val="34858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DA2013A-57DE-4AF8-A650-0E893D4A2CE6}"/>
                                            </p:graphicEl>
                                          </p:spTgt>
                                        </p:tgtEl>
                                        <p:attrNameLst>
                                          <p:attrName>style.visibility</p:attrName>
                                        </p:attrNameLst>
                                      </p:cBhvr>
                                      <p:to>
                                        <p:strVal val="visible"/>
                                      </p:to>
                                    </p:set>
                                    <p:anim calcmode="lin" valueType="num">
                                      <p:cBhvr additive="base">
                                        <p:cTn id="7" dur="500" fill="hold"/>
                                        <p:tgtEl>
                                          <p:spTgt spid="5">
                                            <p:graphicEl>
                                              <a:dgm id="{6DA2013A-57DE-4AF8-A650-0E893D4A2CE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DA2013A-57DE-4AF8-A650-0E893D4A2CE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9B0D1338-242B-4DAC-842D-9550849A5634}"/>
                                            </p:graphicEl>
                                          </p:spTgt>
                                        </p:tgtEl>
                                        <p:attrNameLst>
                                          <p:attrName>style.visibility</p:attrName>
                                        </p:attrNameLst>
                                      </p:cBhvr>
                                      <p:to>
                                        <p:strVal val="visible"/>
                                      </p:to>
                                    </p:set>
                                    <p:anim calcmode="lin" valueType="num">
                                      <p:cBhvr additive="base">
                                        <p:cTn id="13" dur="500" fill="hold"/>
                                        <p:tgtEl>
                                          <p:spTgt spid="5">
                                            <p:graphicEl>
                                              <a:dgm id="{9B0D1338-242B-4DAC-842D-9550849A563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9B0D1338-242B-4DAC-842D-9550849A563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5E9A6358-20CC-4DA6-99C4-C73E3C3241E0}"/>
                                            </p:graphicEl>
                                          </p:spTgt>
                                        </p:tgtEl>
                                        <p:attrNameLst>
                                          <p:attrName>style.visibility</p:attrName>
                                        </p:attrNameLst>
                                      </p:cBhvr>
                                      <p:to>
                                        <p:strVal val="visible"/>
                                      </p:to>
                                    </p:set>
                                    <p:anim calcmode="lin" valueType="num">
                                      <p:cBhvr additive="base">
                                        <p:cTn id="19" dur="500" fill="hold"/>
                                        <p:tgtEl>
                                          <p:spTgt spid="5">
                                            <p:graphicEl>
                                              <a:dgm id="{5E9A6358-20CC-4DA6-99C4-C73E3C3241E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5E9A6358-20CC-4DA6-99C4-C73E3C3241E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1B1C46A1-447C-48C0-A199-3FF2DF3F9CB3}"/>
                                            </p:graphicEl>
                                          </p:spTgt>
                                        </p:tgtEl>
                                        <p:attrNameLst>
                                          <p:attrName>style.visibility</p:attrName>
                                        </p:attrNameLst>
                                      </p:cBhvr>
                                      <p:to>
                                        <p:strVal val="visible"/>
                                      </p:to>
                                    </p:set>
                                    <p:anim calcmode="lin" valueType="num">
                                      <p:cBhvr additive="base">
                                        <p:cTn id="25" dur="500" fill="hold"/>
                                        <p:tgtEl>
                                          <p:spTgt spid="5">
                                            <p:graphicEl>
                                              <a:dgm id="{1B1C46A1-447C-48C0-A199-3FF2DF3F9CB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1B1C46A1-447C-48C0-A199-3FF2DF3F9CB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A45F6-8A17-5CC9-80E4-B65EBCFC87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D4DE1-CF4D-D481-C925-20DA09F350A9}"/>
              </a:ext>
            </a:extLst>
          </p:cNvPr>
          <p:cNvSpPr>
            <a:spLocks noGrp="1"/>
          </p:cNvSpPr>
          <p:nvPr>
            <p:ph idx="1"/>
          </p:nvPr>
        </p:nvSpPr>
        <p:spPr>
          <a:xfrm>
            <a:off x="793661" y="2599509"/>
            <a:ext cx="4530898" cy="3639450"/>
          </a:xfrm>
        </p:spPr>
        <p:txBody>
          <a:bodyPr anchor="ctr">
            <a:normAutofit/>
          </a:bodyPr>
          <a:lstStyle/>
          <a:p>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endParaRPr lang="en-GB" sz="2000"/>
          </a:p>
        </p:txBody>
      </p:sp>
      <p:pic>
        <p:nvPicPr>
          <p:cNvPr id="5" name="Content Placeholder 4">
            <a:extLst>
              <a:ext uri="{FF2B5EF4-FFF2-40B4-BE49-F238E27FC236}">
                <a16:creationId xmlns:a16="http://schemas.microsoft.com/office/drawing/2014/main" id="{17E03A4B-9DE9-C076-2132-C149A1DBCCDB}"/>
              </a:ext>
            </a:extLst>
          </p:cNvPr>
          <p:cNvPicPr>
            <a:picLocks noChangeAspect="1"/>
          </p:cNvPicPr>
          <p:nvPr/>
        </p:nvPicPr>
        <p:blipFill>
          <a:blip r:embed="rId2"/>
          <a:stretch>
            <a:fillRect/>
          </a:stretch>
        </p:blipFill>
        <p:spPr>
          <a:xfrm>
            <a:off x="3981361" y="2016827"/>
            <a:ext cx="7748734" cy="44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F5E5E5B5-AF83-5C12-987D-3DB736F597A8}"/>
              </a:ext>
            </a:extLst>
          </p:cNvPr>
          <p:cNvSpPr/>
          <p:nvPr/>
        </p:nvSpPr>
        <p:spPr>
          <a:xfrm>
            <a:off x="-28766" y="0"/>
            <a:ext cx="21336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sp>
        <p:nvSpPr>
          <p:cNvPr id="7" name="Flowchart: Connector 6">
            <a:extLst>
              <a:ext uri="{FF2B5EF4-FFF2-40B4-BE49-F238E27FC236}">
                <a16:creationId xmlns:a16="http://schemas.microsoft.com/office/drawing/2014/main" id="{749B1241-14C1-7B53-1076-984020DCB5E0}"/>
              </a:ext>
            </a:extLst>
          </p:cNvPr>
          <p:cNvSpPr/>
          <p:nvPr/>
        </p:nvSpPr>
        <p:spPr>
          <a:xfrm>
            <a:off x="558029" y="1954518"/>
            <a:ext cx="3187700" cy="3030697"/>
          </a:xfrm>
          <a:prstGeom prst="flowChartConnector">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2C457AB-723E-110B-4B22-D22E51179EC2}"/>
              </a:ext>
            </a:extLst>
          </p:cNvPr>
          <p:cNvSpPr>
            <a:spLocks noGrp="1"/>
          </p:cNvSpPr>
          <p:nvPr>
            <p:ph type="title"/>
          </p:nvPr>
        </p:nvSpPr>
        <p:spPr>
          <a:xfrm>
            <a:off x="638630" y="3099616"/>
            <a:ext cx="3026498" cy="1319618"/>
          </a:xfrm>
        </p:spPr>
        <p:txBody>
          <a:bodyPr anchor="b">
            <a:noAutofit/>
          </a:bodyPr>
          <a:lstStyle/>
          <a:p>
            <a:pPr algn="ctr"/>
            <a:r>
              <a:rPr lang="en-GB" sz="4000" dirty="0">
                <a:solidFill>
                  <a:schemeClr val="bg1"/>
                </a:solidFill>
                <a:latin typeface="+mn-lt"/>
                <a:cs typeface="Arial" panose="020B0604020202020204" pitchFamily="34" charset="0"/>
              </a:rPr>
              <a:t>Nourishing Fluid Examples</a:t>
            </a:r>
          </a:p>
        </p:txBody>
      </p:sp>
      <p:pic>
        <p:nvPicPr>
          <p:cNvPr id="9" name="Graphic 8" descr="Coffee outline">
            <a:extLst>
              <a:ext uri="{FF2B5EF4-FFF2-40B4-BE49-F238E27FC236}">
                <a16:creationId xmlns:a16="http://schemas.microsoft.com/office/drawing/2014/main" id="{ABA75E1B-DDD1-D8B9-0ABF-CEFE8B0CC5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81" y="519624"/>
            <a:ext cx="914400" cy="914400"/>
          </a:xfrm>
          <a:prstGeom prst="rect">
            <a:avLst/>
          </a:prstGeom>
        </p:spPr>
      </p:pic>
      <p:pic>
        <p:nvPicPr>
          <p:cNvPr id="10" name="Graphic 9" descr="Dairy outline">
            <a:extLst>
              <a:ext uri="{FF2B5EF4-FFF2-40B4-BE49-F238E27FC236}">
                <a16:creationId xmlns:a16="http://schemas.microsoft.com/office/drawing/2014/main" id="{904EA43D-E92F-32F1-08E4-242C31A614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029" y="5505709"/>
            <a:ext cx="914400" cy="914400"/>
          </a:xfrm>
          <a:prstGeom prst="rect">
            <a:avLst/>
          </a:prstGeom>
        </p:spPr>
      </p:pic>
      <p:grpSp>
        <p:nvGrpSpPr>
          <p:cNvPr id="13" name="Group 12">
            <a:extLst>
              <a:ext uri="{FF2B5EF4-FFF2-40B4-BE49-F238E27FC236}">
                <a16:creationId xmlns:a16="http://schemas.microsoft.com/office/drawing/2014/main" id="{ADC7C9D2-6918-EAC4-47FB-78A6AC7356E0}"/>
              </a:ext>
            </a:extLst>
          </p:cNvPr>
          <p:cNvGrpSpPr/>
          <p:nvPr/>
        </p:nvGrpSpPr>
        <p:grpSpPr>
          <a:xfrm>
            <a:off x="2537128" y="309520"/>
            <a:ext cx="9421192" cy="1491199"/>
            <a:chOff x="2537128" y="153800"/>
            <a:chExt cx="9820538" cy="1646919"/>
          </a:xfrm>
        </p:grpSpPr>
        <p:pic>
          <p:nvPicPr>
            <p:cNvPr id="6" name="Picture 5">
              <a:extLst>
                <a:ext uri="{FF2B5EF4-FFF2-40B4-BE49-F238E27FC236}">
                  <a16:creationId xmlns:a16="http://schemas.microsoft.com/office/drawing/2014/main" id="{3ECF27C4-A5B8-C04C-1391-8E2921588541}"/>
                </a:ext>
              </a:extLst>
            </p:cNvPr>
            <p:cNvPicPr>
              <a:picLocks noChangeAspect="1"/>
            </p:cNvPicPr>
            <p:nvPr/>
          </p:nvPicPr>
          <p:blipFill>
            <a:blip r:embed="rId7"/>
            <a:srcRect b="55120"/>
            <a:stretch/>
          </p:blipFill>
          <p:spPr>
            <a:xfrm>
              <a:off x="2537128" y="153800"/>
              <a:ext cx="9820538" cy="1646919"/>
            </a:xfrm>
            <a:prstGeom prst="rect">
              <a:avLst/>
            </a:prstGeom>
            <a:noFill/>
            <a:ln>
              <a:solidFill>
                <a:schemeClr val="bg1"/>
              </a:solidFill>
            </a:ln>
          </p:spPr>
        </p:pic>
        <p:cxnSp>
          <p:nvCxnSpPr>
            <p:cNvPr id="12" name="Straight Connector 11">
              <a:extLst>
                <a:ext uri="{FF2B5EF4-FFF2-40B4-BE49-F238E27FC236}">
                  <a16:creationId xmlns:a16="http://schemas.microsoft.com/office/drawing/2014/main" id="{8A9ECE34-37DF-C1BB-8C13-E475A14FBE08}"/>
                </a:ext>
              </a:extLst>
            </p:cNvPr>
            <p:cNvCxnSpPr/>
            <p:nvPr/>
          </p:nvCxnSpPr>
          <p:spPr>
            <a:xfrm>
              <a:off x="2600960" y="1773368"/>
              <a:ext cx="9702800"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3044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492714-A90E-0894-5FBA-574627971223}"/>
              </a:ext>
            </a:extLst>
          </p:cNvPr>
          <p:cNvSpPr/>
          <p:nvPr/>
        </p:nvSpPr>
        <p:spPr>
          <a:xfrm>
            <a:off x="-6348" y="-3"/>
            <a:ext cx="21336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sp>
        <p:nvSpPr>
          <p:cNvPr id="4" name="Flowchart: Connector 3">
            <a:extLst>
              <a:ext uri="{FF2B5EF4-FFF2-40B4-BE49-F238E27FC236}">
                <a16:creationId xmlns:a16="http://schemas.microsoft.com/office/drawing/2014/main" id="{CC8395C0-FB10-334C-5DE7-26BA7355EBD5}"/>
              </a:ext>
            </a:extLst>
          </p:cNvPr>
          <p:cNvSpPr/>
          <p:nvPr/>
        </p:nvSpPr>
        <p:spPr>
          <a:xfrm>
            <a:off x="533402" y="1913650"/>
            <a:ext cx="3187700" cy="3030697"/>
          </a:xfrm>
          <a:prstGeom prst="flowChartConnector">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C6782BA-97D6-BBAE-B7B1-E2ECD8A7965F}"/>
              </a:ext>
            </a:extLst>
          </p:cNvPr>
          <p:cNvSpPr>
            <a:spLocks noGrp="1"/>
          </p:cNvSpPr>
          <p:nvPr>
            <p:ph type="title"/>
          </p:nvPr>
        </p:nvSpPr>
        <p:spPr>
          <a:xfrm>
            <a:off x="818108" y="2771033"/>
            <a:ext cx="2618288" cy="1315927"/>
          </a:xfrm>
          <a:ln>
            <a:noFill/>
          </a:ln>
        </p:spPr>
        <p:txBody>
          <a:bodyPr>
            <a:noAutofit/>
          </a:bodyPr>
          <a:lstStyle/>
          <a:p>
            <a:pPr algn="ctr"/>
            <a:r>
              <a:rPr lang="en-GB" sz="3200" dirty="0">
                <a:solidFill>
                  <a:schemeClr val="bg1"/>
                </a:solidFill>
              </a:rPr>
              <a:t>Examples of nutrient dense foods added across the day</a:t>
            </a:r>
          </a:p>
        </p:txBody>
      </p:sp>
      <p:pic>
        <p:nvPicPr>
          <p:cNvPr id="5" name="Content Placeholder 4">
            <a:extLst>
              <a:ext uri="{FF2B5EF4-FFF2-40B4-BE49-F238E27FC236}">
                <a16:creationId xmlns:a16="http://schemas.microsoft.com/office/drawing/2014/main" id="{1D6065F8-F8F1-12C9-5C55-B1EFD49D09D8}"/>
              </a:ext>
            </a:extLst>
          </p:cNvPr>
          <p:cNvPicPr>
            <a:picLocks noGrp="1" noChangeAspect="1"/>
          </p:cNvPicPr>
          <p:nvPr>
            <p:ph idx="1"/>
          </p:nvPr>
        </p:nvPicPr>
        <p:blipFill>
          <a:blip r:embed="rId2"/>
          <a:stretch>
            <a:fillRect/>
          </a:stretch>
        </p:blipFill>
        <p:spPr>
          <a:xfrm>
            <a:off x="3925572" y="1103130"/>
            <a:ext cx="8087101" cy="497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phic 6" descr="Dairy outline">
            <a:extLst>
              <a:ext uri="{FF2B5EF4-FFF2-40B4-BE49-F238E27FC236}">
                <a16:creationId xmlns:a16="http://schemas.microsoft.com/office/drawing/2014/main" id="{96FB8788-F88F-9143-76FB-253F349919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252" y="340466"/>
            <a:ext cx="914400" cy="914400"/>
          </a:xfrm>
          <a:prstGeom prst="rect">
            <a:avLst/>
          </a:prstGeom>
        </p:spPr>
      </p:pic>
      <p:pic>
        <p:nvPicPr>
          <p:cNvPr id="56" name="Graphic 55" descr="Chocolate outline">
            <a:extLst>
              <a:ext uri="{FF2B5EF4-FFF2-40B4-BE49-F238E27FC236}">
                <a16:creationId xmlns:a16="http://schemas.microsoft.com/office/drawing/2014/main" id="{F1FDCC29-69CA-F38E-4ED0-C65CC4424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02" y="5443972"/>
            <a:ext cx="914400" cy="914400"/>
          </a:xfrm>
          <a:prstGeom prst="rect">
            <a:avLst/>
          </a:prstGeom>
        </p:spPr>
      </p:pic>
    </p:spTree>
    <p:extLst>
      <p:ext uri="{BB962C8B-B14F-4D97-AF65-F5344CB8AC3E}">
        <p14:creationId xmlns:p14="http://schemas.microsoft.com/office/powerpoint/2010/main" val="397189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9F53-1D97-07F5-A186-44F4117B3C29}"/>
              </a:ext>
            </a:extLst>
          </p:cNvPr>
          <p:cNvSpPr>
            <a:spLocks noGrp="1"/>
          </p:cNvSpPr>
          <p:nvPr>
            <p:ph type="title"/>
          </p:nvPr>
        </p:nvSpPr>
        <p:spPr>
          <a:xfrm>
            <a:off x="1188069" y="381935"/>
            <a:ext cx="9356106" cy="1200329"/>
          </a:xfrm>
        </p:spPr>
        <p:txBody>
          <a:bodyPr anchor="t">
            <a:normAutofit/>
          </a:bodyPr>
          <a:lstStyle/>
          <a:p>
            <a:pPr algn="ctr"/>
            <a:r>
              <a:rPr lang="en-GB" sz="5000" dirty="0">
                <a:latin typeface="+mn-lt"/>
                <a:cs typeface="Arial" panose="020B0604020202020204" pitchFamily="34" charset="0"/>
              </a:rPr>
              <a:t>Other considerations: </a:t>
            </a:r>
          </a:p>
        </p:txBody>
      </p:sp>
      <p:graphicFrame>
        <p:nvGraphicFramePr>
          <p:cNvPr id="5" name="Content Placeholder 2">
            <a:extLst>
              <a:ext uri="{FF2B5EF4-FFF2-40B4-BE49-F238E27FC236}">
                <a16:creationId xmlns:a16="http://schemas.microsoft.com/office/drawing/2014/main" id="{71C60655-A554-C6AE-723B-E47829FF8F0E}"/>
              </a:ext>
            </a:extLst>
          </p:cNvPr>
          <p:cNvGraphicFramePr>
            <a:graphicFrameLocks noGrp="1"/>
          </p:cNvGraphicFramePr>
          <p:nvPr>
            <p:ph idx="1"/>
            <p:extLst>
              <p:ext uri="{D42A27DB-BD31-4B8C-83A1-F6EECF244321}">
                <p14:modId xmlns:p14="http://schemas.microsoft.com/office/powerpoint/2010/main" val="2534240777"/>
              </p:ext>
            </p:extLst>
          </p:nvPr>
        </p:nvGraphicFramePr>
        <p:xfrm>
          <a:off x="1188062" y="1381760"/>
          <a:ext cx="9356107" cy="4838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3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D348-7119-6F65-4F6D-56E3634C48CA}"/>
              </a:ext>
            </a:extLst>
          </p:cNvPr>
          <p:cNvSpPr>
            <a:spLocks noGrp="1"/>
          </p:cNvSpPr>
          <p:nvPr>
            <p:ph type="title"/>
          </p:nvPr>
        </p:nvSpPr>
        <p:spPr>
          <a:xfrm>
            <a:off x="643467" y="396162"/>
            <a:ext cx="10905066" cy="1135737"/>
          </a:xfrm>
        </p:spPr>
        <p:txBody>
          <a:bodyPr>
            <a:normAutofit/>
          </a:bodyPr>
          <a:lstStyle/>
          <a:p>
            <a:pPr algn="ctr"/>
            <a:r>
              <a:rPr lang="en-GB" sz="3300" dirty="0">
                <a:latin typeface="+mn-lt"/>
                <a:cs typeface="Arial" panose="020B0604020202020204" pitchFamily="34" charset="0"/>
              </a:rPr>
              <a:t>General Tips for increasing food intake</a:t>
            </a:r>
          </a:p>
        </p:txBody>
      </p:sp>
      <p:graphicFrame>
        <p:nvGraphicFramePr>
          <p:cNvPr id="12" name="Content Placeholder 2">
            <a:extLst>
              <a:ext uri="{FF2B5EF4-FFF2-40B4-BE49-F238E27FC236}">
                <a16:creationId xmlns:a16="http://schemas.microsoft.com/office/drawing/2014/main" id="{2DDAD785-CAD0-9733-47D6-5037C1AB0457}"/>
              </a:ext>
            </a:extLst>
          </p:cNvPr>
          <p:cNvGraphicFramePr>
            <a:graphicFrameLocks noGrp="1"/>
          </p:cNvGraphicFramePr>
          <p:nvPr>
            <p:ph idx="1"/>
            <p:extLst>
              <p:ext uri="{D42A27DB-BD31-4B8C-83A1-F6EECF244321}">
                <p14:modId xmlns:p14="http://schemas.microsoft.com/office/powerpoint/2010/main" val="17310621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1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graphicEl>
                                              <a:dgm id="{DAEAD697-8A10-41BF-80A2-FE570BD4D6CA}"/>
                                            </p:graphicEl>
                                          </p:spTgt>
                                        </p:tgtEl>
                                        <p:attrNameLst>
                                          <p:attrName>style.visibility</p:attrName>
                                        </p:attrNameLst>
                                      </p:cBhvr>
                                      <p:to>
                                        <p:strVal val="visible"/>
                                      </p:to>
                                    </p:set>
                                    <p:anim calcmode="lin" valueType="num">
                                      <p:cBhvr>
                                        <p:cTn id="7" dur="500" fill="hold"/>
                                        <p:tgtEl>
                                          <p:spTgt spid="12">
                                            <p:graphicEl>
                                              <a:dgm id="{DAEAD697-8A10-41BF-80A2-FE570BD4D6CA}"/>
                                            </p:graphicEl>
                                          </p:spTgt>
                                        </p:tgtEl>
                                        <p:attrNameLst>
                                          <p:attrName>ppt_w</p:attrName>
                                        </p:attrNameLst>
                                      </p:cBhvr>
                                      <p:tavLst>
                                        <p:tav tm="0">
                                          <p:val>
                                            <p:fltVal val="0"/>
                                          </p:val>
                                        </p:tav>
                                        <p:tav tm="100000">
                                          <p:val>
                                            <p:strVal val="#ppt_w"/>
                                          </p:val>
                                        </p:tav>
                                      </p:tavLst>
                                    </p:anim>
                                    <p:anim calcmode="lin" valueType="num">
                                      <p:cBhvr>
                                        <p:cTn id="8" dur="500" fill="hold"/>
                                        <p:tgtEl>
                                          <p:spTgt spid="12">
                                            <p:graphicEl>
                                              <a:dgm id="{DAEAD697-8A10-41BF-80A2-FE570BD4D6CA}"/>
                                            </p:graphicEl>
                                          </p:spTgt>
                                        </p:tgtEl>
                                        <p:attrNameLst>
                                          <p:attrName>ppt_h</p:attrName>
                                        </p:attrNameLst>
                                      </p:cBhvr>
                                      <p:tavLst>
                                        <p:tav tm="0">
                                          <p:val>
                                            <p:fltVal val="0"/>
                                          </p:val>
                                        </p:tav>
                                        <p:tav tm="100000">
                                          <p:val>
                                            <p:strVal val="#ppt_h"/>
                                          </p:val>
                                        </p:tav>
                                      </p:tavLst>
                                    </p:anim>
                                    <p:animEffect transition="in" filter="fade">
                                      <p:cBhvr>
                                        <p:cTn id="9" dur="500"/>
                                        <p:tgtEl>
                                          <p:spTgt spid="12">
                                            <p:graphicEl>
                                              <a:dgm id="{DAEAD697-8A10-41BF-80A2-FE570BD4D6C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graphicEl>
                                              <a:dgm id="{D4381CAA-0258-4EDF-B9D0-D1077AC93DBF}"/>
                                            </p:graphicEl>
                                          </p:spTgt>
                                        </p:tgtEl>
                                        <p:attrNameLst>
                                          <p:attrName>style.visibility</p:attrName>
                                        </p:attrNameLst>
                                      </p:cBhvr>
                                      <p:to>
                                        <p:strVal val="visible"/>
                                      </p:to>
                                    </p:set>
                                    <p:anim calcmode="lin" valueType="num">
                                      <p:cBhvr>
                                        <p:cTn id="14" dur="500" fill="hold"/>
                                        <p:tgtEl>
                                          <p:spTgt spid="12">
                                            <p:graphicEl>
                                              <a:dgm id="{D4381CAA-0258-4EDF-B9D0-D1077AC93DBF}"/>
                                            </p:graphicEl>
                                          </p:spTgt>
                                        </p:tgtEl>
                                        <p:attrNameLst>
                                          <p:attrName>ppt_w</p:attrName>
                                        </p:attrNameLst>
                                      </p:cBhvr>
                                      <p:tavLst>
                                        <p:tav tm="0">
                                          <p:val>
                                            <p:fltVal val="0"/>
                                          </p:val>
                                        </p:tav>
                                        <p:tav tm="100000">
                                          <p:val>
                                            <p:strVal val="#ppt_w"/>
                                          </p:val>
                                        </p:tav>
                                      </p:tavLst>
                                    </p:anim>
                                    <p:anim calcmode="lin" valueType="num">
                                      <p:cBhvr>
                                        <p:cTn id="15" dur="500" fill="hold"/>
                                        <p:tgtEl>
                                          <p:spTgt spid="12">
                                            <p:graphicEl>
                                              <a:dgm id="{D4381CAA-0258-4EDF-B9D0-D1077AC93DBF}"/>
                                            </p:graphicEl>
                                          </p:spTgt>
                                        </p:tgtEl>
                                        <p:attrNameLst>
                                          <p:attrName>ppt_h</p:attrName>
                                        </p:attrNameLst>
                                      </p:cBhvr>
                                      <p:tavLst>
                                        <p:tav tm="0">
                                          <p:val>
                                            <p:fltVal val="0"/>
                                          </p:val>
                                        </p:tav>
                                        <p:tav tm="100000">
                                          <p:val>
                                            <p:strVal val="#ppt_h"/>
                                          </p:val>
                                        </p:tav>
                                      </p:tavLst>
                                    </p:anim>
                                    <p:animEffect transition="in" filter="fade">
                                      <p:cBhvr>
                                        <p:cTn id="16" dur="500"/>
                                        <p:tgtEl>
                                          <p:spTgt spid="12">
                                            <p:graphicEl>
                                              <a:dgm id="{D4381CAA-0258-4EDF-B9D0-D1077AC93DB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graphicEl>
                                              <a:dgm id="{A19BD901-E734-440A-A8AE-7789DE4F19E2}"/>
                                            </p:graphicEl>
                                          </p:spTgt>
                                        </p:tgtEl>
                                        <p:attrNameLst>
                                          <p:attrName>style.visibility</p:attrName>
                                        </p:attrNameLst>
                                      </p:cBhvr>
                                      <p:to>
                                        <p:strVal val="visible"/>
                                      </p:to>
                                    </p:set>
                                    <p:anim calcmode="lin" valueType="num">
                                      <p:cBhvr>
                                        <p:cTn id="21" dur="500" fill="hold"/>
                                        <p:tgtEl>
                                          <p:spTgt spid="12">
                                            <p:graphicEl>
                                              <a:dgm id="{A19BD901-E734-440A-A8AE-7789DE4F19E2}"/>
                                            </p:graphicEl>
                                          </p:spTgt>
                                        </p:tgtEl>
                                        <p:attrNameLst>
                                          <p:attrName>ppt_w</p:attrName>
                                        </p:attrNameLst>
                                      </p:cBhvr>
                                      <p:tavLst>
                                        <p:tav tm="0">
                                          <p:val>
                                            <p:fltVal val="0"/>
                                          </p:val>
                                        </p:tav>
                                        <p:tav tm="100000">
                                          <p:val>
                                            <p:strVal val="#ppt_w"/>
                                          </p:val>
                                        </p:tav>
                                      </p:tavLst>
                                    </p:anim>
                                    <p:anim calcmode="lin" valueType="num">
                                      <p:cBhvr>
                                        <p:cTn id="22" dur="500" fill="hold"/>
                                        <p:tgtEl>
                                          <p:spTgt spid="12">
                                            <p:graphicEl>
                                              <a:dgm id="{A19BD901-E734-440A-A8AE-7789DE4F19E2}"/>
                                            </p:graphicEl>
                                          </p:spTgt>
                                        </p:tgtEl>
                                        <p:attrNameLst>
                                          <p:attrName>ppt_h</p:attrName>
                                        </p:attrNameLst>
                                      </p:cBhvr>
                                      <p:tavLst>
                                        <p:tav tm="0">
                                          <p:val>
                                            <p:fltVal val="0"/>
                                          </p:val>
                                        </p:tav>
                                        <p:tav tm="100000">
                                          <p:val>
                                            <p:strVal val="#ppt_h"/>
                                          </p:val>
                                        </p:tav>
                                      </p:tavLst>
                                    </p:anim>
                                    <p:animEffect transition="in" filter="fade">
                                      <p:cBhvr>
                                        <p:cTn id="23" dur="500"/>
                                        <p:tgtEl>
                                          <p:spTgt spid="12">
                                            <p:graphicEl>
                                              <a:dgm id="{A19BD901-E734-440A-A8AE-7789DE4F19E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graphicEl>
                                              <a:dgm id="{7486A836-98CB-4F1C-B3E3-19DAF5270B6C}"/>
                                            </p:graphicEl>
                                          </p:spTgt>
                                        </p:tgtEl>
                                        <p:attrNameLst>
                                          <p:attrName>style.visibility</p:attrName>
                                        </p:attrNameLst>
                                      </p:cBhvr>
                                      <p:to>
                                        <p:strVal val="visible"/>
                                      </p:to>
                                    </p:set>
                                    <p:anim calcmode="lin" valueType="num">
                                      <p:cBhvr>
                                        <p:cTn id="28" dur="500" fill="hold"/>
                                        <p:tgtEl>
                                          <p:spTgt spid="12">
                                            <p:graphicEl>
                                              <a:dgm id="{7486A836-98CB-4F1C-B3E3-19DAF5270B6C}"/>
                                            </p:graphicEl>
                                          </p:spTgt>
                                        </p:tgtEl>
                                        <p:attrNameLst>
                                          <p:attrName>ppt_w</p:attrName>
                                        </p:attrNameLst>
                                      </p:cBhvr>
                                      <p:tavLst>
                                        <p:tav tm="0">
                                          <p:val>
                                            <p:fltVal val="0"/>
                                          </p:val>
                                        </p:tav>
                                        <p:tav tm="100000">
                                          <p:val>
                                            <p:strVal val="#ppt_w"/>
                                          </p:val>
                                        </p:tav>
                                      </p:tavLst>
                                    </p:anim>
                                    <p:anim calcmode="lin" valueType="num">
                                      <p:cBhvr>
                                        <p:cTn id="29" dur="500" fill="hold"/>
                                        <p:tgtEl>
                                          <p:spTgt spid="12">
                                            <p:graphicEl>
                                              <a:dgm id="{7486A836-98CB-4F1C-B3E3-19DAF5270B6C}"/>
                                            </p:graphicEl>
                                          </p:spTgt>
                                        </p:tgtEl>
                                        <p:attrNameLst>
                                          <p:attrName>ppt_h</p:attrName>
                                        </p:attrNameLst>
                                      </p:cBhvr>
                                      <p:tavLst>
                                        <p:tav tm="0">
                                          <p:val>
                                            <p:fltVal val="0"/>
                                          </p:val>
                                        </p:tav>
                                        <p:tav tm="100000">
                                          <p:val>
                                            <p:strVal val="#ppt_h"/>
                                          </p:val>
                                        </p:tav>
                                      </p:tavLst>
                                    </p:anim>
                                    <p:animEffect transition="in" filter="fade">
                                      <p:cBhvr>
                                        <p:cTn id="30" dur="500"/>
                                        <p:tgtEl>
                                          <p:spTgt spid="12">
                                            <p:graphicEl>
                                              <a:dgm id="{7486A836-98CB-4F1C-B3E3-19DAF5270B6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graphicEl>
                                              <a:dgm id="{E517BF6C-C642-48EF-A1A1-E4C267A8E52B}"/>
                                            </p:graphicEl>
                                          </p:spTgt>
                                        </p:tgtEl>
                                        <p:attrNameLst>
                                          <p:attrName>style.visibility</p:attrName>
                                        </p:attrNameLst>
                                      </p:cBhvr>
                                      <p:to>
                                        <p:strVal val="visible"/>
                                      </p:to>
                                    </p:set>
                                    <p:anim calcmode="lin" valueType="num">
                                      <p:cBhvr>
                                        <p:cTn id="35" dur="500" fill="hold"/>
                                        <p:tgtEl>
                                          <p:spTgt spid="12">
                                            <p:graphicEl>
                                              <a:dgm id="{E517BF6C-C642-48EF-A1A1-E4C267A8E52B}"/>
                                            </p:graphicEl>
                                          </p:spTgt>
                                        </p:tgtEl>
                                        <p:attrNameLst>
                                          <p:attrName>ppt_w</p:attrName>
                                        </p:attrNameLst>
                                      </p:cBhvr>
                                      <p:tavLst>
                                        <p:tav tm="0">
                                          <p:val>
                                            <p:fltVal val="0"/>
                                          </p:val>
                                        </p:tav>
                                        <p:tav tm="100000">
                                          <p:val>
                                            <p:strVal val="#ppt_w"/>
                                          </p:val>
                                        </p:tav>
                                      </p:tavLst>
                                    </p:anim>
                                    <p:anim calcmode="lin" valueType="num">
                                      <p:cBhvr>
                                        <p:cTn id="36" dur="500" fill="hold"/>
                                        <p:tgtEl>
                                          <p:spTgt spid="12">
                                            <p:graphicEl>
                                              <a:dgm id="{E517BF6C-C642-48EF-A1A1-E4C267A8E52B}"/>
                                            </p:graphicEl>
                                          </p:spTgt>
                                        </p:tgtEl>
                                        <p:attrNameLst>
                                          <p:attrName>ppt_h</p:attrName>
                                        </p:attrNameLst>
                                      </p:cBhvr>
                                      <p:tavLst>
                                        <p:tav tm="0">
                                          <p:val>
                                            <p:fltVal val="0"/>
                                          </p:val>
                                        </p:tav>
                                        <p:tav tm="100000">
                                          <p:val>
                                            <p:strVal val="#ppt_h"/>
                                          </p:val>
                                        </p:tav>
                                      </p:tavLst>
                                    </p:anim>
                                    <p:animEffect transition="in" filter="fade">
                                      <p:cBhvr>
                                        <p:cTn id="37" dur="500"/>
                                        <p:tgtEl>
                                          <p:spTgt spid="12">
                                            <p:graphicEl>
                                              <a:dgm id="{E517BF6C-C642-48EF-A1A1-E4C267A8E52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graphicEl>
                                              <a:dgm id="{7F444B46-87C6-410C-9B62-BDC8DD92C8BB}"/>
                                            </p:graphicEl>
                                          </p:spTgt>
                                        </p:tgtEl>
                                        <p:attrNameLst>
                                          <p:attrName>style.visibility</p:attrName>
                                        </p:attrNameLst>
                                      </p:cBhvr>
                                      <p:to>
                                        <p:strVal val="visible"/>
                                      </p:to>
                                    </p:set>
                                    <p:anim calcmode="lin" valueType="num">
                                      <p:cBhvr>
                                        <p:cTn id="42" dur="500" fill="hold"/>
                                        <p:tgtEl>
                                          <p:spTgt spid="12">
                                            <p:graphicEl>
                                              <a:dgm id="{7F444B46-87C6-410C-9B62-BDC8DD92C8BB}"/>
                                            </p:graphicEl>
                                          </p:spTgt>
                                        </p:tgtEl>
                                        <p:attrNameLst>
                                          <p:attrName>ppt_w</p:attrName>
                                        </p:attrNameLst>
                                      </p:cBhvr>
                                      <p:tavLst>
                                        <p:tav tm="0">
                                          <p:val>
                                            <p:fltVal val="0"/>
                                          </p:val>
                                        </p:tav>
                                        <p:tav tm="100000">
                                          <p:val>
                                            <p:strVal val="#ppt_w"/>
                                          </p:val>
                                        </p:tav>
                                      </p:tavLst>
                                    </p:anim>
                                    <p:anim calcmode="lin" valueType="num">
                                      <p:cBhvr>
                                        <p:cTn id="43" dur="500" fill="hold"/>
                                        <p:tgtEl>
                                          <p:spTgt spid="12">
                                            <p:graphicEl>
                                              <a:dgm id="{7F444B46-87C6-410C-9B62-BDC8DD92C8BB}"/>
                                            </p:graphicEl>
                                          </p:spTgt>
                                        </p:tgtEl>
                                        <p:attrNameLst>
                                          <p:attrName>ppt_h</p:attrName>
                                        </p:attrNameLst>
                                      </p:cBhvr>
                                      <p:tavLst>
                                        <p:tav tm="0">
                                          <p:val>
                                            <p:fltVal val="0"/>
                                          </p:val>
                                        </p:tav>
                                        <p:tav tm="100000">
                                          <p:val>
                                            <p:strVal val="#ppt_h"/>
                                          </p:val>
                                        </p:tav>
                                      </p:tavLst>
                                    </p:anim>
                                    <p:animEffect transition="in" filter="fade">
                                      <p:cBhvr>
                                        <p:cTn id="44" dur="500"/>
                                        <p:tgtEl>
                                          <p:spTgt spid="12">
                                            <p:graphicEl>
                                              <a:dgm id="{7F444B46-87C6-410C-9B62-BDC8DD92C8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6BA6657-E1C4-F1B8-2EA4-041153151835}"/>
              </a:ext>
            </a:extLst>
          </p:cNvPr>
          <p:cNvGraphicFramePr>
            <a:graphicFrameLocks noGrp="1"/>
          </p:cNvGraphicFramePr>
          <p:nvPr>
            <p:ph idx="1"/>
            <p:extLst>
              <p:ext uri="{D42A27DB-BD31-4B8C-83A1-F6EECF244321}">
                <p14:modId xmlns:p14="http://schemas.microsoft.com/office/powerpoint/2010/main" val="247111630"/>
              </p:ext>
            </p:extLst>
          </p:nvPr>
        </p:nvGraphicFramePr>
        <p:xfrm>
          <a:off x="392425" y="463860"/>
          <a:ext cx="11603631" cy="615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Single Corner Rounded 3">
            <a:extLst>
              <a:ext uri="{FF2B5EF4-FFF2-40B4-BE49-F238E27FC236}">
                <a16:creationId xmlns:a16="http://schemas.microsoft.com/office/drawing/2014/main" id="{DB7F6AD2-E4FE-E26E-8FE8-1909598AE919}"/>
              </a:ext>
            </a:extLst>
          </p:cNvPr>
          <p:cNvSpPr/>
          <p:nvPr/>
        </p:nvSpPr>
        <p:spPr>
          <a:xfrm>
            <a:off x="287920" y="1341120"/>
            <a:ext cx="2801958" cy="4973732"/>
          </a:xfrm>
          <a:prstGeom prst="round1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cs typeface="Arial" panose="020B0604020202020204" pitchFamily="34" charset="0"/>
              </a:rPr>
              <a:t>These adaptations can be supportive for those with visual  impairments,  cognitive decline e.g., dementia/post –stroke or when generally unwell and appetite is reduced </a:t>
            </a: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sz="1800" dirty="0">
              <a:solidFill>
                <a:schemeClr val="bg1"/>
              </a:solidFill>
              <a:latin typeface="Arial" panose="020B0604020202020204" pitchFamily="34" charset="0"/>
              <a:cs typeface="Arial" panose="020B0604020202020204" pitchFamily="34" charset="0"/>
            </a:endParaRPr>
          </a:p>
          <a:p>
            <a:pPr algn="ctr"/>
            <a:endParaRPr lang="en-GB" sz="1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0193C4F-235B-A3CF-045C-76EB87E0C570}"/>
              </a:ext>
            </a:extLst>
          </p:cNvPr>
          <p:cNvSpPr txBox="1"/>
          <p:nvPr/>
        </p:nvSpPr>
        <p:spPr>
          <a:xfrm>
            <a:off x="447099" y="5210212"/>
            <a:ext cx="2483600" cy="954107"/>
          </a:xfrm>
          <a:prstGeom prst="rect">
            <a:avLst/>
          </a:prstGeom>
          <a:solidFill>
            <a:schemeClr val="bg1"/>
          </a:solidFill>
        </p:spPr>
        <p:txBody>
          <a:bodyPr wrap="square" rtlCol="0">
            <a:spAutoFit/>
          </a:bodyPr>
          <a:lstStyle/>
          <a:p>
            <a:pPr algn="ctr"/>
            <a:r>
              <a:rPr lang="en-GB" sz="1400" dirty="0">
                <a:cs typeface="Arial" panose="020B0604020202020204" pitchFamily="34" charset="0"/>
              </a:rPr>
              <a:t>Please see </a:t>
            </a:r>
            <a:r>
              <a:rPr lang="en-GB" sz="1400" dirty="0">
                <a:cs typeface="Arial" panose="020B0604020202020204" pitchFamily="34" charset="0"/>
                <a:hlinkClick r:id="rId8"/>
              </a:rPr>
              <a:t>Dementia UK Eating and Drinking guide</a:t>
            </a:r>
            <a:endParaRPr lang="en-GB" sz="1400" dirty="0">
              <a:cs typeface="Arial" panose="020B0604020202020204" pitchFamily="34" charset="0"/>
            </a:endParaRPr>
          </a:p>
          <a:p>
            <a:pPr algn="ctr"/>
            <a:r>
              <a:rPr lang="en-GB" sz="1400" dirty="0">
                <a:cs typeface="Arial" panose="020B0604020202020204" pitchFamily="34" charset="0"/>
              </a:rPr>
              <a:t>And </a:t>
            </a:r>
          </a:p>
          <a:p>
            <a:pPr algn="ctr"/>
            <a:r>
              <a:rPr lang="en-GB" sz="1400" dirty="0">
                <a:hlinkClick r:id="rId9"/>
              </a:rPr>
              <a:t>Care Home Digest - BDA</a:t>
            </a:r>
            <a:endParaRPr lang="en-GB" sz="1400" dirty="0">
              <a:cs typeface="Arial" panose="020B0604020202020204" pitchFamily="34" charset="0"/>
            </a:endParaRPr>
          </a:p>
        </p:txBody>
      </p:sp>
    </p:spTree>
    <p:extLst>
      <p:ext uri="{BB962C8B-B14F-4D97-AF65-F5344CB8AC3E}">
        <p14:creationId xmlns:p14="http://schemas.microsoft.com/office/powerpoint/2010/main" val="354784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F6461-AE46-09AE-6D8B-AEB246D73E8D}"/>
              </a:ext>
            </a:extLst>
          </p:cNvPr>
          <p:cNvSpPr>
            <a:spLocks noGrp="1"/>
          </p:cNvSpPr>
          <p:nvPr>
            <p:ph type="title"/>
          </p:nvPr>
        </p:nvSpPr>
        <p:spPr>
          <a:xfrm>
            <a:off x="1245072" y="1289765"/>
            <a:ext cx="3651101" cy="4270963"/>
          </a:xfrm>
        </p:spPr>
        <p:txBody>
          <a:bodyPr anchor="ctr">
            <a:normAutofit/>
          </a:bodyPr>
          <a:lstStyle/>
          <a:p>
            <a:pPr algn="ctr"/>
            <a:r>
              <a:rPr lang="en-GB" sz="4800" dirty="0">
                <a:solidFill>
                  <a:srgbClr val="FFFFFF"/>
                </a:solidFill>
                <a:latin typeface="+mn-lt"/>
              </a:rPr>
              <a:t>Homemade ONS Replacement Supplements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DE2D664-DC71-1D8F-B56F-E2AE01737356}"/>
              </a:ext>
            </a:extLst>
          </p:cNvPr>
          <p:cNvSpPr>
            <a:spLocks noGrp="1"/>
          </p:cNvSpPr>
          <p:nvPr>
            <p:ph idx="1"/>
          </p:nvPr>
        </p:nvSpPr>
        <p:spPr>
          <a:xfrm>
            <a:off x="6297233" y="518400"/>
            <a:ext cx="5207193" cy="6116316"/>
          </a:xfrm>
        </p:spPr>
        <p:txBody>
          <a:bodyPr anchor="ctr">
            <a:normAutofit lnSpcReduction="10000"/>
          </a:bodyPr>
          <a:lstStyle/>
          <a:p>
            <a:r>
              <a:rPr lang="en-GB" sz="2400" dirty="0">
                <a:solidFill>
                  <a:schemeClr val="tx1">
                    <a:alpha val="80000"/>
                  </a:schemeClr>
                </a:solidFill>
                <a:effectLst/>
                <a:ea typeface="Aptos" panose="020B0004020202020204" pitchFamily="34" charset="0"/>
                <a:cs typeface="Arial" panose="020B0604020202020204" pitchFamily="34" charset="0"/>
              </a:rPr>
              <a:t>To be used </a:t>
            </a:r>
            <a:r>
              <a:rPr lang="en-GB" sz="2400" dirty="0">
                <a:solidFill>
                  <a:schemeClr val="tx1">
                    <a:alpha val="80000"/>
                  </a:schemeClr>
                </a:solidFill>
                <a:ea typeface="Aptos" panose="020B0004020202020204" pitchFamily="34" charset="0"/>
                <a:cs typeface="Arial" panose="020B0604020202020204" pitchFamily="34" charset="0"/>
              </a:rPr>
              <a:t>for all residents with a MUST score of 2+</a:t>
            </a:r>
          </a:p>
          <a:p>
            <a:pPr marL="457200" lvl="1" indent="0">
              <a:buNone/>
            </a:pPr>
            <a:r>
              <a:rPr lang="en-GB" sz="1900" dirty="0">
                <a:solidFill>
                  <a:schemeClr val="tx1">
                    <a:alpha val="80000"/>
                  </a:schemeClr>
                </a:solidFill>
                <a:ea typeface="Aptos" panose="020B0004020202020204" pitchFamily="34" charset="0"/>
                <a:cs typeface="Arial" panose="020B0604020202020204" pitchFamily="34" charset="0"/>
              </a:rPr>
              <a:t>- (Except those residents who meet the exclusion criteria)</a:t>
            </a:r>
          </a:p>
          <a:p>
            <a:r>
              <a:rPr lang="en-GB" sz="2400" dirty="0">
                <a:solidFill>
                  <a:schemeClr val="tx1">
                    <a:alpha val="80000"/>
                  </a:schemeClr>
                </a:solidFill>
                <a:effectLst/>
                <a:ea typeface="Aptos" panose="020B0004020202020204" pitchFamily="34" charset="0"/>
                <a:cs typeface="Arial" panose="020B0604020202020204" pitchFamily="34" charset="0"/>
              </a:rPr>
              <a:t>2 portions t</a:t>
            </a:r>
            <a:r>
              <a:rPr lang="en-GB" sz="2400" dirty="0">
                <a:solidFill>
                  <a:schemeClr val="tx1">
                    <a:alpha val="80000"/>
                  </a:schemeClr>
                </a:solidFill>
                <a:ea typeface="Aptos" panose="020B0004020202020204" pitchFamily="34" charset="0"/>
                <a:cs typeface="Arial" panose="020B0604020202020204" pitchFamily="34" charset="0"/>
              </a:rPr>
              <a:t>o be offered per day</a:t>
            </a:r>
          </a:p>
          <a:p>
            <a:r>
              <a:rPr lang="en-GB" sz="2400" dirty="0">
                <a:solidFill>
                  <a:schemeClr val="tx1">
                    <a:alpha val="80000"/>
                  </a:schemeClr>
                </a:solidFill>
                <a:effectLst/>
                <a:ea typeface="Aptos" panose="020B0004020202020204" pitchFamily="34" charset="0"/>
                <a:cs typeface="Arial" panose="020B0604020202020204" pitchFamily="34" charset="0"/>
              </a:rPr>
              <a:t>5 differ</a:t>
            </a:r>
            <a:r>
              <a:rPr lang="en-GB" sz="2400" dirty="0">
                <a:solidFill>
                  <a:schemeClr val="tx1">
                    <a:alpha val="80000"/>
                  </a:schemeClr>
                </a:solidFill>
                <a:ea typeface="Aptos" panose="020B0004020202020204" pitchFamily="34" charset="0"/>
                <a:cs typeface="Arial" panose="020B0604020202020204" pitchFamily="34" charset="0"/>
              </a:rPr>
              <a:t>ent recipes available to suit different tastes/dietary requirements </a:t>
            </a:r>
            <a:r>
              <a:rPr lang="en-GB" sz="1900" dirty="0">
                <a:solidFill>
                  <a:schemeClr val="tx1">
                    <a:alpha val="80000"/>
                  </a:schemeClr>
                </a:solidFill>
                <a:ea typeface="Aptos" panose="020B0004020202020204" pitchFamily="34" charset="0"/>
                <a:cs typeface="Arial" panose="020B0604020202020204" pitchFamily="34" charset="0"/>
              </a:rPr>
              <a:t>(see next slide for details)</a:t>
            </a:r>
            <a:endParaRPr lang="en-GB" sz="1900" dirty="0">
              <a:solidFill>
                <a:schemeClr val="tx1">
                  <a:alpha val="80000"/>
                </a:schemeClr>
              </a:solidFill>
              <a:effectLst/>
              <a:ea typeface="Aptos" panose="020B0004020202020204" pitchFamily="34" charset="0"/>
              <a:cs typeface="Arial" panose="020B0604020202020204" pitchFamily="34" charset="0"/>
            </a:endParaRPr>
          </a:p>
          <a:p>
            <a:r>
              <a:rPr lang="en-GB" sz="2400" dirty="0">
                <a:solidFill>
                  <a:schemeClr val="tx1">
                    <a:alpha val="80000"/>
                  </a:schemeClr>
                </a:solidFill>
                <a:effectLst/>
                <a:ea typeface="Aptos" panose="020B0004020202020204" pitchFamily="34" charset="0"/>
                <a:cs typeface="Arial" panose="020B0604020202020204" pitchFamily="34" charset="0"/>
              </a:rPr>
              <a:t>Please ensure you follow the recipes as they are written (using the exact products and quantities stated) as other milkshake flavourings /hot drink powders /fruit juices do not contain the same vitamins &amp; minerals</a:t>
            </a:r>
          </a:p>
          <a:p>
            <a:r>
              <a:rPr lang="en-GB" sz="2400" dirty="0">
                <a:ea typeface="Aptos" panose="020B0004020202020204" pitchFamily="34" charset="0"/>
                <a:cs typeface="Arial" panose="020B0604020202020204" pitchFamily="34" charset="0"/>
              </a:rPr>
              <a:t>These recipes are available on the following links:</a:t>
            </a:r>
          </a:p>
          <a:p>
            <a:pPr marL="0" indent="0">
              <a:buNone/>
            </a:pPr>
            <a:r>
              <a:rPr lang="en-GB" sz="2000" dirty="0"/>
              <a:t>     </a:t>
            </a:r>
            <a:r>
              <a:rPr lang="en-GB" sz="2000" dirty="0">
                <a:hlinkClick r:id="rId2"/>
              </a:rPr>
              <a:t>LSCDG</a:t>
            </a:r>
            <a:r>
              <a:rPr lang="en-GB" sz="2000" dirty="0"/>
              <a:t>   </a:t>
            </a:r>
            <a:r>
              <a:rPr lang="en-GB" sz="2000" dirty="0">
                <a:hlinkClick r:id="rId3"/>
              </a:rPr>
              <a:t>Providing care website</a:t>
            </a:r>
            <a:r>
              <a:rPr lang="en-GB" sz="2000" dirty="0"/>
              <a:t>   </a:t>
            </a:r>
            <a:r>
              <a:rPr lang="en-GB" sz="2000" dirty="0">
                <a:hlinkClick r:id="rId4"/>
              </a:rPr>
              <a:t>APC website.</a:t>
            </a:r>
            <a:endParaRPr lang="en-GB" sz="20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56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A140035-722B-802A-6F3F-468F6B8144B7}"/>
              </a:ext>
            </a:extLst>
          </p:cNvPr>
          <p:cNvSpPr>
            <a:spLocks noGrp="1"/>
          </p:cNvSpPr>
          <p:nvPr>
            <p:ph type="title"/>
          </p:nvPr>
        </p:nvSpPr>
        <p:spPr>
          <a:xfrm>
            <a:off x="838201" y="365125"/>
            <a:ext cx="4343399" cy="1776484"/>
          </a:xfrm>
        </p:spPr>
        <p:txBody>
          <a:bodyPr vert="horz" lIns="91440" tIns="45720" rIns="91440" bIns="45720" rtlCol="0" anchor="b">
            <a:normAutofit fontScale="90000"/>
          </a:bodyPr>
          <a:lstStyle/>
          <a:p>
            <a:pPr algn="ctr"/>
            <a:r>
              <a:rPr lang="en-US" sz="4200" dirty="0"/>
              <a:t>Homemade ONS </a:t>
            </a:r>
            <a:br>
              <a:rPr lang="en-US" sz="4200" dirty="0"/>
            </a:br>
            <a:r>
              <a:rPr lang="en-US" sz="4200" dirty="0"/>
              <a:t>replacement</a:t>
            </a:r>
            <a:br>
              <a:rPr lang="en-US" sz="4200" dirty="0"/>
            </a:br>
            <a:r>
              <a:rPr lang="en-US" sz="4200" dirty="0"/>
              <a:t>Supplement Recipes </a:t>
            </a:r>
          </a:p>
        </p:txBody>
      </p:sp>
      <p:pic>
        <p:nvPicPr>
          <p:cNvPr id="2" name="Content Placeholder 5">
            <a:extLst>
              <a:ext uri="{FF2B5EF4-FFF2-40B4-BE49-F238E27FC236}">
                <a16:creationId xmlns:a16="http://schemas.microsoft.com/office/drawing/2014/main" id="{1D6D94C3-4F92-41DF-2986-FFA9F21B1A0D}"/>
              </a:ext>
            </a:extLst>
          </p:cNvPr>
          <p:cNvPicPr>
            <a:picLocks noChangeAspect="1"/>
          </p:cNvPicPr>
          <p:nvPr/>
        </p:nvPicPr>
        <p:blipFill>
          <a:blip r:embed="rId3"/>
          <a:srcRect t="-1880" b="29369"/>
          <a:stretch/>
        </p:blipFill>
        <p:spPr>
          <a:xfrm>
            <a:off x="434340" y="2560494"/>
            <a:ext cx="5437333" cy="2138893"/>
          </a:xfrm>
          <a:prstGeom prst="rect">
            <a:avLst/>
          </a:prstGeom>
          <a:noFill/>
        </p:spPr>
      </p:pic>
      <p:sp>
        <p:nvSpPr>
          <p:cNvPr id="20"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634B3B-BE5A-C059-2309-F307A235AEBB}"/>
              </a:ext>
            </a:extLst>
          </p:cNvPr>
          <p:cNvPicPr>
            <a:picLocks noChangeAspect="1"/>
          </p:cNvPicPr>
          <p:nvPr/>
        </p:nvPicPr>
        <p:blipFill>
          <a:blip r:embed="rId4"/>
          <a:stretch>
            <a:fillRect/>
          </a:stretch>
        </p:blipFill>
        <p:spPr>
          <a:xfrm>
            <a:off x="5904722" y="234457"/>
            <a:ext cx="5674630" cy="6036843"/>
          </a:xfrm>
          <a:prstGeom prst="rect">
            <a:avLst/>
          </a:prstGeom>
          <a:noFill/>
        </p:spPr>
      </p:pic>
      <p:pic>
        <p:nvPicPr>
          <p:cNvPr id="8" name="Content Placeholder 7">
            <a:extLst>
              <a:ext uri="{FF2B5EF4-FFF2-40B4-BE49-F238E27FC236}">
                <a16:creationId xmlns:a16="http://schemas.microsoft.com/office/drawing/2014/main" id="{ECABD9C7-5565-7D78-C551-747D332B9482}"/>
              </a:ext>
            </a:extLst>
          </p:cNvPr>
          <p:cNvPicPr>
            <a:picLocks noChangeAspect="1"/>
          </p:cNvPicPr>
          <p:nvPr/>
        </p:nvPicPr>
        <p:blipFill>
          <a:blip r:embed="rId5"/>
          <a:srcRect b="57228"/>
          <a:stretch/>
        </p:blipFill>
        <p:spPr>
          <a:xfrm>
            <a:off x="434340" y="4816078"/>
            <a:ext cx="5434569" cy="1481851"/>
          </a:xfrm>
          <a:prstGeom prst="rect">
            <a:avLst/>
          </a:prstGeom>
        </p:spPr>
      </p:pic>
    </p:spTree>
    <p:extLst>
      <p:ext uri="{BB962C8B-B14F-4D97-AF65-F5344CB8AC3E}">
        <p14:creationId xmlns:p14="http://schemas.microsoft.com/office/powerpoint/2010/main" val="336987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6D97-F8B0-C7B0-3048-14FDD7B2E1C2}"/>
              </a:ext>
            </a:extLst>
          </p:cNvPr>
          <p:cNvSpPr txBox="1">
            <a:spLocks noGrp="1"/>
          </p:cNvSpPr>
          <p:nvPr>
            <p:ph type="title"/>
          </p:nvPr>
        </p:nvSpPr>
        <p:spPr>
          <a:xfrm>
            <a:off x="359999" y="678475"/>
            <a:ext cx="11471998" cy="1082832"/>
          </a:xfrm>
        </p:spPr>
        <p:txBody>
          <a:bodyPr/>
          <a:lstStyle/>
          <a:p>
            <a:pPr lvl="0" algn="ctr"/>
            <a:r>
              <a:rPr lang="en-GB" dirty="0"/>
              <a:t>Home-made Supplement Drinks Tips</a:t>
            </a:r>
            <a:endParaRPr lang="en-US" dirty="0"/>
          </a:p>
        </p:txBody>
      </p:sp>
      <p:grpSp>
        <p:nvGrpSpPr>
          <p:cNvPr id="3" name="Content Placeholder 2">
            <a:extLst>
              <a:ext uri="{FF2B5EF4-FFF2-40B4-BE49-F238E27FC236}">
                <a16:creationId xmlns:a16="http://schemas.microsoft.com/office/drawing/2014/main" id="{DA2E90FB-D30B-E6EA-DABA-7D1BC747CE91}"/>
              </a:ext>
            </a:extLst>
          </p:cNvPr>
          <p:cNvGrpSpPr/>
          <p:nvPr/>
        </p:nvGrpSpPr>
        <p:grpSpPr>
          <a:xfrm>
            <a:off x="461822" y="2438079"/>
            <a:ext cx="11370175" cy="3528797"/>
            <a:chOff x="965999" y="2972586"/>
            <a:chExt cx="10259997" cy="2382587"/>
          </a:xfrm>
        </p:grpSpPr>
        <p:sp>
          <p:nvSpPr>
            <p:cNvPr id="4" name="Rectangle 3" descr="Beer">
              <a:extLst>
                <a:ext uri="{FF2B5EF4-FFF2-40B4-BE49-F238E27FC236}">
                  <a16:creationId xmlns:a16="http://schemas.microsoft.com/office/drawing/2014/main" id="{18B8948A-AE24-40AC-D960-93FC7CA24C4F}"/>
                </a:ext>
              </a:extLst>
            </p:cNvPr>
            <p:cNvSpPr/>
            <p:nvPr/>
          </p:nvSpPr>
          <p:spPr>
            <a:xfrm>
              <a:off x="1461000" y="2972586"/>
              <a:ext cx="810002" cy="810002"/>
            </a:xfrm>
            <a:prstGeom prst="rect">
              <a:avLst/>
            </a:prstGeom>
            <a:blipFill>
              <a:blip r:embed="rId2">
                <a:alphaModFix/>
                <a:extLst>
                  <a:ext uri="{96DAC541-7B7A-43D3-8B79-37D633B846F1}">
                    <asvg:svgBlip xmlns:asvg="http://schemas.microsoft.com/office/drawing/2016/SVG/main" r:embed="rId3"/>
                  </a:ext>
                </a:extLst>
              </a:blip>
              <a:stretch>
                <a:fillRect/>
              </a:stretch>
            </a:blipFill>
            <a:ln w="12701" cap="flat">
              <a:solidFill>
                <a:srgbClr val="FFFFFF"/>
              </a:solidFill>
              <a:prstDash val="solid"/>
              <a:miter/>
            </a:ln>
          </p:spPr>
          <p:txBody>
            <a:bodyPr lIns="0" tIns="0" rIns="0" bIns="0"/>
            <a:lstStyle/>
            <a:p>
              <a:endParaRPr lang="en-GB" sz="2400"/>
            </a:p>
          </p:txBody>
        </p:sp>
        <p:sp>
          <p:nvSpPr>
            <p:cNvPr id="5" name="Freeform: Shape 4">
              <a:extLst>
                <a:ext uri="{FF2B5EF4-FFF2-40B4-BE49-F238E27FC236}">
                  <a16:creationId xmlns:a16="http://schemas.microsoft.com/office/drawing/2014/main" id="{42D5A140-77F0-3BA0-A4A2-59924E322C6A}"/>
                </a:ext>
              </a:extLst>
            </p:cNvPr>
            <p:cNvSpPr/>
            <p:nvPr/>
          </p:nvSpPr>
          <p:spPr>
            <a:xfrm>
              <a:off x="965999" y="4140174"/>
              <a:ext cx="1799996" cy="1214999"/>
            </a:xfrm>
            <a:custGeom>
              <a:avLst/>
              <a:gdLst>
                <a:gd name="f0" fmla="val 10800000"/>
                <a:gd name="f1" fmla="val 5400000"/>
                <a:gd name="f2" fmla="val 180"/>
                <a:gd name="f3" fmla="val w"/>
                <a:gd name="f4" fmla="val h"/>
                <a:gd name="f5" fmla="val 0"/>
                <a:gd name="f6" fmla="val 1800000"/>
                <a:gd name="f7" fmla="val 1215000"/>
                <a:gd name="f8" fmla="+- 0 0 -90"/>
                <a:gd name="f9" fmla="*/ f3 1 1800000"/>
                <a:gd name="f10" fmla="*/ f4 1 1215000"/>
                <a:gd name="f11" fmla="val f5"/>
                <a:gd name="f12" fmla="val f6"/>
                <a:gd name="f13" fmla="val f7"/>
                <a:gd name="f14" fmla="*/ f8 f0 1"/>
                <a:gd name="f15" fmla="+- f13 0 f11"/>
                <a:gd name="f16" fmla="+- f12 0 f11"/>
                <a:gd name="f17" fmla="*/ f14 1 f2"/>
                <a:gd name="f18" fmla="*/ f16 1 1800000"/>
                <a:gd name="f19" fmla="*/ f15 1 1215000"/>
                <a:gd name="f20" fmla="*/ 0 f16 1"/>
                <a:gd name="f21" fmla="*/ 0 f15 1"/>
                <a:gd name="f22" fmla="*/ 1800000 f16 1"/>
                <a:gd name="f23" fmla="*/ 1215000 f15 1"/>
                <a:gd name="f24" fmla="+- f17 0 f1"/>
                <a:gd name="f25" fmla="*/ f20 1 1800000"/>
                <a:gd name="f26" fmla="*/ f21 1 1215000"/>
                <a:gd name="f27" fmla="*/ f22 1 1800000"/>
                <a:gd name="f28" fmla="*/ f23 1 121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00000" h="1215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Home-made supplements can be made in batches of multiple portions.</a:t>
              </a:r>
              <a:endParaRPr lang="en-US" sz="1400" b="0" i="0" u="none" strike="noStrike" kern="1200" cap="none" spc="0" baseline="0">
                <a:solidFill>
                  <a:srgbClr val="000000"/>
                </a:solidFill>
                <a:uFillTx/>
                <a:latin typeface="Calibri"/>
              </a:endParaRPr>
            </a:p>
          </p:txBody>
        </p:sp>
        <p:sp>
          <p:nvSpPr>
            <p:cNvPr id="6" name="Rectangle 5" descr="Champagne Glasses">
              <a:extLst>
                <a:ext uri="{FF2B5EF4-FFF2-40B4-BE49-F238E27FC236}">
                  <a16:creationId xmlns:a16="http://schemas.microsoft.com/office/drawing/2014/main" id="{1F751884-C1D8-56EE-8D4D-8A237FB1B371}"/>
                </a:ext>
              </a:extLst>
            </p:cNvPr>
            <p:cNvSpPr/>
            <p:nvPr/>
          </p:nvSpPr>
          <p:spPr>
            <a:xfrm>
              <a:off x="3575998" y="2972586"/>
              <a:ext cx="810002" cy="810002"/>
            </a:xfrm>
            <a:prstGeom prst="rect">
              <a:avLst/>
            </a:prstGeom>
            <a:blipFill>
              <a:blip r:embed="rId4">
                <a:alphaModFix/>
                <a:extLst>
                  <a:ext uri="{96DAC541-7B7A-43D3-8B79-37D633B846F1}">
                    <asvg:svgBlip xmlns:asvg="http://schemas.microsoft.com/office/drawing/2016/SVG/main" r:embed="rId5"/>
                  </a:ext>
                </a:extLst>
              </a:blip>
              <a:stretch>
                <a:fillRect/>
              </a:stretch>
            </a:blipFill>
            <a:ln w="12701" cap="flat">
              <a:solidFill>
                <a:srgbClr val="FFFFFF"/>
              </a:solidFill>
              <a:prstDash val="solid"/>
              <a:miter/>
            </a:ln>
          </p:spPr>
          <p:txBody>
            <a:bodyPr lIns="0" tIns="0" rIns="0" bIns="0"/>
            <a:lstStyle/>
            <a:p>
              <a:endParaRPr lang="en-GB" sz="2400"/>
            </a:p>
          </p:txBody>
        </p:sp>
        <p:sp>
          <p:nvSpPr>
            <p:cNvPr id="7" name="Freeform: Shape 6">
              <a:extLst>
                <a:ext uri="{FF2B5EF4-FFF2-40B4-BE49-F238E27FC236}">
                  <a16:creationId xmlns:a16="http://schemas.microsoft.com/office/drawing/2014/main" id="{9B2822D2-C82B-0A40-9B77-5961DA3C31BF}"/>
                </a:ext>
              </a:extLst>
            </p:cNvPr>
            <p:cNvSpPr/>
            <p:nvPr/>
          </p:nvSpPr>
          <p:spPr>
            <a:xfrm>
              <a:off x="3080997" y="4140174"/>
              <a:ext cx="1799996" cy="1214999"/>
            </a:xfrm>
            <a:custGeom>
              <a:avLst/>
              <a:gdLst>
                <a:gd name="f0" fmla="val 10800000"/>
                <a:gd name="f1" fmla="val 5400000"/>
                <a:gd name="f2" fmla="val 180"/>
                <a:gd name="f3" fmla="val w"/>
                <a:gd name="f4" fmla="val h"/>
                <a:gd name="f5" fmla="val 0"/>
                <a:gd name="f6" fmla="val 1800000"/>
                <a:gd name="f7" fmla="val 1215000"/>
                <a:gd name="f8" fmla="+- 0 0 -90"/>
                <a:gd name="f9" fmla="*/ f3 1 1800000"/>
                <a:gd name="f10" fmla="*/ f4 1 1215000"/>
                <a:gd name="f11" fmla="val f5"/>
                <a:gd name="f12" fmla="val f6"/>
                <a:gd name="f13" fmla="val f7"/>
                <a:gd name="f14" fmla="*/ f8 f0 1"/>
                <a:gd name="f15" fmla="+- f13 0 f11"/>
                <a:gd name="f16" fmla="+- f12 0 f11"/>
                <a:gd name="f17" fmla="*/ f14 1 f2"/>
                <a:gd name="f18" fmla="*/ f16 1 1800000"/>
                <a:gd name="f19" fmla="*/ f15 1 1215000"/>
                <a:gd name="f20" fmla="*/ 0 f16 1"/>
                <a:gd name="f21" fmla="*/ 0 f15 1"/>
                <a:gd name="f22" fmla="*/ 1800000 f16 1"/>
                <a:gd name="f23" fmla="*/ 1215000 f15 1"/>
                <a:gd name="f24" fmla="+- f17 0 f1"/>
                <a:gd name="f25" fmla="*/ f20 1 1800000"/>
                <a:gd name="f26" fmla="*/ f21 1 1215000"/>
                <a:gd name="f27" fmla="*/ f22 1 1800000"/>
                <a:gd name="f28" fmla="*/ f23 1 121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00000" h="1215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algn="ctr" defTabSz="488947">
                <a:spcAft>
                  <a:spcPts val="500"/>
                </a:spcAf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Home made supplements can be stored in the fridge for up to 24hrs, and outside of the fridge for</a:t>
              </a:r>
              <a:r>
                <a:rPr lang="en-GB" sz="1400" dirty="0">
                  <a:solidFill>
                    <a:srgbClr val="000000"/>
                  </a:solidFill>
                  <a:latin typeface="Calibri"/>
                </a:rPr>
                <a:t> 4 hours as per </a:t>
              </a:r>
              <a:r>
                <a:rPr lang="en-GB" sz="1400" dirty="0">
                  <a:solidFill>
                    <a:srgbClr val="000000"/>
                  </a:solidFill>
                  <a:latin typeface="Calibri"/>
                  <a:hlinkClick r:id="rId6"/>
                </a:rPr>
                <a:t>Food Standards Agency guidance</a:t>
              </a:r>
              <a:endParaRPr lang="en-US" sz="1400" b="0" i="0" u="none" strike="noStrike" cap="none" spc="0" baseline="0" dirty="0">
                <a:solidFill>
                  <a:srgbClr val="000000"/>
                </a:solidFill>
                <a:uFillTx/>
                <a:latin typeface="Calibri"/>
              </a:endParaRPr>
            </a:p>
          </p:txBody>
        </p:sp>
        <p:sp>
          <p:nvSpPr>
            <p:cNvPr id="8" name="Rectangle 7" descr="Avocado">
              <a:extLst>
                <a:ext uri="{FF2B5EF4-FFF2-40B4-BE49-F238E27FC236}">
                  <a16:creationId xmlns:a16="http://schemas.microsoft.com/office/drawing/2014/main" id="{9DFAE1DC-672E-B7E3-3438-F4BED61930D5}"/>
                </a:ext>
              </a:extLst>
            </p:cNvPr>
            <p:cNvSpPr/>
            <p:nvPr/>
          </p:nvSpPr>
          <p:spPr>
            <a:xfrm>
              <a:off x="5690997" y="2972586"/>
              <a:ext cx="810002" cy="810002"/>
            </a:xfrm>
            <a:prstGeom prst="rect">
              <a:avLst/>
            </a:prstGeom>
            <a:blipFill>
              <a:blip r:embed="rId7">
                <a:alphaModFix/>
                <a:extLst>
                  <a:ext uri="{96DAC541-7B7A-43D3-8B79-37D633B846F1}">
                    <asvg:svgBlip xmlns:asvg="http://schemas.microsoft.com/office/drawing/2016/SVG/main" r:embed="rId8"/>
                  </a:ext>
                </a:extLst>
              </a:blip>
              <a:stretch>
                <a:fillRect/>
              </a:stretch>
            </a:blipFill>
            <a:ln w="12701" cap="flat">
              <a:solidFill>
                <a:srgbClr val="FFFFFF"/>
              </a:solidFill>
              <a:prstDash val="solid"/>
              <a:miter/>
            </a:ln>
          </p:spPr>
          <p:txBody>
            <a:bodyPr lIns="0" tIns="0" rIns="0" bIns="0"/>
            <a:lstStyle/>
            <a:p>
              <a:endParaRPr lang="en-GB" sz="2400"/>
            </a:p>
          </p:txBody>
        </p:sp>
        <p:sp>
          <p:nvSpPr>
            <p:cNvPr id="9" name="Freeform: Shape 8">
              <a:extLst>
                <a:ext uri="{FF2B5EF4-FFF2-40B4-BE49-F238E27FC236}">
                  <a16:creationId xmlns:a16="http://schemas.microsoft.com/office/drawing/2014/main" id="{769E0293-F276-27C5-778C-881F094ADABF}"/>
                </a:ext>
              </a:extLst>
            </p:cNvPr>
            <p:cNvSpPr/>
            <p:nvPr/>
          </p:nvSpPr>
          <p:spPr>
            <a:xfrm>
              <a:off x="5195995" y="4140174"/>
              <a:ext cx="1799996" cy="1214999"/>
            </a:xfrm>
            <a:custGeom>
              <a:avLst/>
              <a:gdLst>
                <a:gd name="f0" fmla="val 10800000"/>
                <a:gd name="f1" fmla="val 5400000"/>
                <a:gd name="f2" fmla="val 180"/>
                <a:gd name="f3" fmla="val w"/>
                <a:gd name="f4" fmla="val h"/>
                <a:gd name="f5" fmla="val 0"/>
                <a:gd name="f6" fmla="val 1800000"/>
                <a:gd name="f7" fmla="val 1215000"/>
                <a:gd name="f8" fmla="+- 0 0 -90"/>
                <a:gd name="f9" fmla="*/ f3 1 1800000"/>
                <a:gd name="f10" fmla="*/ f4 1 1215000"/>
                <a:gd name="f11" fmla="val f5"/>
                <a:gd name="f12" fmla="val f6"/>
                <a:gd name="f13" fmla="val f7"/>
                <a:gd name="f14" fmla="*/ f8 f0 1"/>
                <a:gd name="f15" fmla="+- f13 0 f11"/>
                <a:gd name="f16" fmla="+- f12 0 f11"/>
                <a:gd name="f17" fmla="*/ f14 1 f2"/>
                <a:gd name="f18" fmla="*/ f16 1 1800000"/>
                <a:gd name="f19" fmla="*/ f15 1 1215000"/>
                <a:gd name="f20" fmla="*/ 0 f16 1"/>
                <a:gd name="f21" fmla="*/ 0 f15 1"/>
                <a:gd name="f22" fmla="*/ 1800000 f16 1"/>
                <a:gd name="f23" fmla="*/ 1215000 f15 1"/>
                <a:gd name="f24" fmla="+- f17 0 f1"/>
                <a:gd name="f25" fmla="*/ f20 1 1800000"/>
                <a:gd name="f26" fmla="*/ f21 1 1215000"/>
                <a:gd name="f27" fmla="*/ f22 1 1800000"/>
                <a:gd name="f28" fmla="*/ f23 1 121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00000" h="1215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It is important you only use the ingredients listed, as this ensures they are providing the correct nutrition</a:t>
              </a:r>
              <a:endParaRPr lang="en-US" sz="1400" b="0" i="0" u="none" strike="noStrike" kern="1200" cap="none" spc="0" baseline="0">
                <a:solidFill>
                  <a:srgbClr val="000000"/>
                </a:solidFill>
                <a:uFillTx/>
                <a:latin typeface="Calibri"/>
              </a:endParaRPr>
            </a:p>
          </p:txBody>
        </p:sp>
        <p:sp>
          <p:nvSpPr>
            <p:cNvPr id="10" name="Rectangle 9" descr="Disconnected">
              <a:extLst>
                <a:ext uri="{FF2B5EF4-FFF2-40B4-BE49-F238E27FC236}">
                  <a16:creationId xmlns:a16="http://schemas.microsoft.com/office/drawing/2014/main" id="{719D24A0-DA2F-0962-00D3-BD2E869C7036}"/>
                </a:ext>
              </a:extLst>
            </p:cNvPr>
            <p:cNvSpPr/>
            <p:nvPr/>
          </p:nvSpPr>
          <p:spPr>
            <a:xfrm>
              <a:off x="7806004" y="2972586"/>
              <a:ext cx="810002" cy="810002"/>
            </a:xfrm>
            <a:prstGeom prst="rect">
              <a:avLst/>
            </a:prstGeom>
            <a:blipFill>
              <a:blip r:embed="rId9">
                <a:alphaModFix/>
                <a:extLst>
                  <a:ext uri="{96DAC541-7B7A-43D3-8B79-37D633B846F1}">
                    <asvg:svgBlip xmlns:asvg="http://schemas.microsoft.com/office/drawing/2016/SVG/main" r:embed="rId10"/>
                  </a:ext>
                </a:extLst>
              </a:blip>
              <a:stretch>
                <a:fillRect/>
              </a:stretch>
            </a:blipFill>
            <a:ln w="12701" cap="flat">
              <a:solidFill>
                <a:srgbClr val="FFFFFF"/>
              </a:solidFill>
              <a:prstDash val="solid"/>
              <a:miter/>
            </a:ln>
          </p:spPr>
          <p:txBody>
            <a:bodyPr lIns="0" tIns="0" rIns="0" bIns="0"/>
            <a:lstStyle/>
            <a:p>
              <a:endParaRPr lang="en-GB" sz="2400"/>
            </a:p>
          </p:txBody>
        </p:sp>
        <p:sp>
          <p:nvSpPr>
            <p:cNvPr id="11" name="Freeform: Shape 10">
              <a:extLst>
                <a:ext uri="{FF2B5EF4-FFF2-40B4-BE49-F238E27FC236}">
                  <a16:creationId xmlns:a16="http://schemas.microsoft.com/office/drawing/2014/main" id="{5D691838-A159-B352-71DF-A6C14E17513B}"/>
                </a:ext>
              </a:extLst>
            </p:cNvPr>
            <p:cNvSpPr/>
            <p:nvPr/>
          </p:nvSpPr>
          <p:spPr>
            <a:xfrm>
              <a:off x="7311002" y="4140174"/>
              <a:ext cx="1799996" cy="1214999"/>
            </a:xfrm>
            <a:custGeom>
              <a:avLst/>
              <a:gdLst>
                <a:gd name="f0" fmla="val 10800000"/>
                <a:gd name="f1" fmla="val 5400000"/>
                <a:gd name="f2" fmla="val 180"/>
                <a:gd name="f3" fmla="val w"/>
                <a:gd name="f4" fmla="val h"/>
                <a:gd name="f5" fmla="val 0"/>
                <a:gd name="f6" fmla="val 1800000"/>
                <a:gd name="f7" fmla="val 1215000"/>
                <a:gd name="f8" fmla="+- 0 0 -90"/>
                <a:gd name="f9" fmla="*/ f3 1 1800000"/>
                <a:gd name="f10" fmla="*/ f4 1 1215000"/>
                <a:gd name="f11" fmla="val f5"/>
                <a:gd name="f12" fmla="val f6"/>
                <a:gd name="f13" fmla="val f7"/>
                <a:gd name="f14" fmla="*/ f8 f0 1"/>
                <a:gd name="f15" fmla="+- f13 0 f11"/>
                <a:gd name="f16" fmla="+- f12 0 f11"/>
                <a:gd name="f17" fmla="*/ f14 1 f2"/>
                <a:gd name="f18" fmla="*/ f16 1 1800000"/>
                <a:gd name="f19" fmla="*/ f15 1 1215000"/>
                <a:gd name="f20" fmla="*/ 0 f16 1"/>
                <a:gd name="f21" fmla="*/ 0 f15 1"/>
                <a:gd name="f22" fmla="*/ 1800000 f16 1"/>
                <a:gd name="f23" fmla="*/ 1215000 f15 1"/>
                <a:gd name="f24" fmla="+- f17 0 f1"/>
                <a:gd name="f25" fmla="*/ f20 1 1800000"/>
                <a:gd name="f26" fmla="*/ f21 1 1215000"/>
                <a:gd name="f27" fmla="*/ f22 1 1800000"/>
                <a:gd name="f28" fmla="*/ f23 1 121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00000" h="1215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algn="ctr" defTabSz="488947">
                <a:spcAft>
                  <a:spcPts val="500"/>
                </a:spcAf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If your resident is unable to consume the </a:t>
              </a:r>
              <a:r>
                <a:rPr lang="en-GB" sz="1400" dirty="0">
                  <a:solidFill>
                    <a:srgbClr val="000000"/>
                  </a:solidFill>
                  <a:latin typeface="Calibri"/>
                </a:rPr>
                <a:t>home made supplements or</a:t>
              </a:r>
              <a:r>
                <a:rPr lang="en-GB" sz="1400" b="0" i="0" u="none" strike="noStrike" kern="1200" cap="none" spc="0" baseline="0" dirty="0">
                  <a:solidFill>
                    <a:srgbClr val="000000"/>
                  </a:solidFill>
                  <a:uFillTx/>
                  <a:latin typeface="Calibri"/>
                </a:rPr>
                <a:t> experiences any other problems, we have a range of resources or you can contact our dietetic department</a:t>
              </a:r>
              <a:endParaRPr lang="en-US" sz="1400" b="0" i="0" u="none" strike="noStrike" kern="1200" cap="none" spc="0" baseline="0" dirty="0">
                <a:solidFill>
                  <a:srgbClr val="000000"/>
                </a:solidFill>
                <a:uFillTx/>
                <a:latin typeface="Calibri"/>
              </a:endParaRPr>
            </a:p>
          </p:txBody>
        </p:sp>
        <p:sp>
          <p:nvSpPr>
            <p:cNvPr id="12" name="Rectangle 11" descr="Medicine">
              <a:extLst>
                <a:ext uri="{FF2B5EF4-FFF2-40B4-BE49-F238E27FC236}">
                  <a16:creationId xmlns:a16="http://schemas.microsoft.com/office/drawing/2014/main" id="{AD2F2603-ED08-312A-55E4-58258A16F8E3}"/>
                </a:ext>
              </a:extLst>
            </p:cNvPr>
            <p:cNvSpPr/>
            <p:nvPr/>
          </p:nvSpPr>
          <p:spPr>
            <a:xfrm>
              <a:off x="9921002" y="2972586"/>
              <a:ext cx="810002" cy="810002"/>
            </a:xfrm>
            <a:prstGeom prst="rect">
              <a:avLst/>
            </a:prstGeom>
            <a:blipFill>
              <a:blip r:embed="rId11">
                <a:alphaModFix/>
                <a:extLst>
                  <a:ext uri="{96DAC541-7B7A-43D3-8B79-37D633B846F1}">
                    <asvg:svgBlip xmlns:asvg="http://schemas.microsoft.com/office/drawing/2016/SVG/main" r:embed="rId12"/>
                  </a:ext>
                </a:extLst>
              </a:blip>
              <a:stretch>
                <a:fillRect/>
              </a:stretch>
            </a:blipFill>
            <a:ln w="12701" cap="flat">
              <a:solidFill>
                <a:srgbClr val="FFFFFF"/>
              </a:solidFill>
              <a:prstDash val="solid"/>
              <a:miter/>
            </a:ln>
          </p:spPr>
          <p:txBody>
            <a:bodyPr lIns="0" tIns="0" rIns="0" bIns="0"/>
            <a:lstStyle/>
            <a:p>
              <a:endParaRPr lang="en-GB" sz="2400"/>
            </a:p>
          </p:txBody>
        </p:sp>
        <p:sp>
          <p:nvSpPr>
            <p:cNvPr id="13" name="Freeform: Shape 12">
              <a:extLst>
                <a:ext uri="{FF2B5EF4-FFF2-40B4-BE49-F238E27FC236}">
                  <a16:creationId xmlns:a16="http://schemas.microsoft.com/office/drawing/2014/main" id="{04964CEA-D192-F57E-C389-99591236F26D}"/>
                </a:ext>
              </a:extLst>
            </p:cNvPr>
            <p:cNvSpPr/>
            <p:nvPr/>
          </p:nvSpPr>
          <p:spPr>
            <a:xfrm>
              <a:off x="9426000" y="4140174"/>
              <a:ext cx="1799996" cy="1214999"/>
            </a:xfrm>
            <a:custGeom>
              <a:avLst/>
              <a:gdLst>
                <a:gd name="f0" fmla="val 10800000"/>
                <a:gd name="f1" fmla="val 5400000"/>
                <a:gd name="f2" fmla="val 180"/>
                <a:gd name="f3" fmla="val w"/>
                <a:gd name="f4" fmla="val h"/>
                <a:gd name="f5" fmla="val 0"/>
                <a:gd name="f6" fmla="val 1800000"/>
                <a:gd name="f7" fmla="val 1215000"/>
                <a:gd name="f8" fmla="+- 0 0 -90"/>
                <a:gd name="f9" fmla="*/ f3 1 1800000"/>
                <a:gd name="f10" fmla="*/ f4 1 1215000"/>
                <a:gd name="f11" fmla="val f5"/>
                <a:gd name="f12" fmla="val f6"/>
                <a:gd name="f13" fmla="val f7"/>
                <a:gd name="f14" fmla="*/ f8 f0 1"/>
                <a:gd name="f15" fmla="+- f13 0 f11"/>
                <a:gd name="f16" fmla="+- f12 0 f11"/>
                <a:gd name="f17" fmla="*/ f14 1 f2"/>
                <a:gd name="f18" fmla="*/ f16 1 1800000"/>
                <a:gd name="f19" fmla="*/ f15 1 1215000"/>
                <a:gd name="f20" fmla="*/ 0 f16 1"/>
                <a:gd name="f21" fmla="*/ 0 f15 1"/>
                <a:gd name="f22" fmla="*/ 1800000 f16 1"/>
                <a:gd name="f23" fmla="*/ 1215000 f15 1"/>
                <a:gd name="f24" fmla="+- f17 0 f1"/>
                <a:gd name="f25" fmla="*/ f20 1 1800000"/>
                <a:gd name="f26" fmla="*/ f21 1 1215000"/>
                <a:gd name="f27" fmla="*/ f22 1 1800000"/>
                <a:gd name="f28" fmla="*/ f23 1 121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800000" h="1215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algn="ctr" defTabSz="488947">
                <a:spcAft>
                  <a:spcPts val="500"/>
                </a:spcAf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Remember these </a:t>
              </a:r>
              <a:r>
                <a:rPr lang="en-GB" sz="1400" dirty="0">
                  <a:solidFill>
                    <a:srgbClr val="000000"/>
                  </a:solidFill>
                  <a:latin typeface="Calibri"/>
                </a:rPr>
                <a:t>home-made supplements are</a:t>
              </a:r>
              <a:r>
                <a:rPr lang="en-GB" sz="1400" b="0" i="0" u="none" strike="noStrike" kern="1200" cap="none" spc="0" baseline="0" dirty="0">
                  <a:solidFill>
                    <a:srgbClr val="000000"/>
                  </a:solidFill>
                  <a:uFillTx/>
                  <a:latin typeface="Calibri"/>
                </a:rPr>
                <a:t> only intended for residents</a:t>
              </a:r>
              <a:r>
                <a:rPr lang="en-GB" sz="1400" dirty="0">
                  <a:solidFill>
                    <a:srgbClr val="000000"/>
                  </a:solidFill>
                  <a:latin typeface="Calibri"/>
                </a:rPr>
                <a:t> </a:t>
              </a:r>
              <a:r>
                <a:rPr lang="en-GB" sz="1400" kern="0" dirty="0">
                  <a:solidFill>
                    <a:srgbClr val="000000"/>
                  </a:solidFill>
                  <a:latin typeface="Calibri"/>
                </a:rPr>
                <a:t>identified at</a:t>
              </a:r>
              <a:r>
                <a:rPr lang="en-GB" sz="1400" b="0" i="0" u="none" strike="noStrike" kern="0" cap="none" spc="0" baseline="0" dirty="0">
                  <a:solidFill>
                    <a:srgbClr val="000000"/>
                  </a:solidFill>
                  <a:uFillTx/>
                  <a:latin typeface="Calibri"/>
                </a:rPr>
                <a:t> </a:t>
              </a:r>
              <a:r>
                <a:rPr lang="en-GB" sz="1400" kern="0" dirty="0">
                  <a:solidFill>
                    <a:srgbClr val="000000"/>
                  </a:solidFill>
                  <a:latin typeface="Calibri"/>
                </a:rPr>
                <a:t>high risk of Malnutrition (MUST 2 or above) who</a:t>
              </a:r>
              <a:r>
                <a:rPr lang="en-GB" sz="1400" b="0" i="0" u="none" strike="noStrike" kern="1200" cap="none" spc="0" baseline="0" dirty="0">
                  <a:solidFill>
                    <a:srgbClr val="000000"/>
                  </a:solidFill>
                  <a:uFillTx/>
                  <a:latin typeface="Calibri"/>
                </a:rPr>
                <a:t> would have previously been prescribed </a:t>
              </a:r>
              <a:r>
                <a:rPr lang="en-GB" sz="1400" dirty="0">
                  <a:solidFill>
                    <a:srgbClr val="000000"/>
                  </a:solidFill>
                  <a:latin typeface="Calibri"/>
                </a:rPr>
                <a:t>an</a:t>
              </a:r>
              <a:r>
                <a:rPr lang="en-GB" sz="1400" b="0" i="0" u="none" strike="noStrike" kern="1200" cap="none" spc="0" baseline="0" dirty="0">
                  <a:solidFill>
                    <a:srgbClr val="000000"/>
                  </a:solidFill>
                  <a:uFillTx/>
                  <a:latin typeface="Calibri"/>
                </a:rPr>
                <a:t> oral nutritional supplement</a:t>
              </a:r>
              <a:endParaRPr lang="en-US" sz="1400" b="0" i="0" u="none" strike="noStrike" kern="1200" cap="none" spc="0" baseline="0" dirty="0">
                <a:solidFill>
                  <a:srgbClr val="000000"/>
                </a:solidFill>
                <a:uFillTx/>
                <a:latin typeface="Calibri"/>
                <a:ea typeface="Calibri"/>
                <a:cs typeface="Calibri"/>
              </a:endParaRPr>
            </a:p>
          </p:txBody>
        </p:sp>
      </p:grpSp>
    </p:spTree>
    <p:extLst>
      <p:ext uri="{BB962C8B-B14F-4D97-AF65-F5344CB8AC3E}">
        <p14:creationId xmlns:p14="http://schemas.microsoft.com/office/powerpoint/2010/main" val="125934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FCDF1B3-F67F-792D-5388-B33EA029FDF8}"/>
              </a:ext>
            </a:extLst>
          </p:cNvPr>
          <p:cNvSpPr/>
          <p:nvPr/>
        </p:nvSpPr>
        <p:spPr>
          <a:xfrm>
            <a:off x="640080" y="2394259"/>
            <a:ext cx="10911840" cy="2593983"/>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05668F-6FC4-173B-2EF6-6A6DC703D10A}"/>
              </a:ext>
            </a:extLst>
          </p:cNvPr>
          <p:cNvSpPr>
            <a:spLocks noGrp="1"/>
          </p:cNvSpPr>
          <p:nvPr>
            <p:ph type="title"/>
          </p:nvPr>
        </p:nvSpPr>
        <p:spPr>
          <a:xfrm>
            <a:off x="838200" y="659765"/>
            <a:ext cx="10515600" cy="1325563"/>
          </a:xfrm>
        </p:spPr>
        <p:txBody>
          <a:bodyPr>
            <a:normAutofit/>
          </a:bodyPr>
          <a:lstStyle/>
          <a:p>
            <a:pPr algn="ctr"/>
            <a:r>
              <a:rPr lang="en-GB" sz="4000" dirty="0"/>
              <a:t>Use of Prescribed Oral Nutritional Supplement (ONS) in Care Homes</a:t>
            </a:r>
          </a:p>
        </p:txBody>
      </p:sp>
      <p:sp>
        <p:nvSpPr>
          <p:cNvPr id="14" name="Rectangle: Rounded Corners 13">
            <a:extLst>
              <a:ext uri="{FF2B5EF4-FFF2-40B4-BE49-F238E27FC236}">
                <a16:creationId xmlns:a16="http://schemas.microsoft.com/office/drawing/2014/main" id="{F15B5A34-29FA-23F8-2AAC-331CFE97C13F}"/>
              </a:ext>
            </a:extLst>
          </p:cNvPr>
          <p:cNvSpPr/>
          <p:nvPr/>
        </p:nvSpPr>
        <p:spPr>
          <a:xfrm>
            <a:off x="640080" y="5526371"/>
            <a:ext cx="10840720" cy="843280"/>
          </a:xfrm>
          <a:prstGeom prst="round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71242E9-02F6-6BD8-451C-B639CA6098BB}"/>
              </a:ext>
            </a:extLst>
          </p:cNvPr>
          <p:cNvSpPr txBox="1"/>
          <p:nvPr/>
        </p:nvSpPr>
        <p:spPr>
          <a:xfrm>
            <a:off x="640080" y="5594068"/>
            <a:ext cx="10713720" cy="707886"/>
          </a:xfrm>
          <a:prstGeom prst="rect">
            <a:avLst/>
          </a:prstGeom>
          <a:noFill/>
        </p:spPr>
        <p:txBody>
          <a:bodyPr wrap="square">
            <a:spAutoFit/>
          </a:bodyPr>
          <a:lstStyle/>
          <a:p>
            <a:pPr algn="ctr"/>
            <a:r>
              <a:rPr lang="en-GB" sz="2000" dirty="0">
                <a:solidFill>
                  <a:schemeClr val="bg1"/>
                </a:solidFill>
                <a:cs typeface="Arial" panose="020B0604020202020204" pitchFamily="34" charset="0"/>
              </a:rPr>
              <a:t>Please see any of the links below for details of the full pathway:</a:t>
            </a:r>
          </a:p>
          <a:p>
            <a:pPr lvl="2"/>
            <a:r>
              <a:rPr lang="en-GB" sz="2000" dirty="0">
                <a:solidFill>
                  <a:schemeClr val="bg1"/>
                </a:solidFill>
              </a:rPr>
              <a:t>	      </a:t>
            </a:r>
            <a:r>
              <a:rPr lang="en-GB" sz="2000" dirty="0">
                <a:solidFill>
                  <a:schemeClr val="bg1"/>
                </a:solidFill>
                <a:hlinkClick r:id="rId2" action="ppaction://hlinkfile">
                  <a:extLst>
                    <a:ext uri="{A12FA001-AC4F-418D-AE19-62706E023703}">
                      <ahyp:hlinkClr xmlns:ahyp="http://schemas.microsoft.com/office/drawing/2018/hyperlinkcolor" val="tx"/>
                    </a:ext>
                  </a:extLst>
                </a:hlinkClick>
              </a:rPr>
              <a:t>LSCDG Website </a:t>
            </a:r>
            <a:r>
              <a:rPr lang="en-GB" sz="2000" dirty="0">
                <a:solidFill>
                  <a:schemeClr val="bg1"/>
                </a:solidFill>
              </a:rPr>
              <a:t>      </a:t>
            </a:r>
            <a:r>
              <a:rPr lang="en-GB" sz="2000" dirty="0">
                <a:solidFill>
                  <a:schemeClr val="bg1"/>
                </a:solidFill>
                <a:hlinkClick r:id="rId3">
                  <a:extLst>
                    <a:ext uri="{A12FA001-AC4F-418D-AE19-62706E023703}">
                      <ahyp:hlinkClr xmlns:ahyp="http://schemas.microsoft.com/office/drawing/2018/hyperlinkcolor" val="tx"/>
                    </a:ext>
                  </a:extLst>
                </a:hlinkClick>
              </a:rPr>
              <a:t>Providing care website</a:t>
            </a:r>
            <a:r>
              <a:rPr lang="en-GB" sz="2000" dirty="0">
                <a:solidFill>
                  <a:schemeClr val="bg1"/>
                </a:solidFill>
              </a:rPr>
              <a:t>        </a:t>
            </a:r>
            <a:r>
              <a:rPr lang="en-GB" sz="2000" dirty="0">
                <a:solidFill>
                  <a:schemeClr val="bg1"/>
                </a:solidFill>
                <a:hlinkClick r:id="rId4">
                  <a:extLst>
                    <a:ext uri="{A12FA001-AC4F-418D-AE19-62706E023703}">
                      <ahyp:hlinkClr xmlns:ahyp="http://schemas.microsoft.com/office/drawing/2018/hyperlinkcolor" val="tx"/>
                    </a:ext>
                  </a:extLst>
                </a:hlinkClick>
              </a:rPr>
              <a:t>APC website.</a:t>
            </a:r>
            <a:endParaRPr lang="en-GB" sz="2000" dirty="0">
              <a:solidFill>
                <a:schemeClr val="bg1"/>
              </a:solidFill>
            </a:endParaRPr>
          </a:p>
        </p:txBody>
      </p:sp>
      <p:sp>
        <p:nvSpPr>
          <p:cNvPr id="11" name="Content Placeholder 10">
            <a:extLst>
              <a:ext uri="{FF2B5EF4-FFF2-40B4-BE49-F238E27FC236}">
                <a16:creationId xmlns:a16="http://schemas.microsoft.com/office/drawing/2014/main" id="{20CA34A3-6562-4467-2B06-4FD1B92CC437}"/>
              </a:ext>
            </a:extLst>
          </p:cNvPr>
          <p:cNvSpPr>
            <a:spLocks noGrp="1"/>
          </p:cNvSpPr>
          <p:nvPr>
            <p:ph idx="1"/>
          </p:nvPr>
        </p:nvSpPr>
        <p:spPr>
          <a:xfrm>
            <a:off x="838200" y="2536502"/>
            <a:ext cx="10515600" cy="2309495"/>
          </a:xfrm>
        </p:spPr>
        <p:txBody>
          <a:bodyPr/>
          <a:lstStyle/>
          <a:p>
            <a:pPr marL="0" lvl="0" indent="0" algn="ctr">
              <a:lnSpc>
                <a:spcPct val="100000"/>
              </a:lnSpc>
              <a:buNone/>
            </a:pPr>
            <a:r>
              <a:rPr lang="en-GB" dirty="0">
                <a:solidFill>
                  <a:schemeClr val="bg1"/>
                </a:solidFill>
              </a:rPr>
              <a:t>From 1</a:t>
            </a:r>
            <a:r>
              <a:rPr lang="en-GB" baseline="30000" dirty="0">
                <a:solidFill>
                  <a:schemeClr val="bg1"/>
                </a:solidFill>
              </a:rPr>
              <a:t>st</a:t>
            </a:r>
            <a:r>
              <a:rPr lang="en-GB" dirty="0">
                <a:solidFill>
                  <a:schemeClr val="bg1"/>
                </a:solidFill>
              </a:rPr>
              <a:t> September 2025:</a:t>
            </a:r>
          </a:p>
          <a:p>
            <a:pPr marL="0" indent="0" algn="ctr">
              <a:buNone/>
            </a:pPr>
            <a:r>
              <a:rPr lang="en-GB" dirty="0">
                <a:solidFill>
                  <a:schemeClr val="bg1"/>
                </a:solidFill>
              </a:rPr>
              <a:t>Leicester, Leicestershire and Rutland (LLR) ICB </a:t>
            </a:r>
            <a:r>
              <a:rPr lang="en-GB" b="1" u="sng" dirty="0">
                <a:solidFill>
                  <a:schemeClr val="bg1"/>
                </a:solidFill>
              </a:rPr>
              <a:t>does not</a:t>
            </a:r>
            <a:r>
              <a:rPr lang="en-GB" b="1" dirty="0">
                <a:solidFill>
                  <a:schemeClr val="bg1"/>
                </a:solidFill>
              </a:rPr>
              <a:t> </a:t>
            </a:r>
            <a:r>
              <a:rPr lang="en-GB" dirty="0">
                <a:solidFill>
                  <a:schemeClr val="bg1"/>
                </a:solidFill>
              </a:rPr>
              <a:t>support the use of prescribed ONS for care home residents. Food-based interventions (which contain a similar range of nutrients) should be provided for residents by care homes instead</a:t>
            </a:r>
            <a:endParaRPr lang="en-US" dirty="0">
              <a:solidFill>
                <a:schemeClr val="bg1"/>
              </a:solidFill>
            </a:endParaRPr>
          </a:p>
          <a:p>
            <a:pPr marL="914400" lvl="2" indent="0">
              <a:buNone/>
            </a:pPr>
            <a:endParaRPr lang="en-GB" dirty="0"/>
          </a:p>
        </p:txBody>
      </p:sp>
    </p:spTree>
    <p:extLst>
      <p:ext uri="{BB962C8B-B14F-4D97-AF65-F5344CB8AC3E}">
        <p14:creationId xmlns:p14="http://schemas.microsoft.com/office/powerpoint/2010/main" val="20167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able Setting">
            <a:extLst>
              <a:ext uri="{FF2B5EF4-FFF2-40B4-BE49-F238E27FC236}">
                <a16:creationId xmlns:a16="http://schemas.microsoft.com/office/drawing/2014/main" id="{E1A19485-0FFD-8756-90E3-25AD5309EC34}"/>
              </a:ext>
            </a:extLst>
          </p:cNvPr>
          <p:cNvSpPr/>
          <p:nvPr/>
        </p:nvSpPr>
        <p:spPr>
          <a:xfrm>
            <a:off x="5283200" y="2707859"/>
            <a:ext cx="812800" cy="8839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Times New Roman"/>
              <a:ea typeface="+mn-ea"/>
              <a:cs typeface="+mn-cs"/>
            </a:endParaRPr>
          </a:p>
        </p:txBody>
      </p:sp>
      <p:sp>
        <p:nvSpPr>
          <p:cNvPr id="5" name="Oval 4">
            <a:extLst>
              <a:ext uri="{FF2B5EF4-FFF2-40B4-BE49-F238E27FC236}">
                <a16:creationId xmlns:a16="http://schemas.microsoft.com/office/drawing/2014/main" id="{A02D0416-ECA4-DD84-A9D7-7193195694B1}"/>
              </a:ext>
            </a:extLst>
          </p:cNvPr>
          <p:cNvSpPr/>
          <p:nvPr/>
        </p:nvSpPr>
        <p:spPr>
          <a:xfrm>
            <a:off x="5210232" y="1728981"/>
            <a:ext cx="1771536" cy="1756393"/>
          </a:xfrm>
          <a:prstGeom prst="ellipse">
            <a:avLst/>
          </a:prstGeom>
          <a:solidFill>
            <a:srgbClr val="3333CC">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6" name="Rectangle 5" descr="Table Setting">
            <a:extLst>
              <a:ext uri="{FF2B5EF4-FFF2-40B4-BE49-F238E27FC236}">
                <a16:creationId xmlns:a16="http://schemas.microsoft.com/office/drawing/2014/main" id="{AD9473F2-E68A-E53B-8ACA-AF2391AA00D9}"/>
              </a:ext>
            </a:extLst>
          </p:cNvPr>
          <p:cNvSpPr/>
          <p:nvPr/>
        </p:nvSpPr>
        <p:spPr>
          <a:xfrm>
            <a:off x="5560437" y="2033912"/>
            <a:ext cx="1071126" cy="114653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Times New Roman"/>
              <a:ea typeface="+mn-ea"/>
              <a:cs typeface="+mn-cs"/>
            </a:endParaRPr>
          </a:p>
        </p:txBody>
      </p:sp>
      <p:sp>
        <p:nvSpPr>
          <p:cNvPr id="7" name="Title 1">
            <a:extLst>
              <a:ext uri="{FF2B5EF4-FFF2-40B4-BE49-F238E27FC236}">
                <a16:creationId xmlns:a16="http://schemas.microsoft.com/office/drawing/2014/main" id="{2269C4CA-05A0-8516-3783-76EDEA95C3EC}"/>
              </a:ext>
            </a:extLst>
          </p:cNvPr>
          <p:cNvSpPr txBox="1">
            <a:spLocks/>
          </p:cNvSpPr>
          <p:nvPr/>
        </p:nvSpPr>
        <p:spPr>
          <a:xfrm>
            <a:off x="2857500" y="3012413"/>
            <a:ext cx="6477000" cy="2619374"/>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200" dirty="0">
                <a:latin typeface="+mn-lt"/>
                <a:cs typeface="Arial" panose="020B0604020202020204" pitchFamily="34" charset="0"/>
              </a:rPr>
              <a:t>I-CAN - </a:t>
            </a:r>
            <a:r>
              <a:rPr lang="en-GB" sz="3200" dirty="0">
                <a:solidFill>
                  <a:srgbClr val="080808"/>
                </a:solidFill>
                <a:latin typeface="+mn-lt"/>
                <a:ea typeface="Calibri" panose="020F0502020204030204" pitchFamily="34" charset="0"/>
                <a:cs typeface="Arial" panose="020B0604020202020204" pitchFamily="34" charset="0"/>
              </a:rPr>
              <a:t>Treatment and Prevention </a:t>
            </a:r>
            <a:br>
              <a:rPr lang="en-GB" sz="3200" dirty="0">
                <a:solidFill>
                  <a:srgbClr val="080808"/>
                </a:solidFill>
                <a:latin typeface="+mn-lt"/>
                <a:ea typeface="Calibri" panose="020F0502020204030204" pitchFamily="34" charset="0"/>
                <a:cs typeface="Arial" panose="020B0604020202020204" pitchFamily="34" charset="0"/>
              </a:rPr>
            </a:br>
            <a:r>
              <a:rPr lang="en-GB" sz="3200" dirty="0">
                <a:solidFill>
                  <a:srgbClr val="080808"/>
                </a:solidFill>
                <a:latin typeface="+mn-lt"/>
                <a:ea typeface="Calibri" panose="020F0502020204030204" pitchFamily="34" charset="0"/>
                <a:cs typeface="Arial" panose="020B0604020202020204" pitchFamily="34" charset="0"/>
              </a:rPr>
              <a:t>of </a:t>
            </a:r>
            <a:br>
              <a:rPr lang="en-GB" sz="3200" dirty="0">
                <a:solidFill>
                  <a:srgbClr val="080808"/>
                </a:solidFill>
                <a:latin typeface="+mn-lt"/>
                <a:ea typeface="Calibri" panose="020F0502020204030204" pitchFamily="34" charset="0"/>
                <a:cs typeface="Arial" panose="020B0604020202020204" pitchFamily="34" charset="0"/>
              </a:rPr>
            </a:br>
            <a:r>
              <a:rPr lang="en-GB" sz="3200" dirty="0">
                <a:solidFill>
                  <a:srgbClr val="080808"/>
                </a:solidFill>
                <a:latin typeface="+mn-lt"/>
                <a:ea typeface="Calibri" panose="020F0502020204030204" pitchFamily="34" charset="0"/>
                <a:cs typeface="Arial" panose="020B0604020202020204" pitchFamily="34" charset="0"/>
              </a:rPr>
              <a:t> Malnutrition</a:t>
            </a:r>
            <a:endParaRPr lang="en-GB" sz="3200" dirty="0">
              <a:solidFill>
                <a:srgbClr val="080808"/>
              </a:solidFill>
              <a:latin typeface="+mn-lt"/>
              <a:cs typeface="Arial" panose="020B0604020202020204" pitchFamily="34" charset="0"/>
            </a:endParaRPr>
          </a:p>
        </p:txBody>
      </p:sp>
      <p:sp>
        <p:nvSpPr>
          <p:cNvPr id="8" name="Footer Placeholder 2">
            <a:extLst>
              <a:ext uri="{FF2B5EF4-FFF2-40B4-BE49-F238E27FC236}">
                <a16:creationId xmlns:a16="http://schemas.microsoft.com/office/drawing/2014/main" id="{B85DA1A7-754F-05CF-905E-2878639EE885}"/>
              </a:ext>
            </a:extLst>
          </p:cNvPr>
          <p:cNvSpPr>
            <a:spLocks noGrp="1"/>
          </p:cNvSpPr>
          <p:nvPr>
            <p:ph type="ftr" sz="quarter" idx="11"/>
          </p:nvPr>
        </p:nvSpPr>
        <p:spPr>
          <a:xfrm>
            <a:off x="2128837" y="5631787"/>
            <a:ext cx="7934325" cy="457200"/>
          </a:xfrm>
        </p:spPr>
        <p:txBody>
          <a:bodyPr/>
          <a:lstStyle/>
          <a:p>
            <a:r>
              <a:rPr lang="en-GB" sz="1600" dirty="0">
                <a:solidFill>
                  <a:schemeClr val="tx1"/>
                </a:solidFill>
                <a:cs typeface="Arial" panose="020B0604020202020204" pitchFamily="34" charset="0"/>
              </a:rPr>
              <a:t>Please DO NOT save or share this PowerPoint to avoid circulation of out of date information</a:t>
            </a:r>
          </a:p>
          <a:p>
            <a:endParaRPr lang="en-GB" dirty="0"/>
          </a:p>
        </p:txBody>
      </p:sp>
      <p:pic>
        <p:nvPicPr>
          <p:cNvPr id="2" name="Picture 1" descr="A black text on a white background&#10;&#10;Description automatically generated">
            <a:extLst>
              <a:ext uri="{FF2B5EF4-FFF2-40B4-BE49-F238E27FC236}">
                <a16:creationId xmlns:a16="http://schemas.microsoft.com/office/drawing/2014/main" id="{EBD6BCA2-B89D-F5DC-B1DD-C2E7D0E4706B}"/>
              </a:ext>
            </a:extLst>
          </p:cNvPr>
          <p:cNvPicPr>
            <a:picLocks noChangeAspect="1"/>
          </p:cNvPicPr>
          <p:nvPr/>
        </p:nvPicPr>
        <p:blipFill>
          <a:blip r:embed="rId4"/>
          <a:stretch>
            <a:fillRect/>
          </a:stretch>
        </p:blipFill>
        <p:spPr>
          <a:xfrm>
            <a:off x="9285605" y="98909"/>
            <a:ext cx="2906395" cy="858520"/>
          </a:xfrm>
          <a:prstGeom prst="rect">
            <a:avLst/>
          </a:prstGeom>
        </p:spPr>
      </p:pic>
      <p:sp>
        <p:nvSpPr>
          <p:cNvPr id="3" name="TextBox 2">
            <a:extLst>
              <a:ext uri="{FF2B5EF4-FFF2-40B4-BE49-F238E27FC236}">
                <a16:creationId xmlns:a16="http://schemas.microsoft.com/office/drawing/2014/main" id="{0E1077E9-47AA-A319-18DC-AAB106C50866}"/>
              </a:ext>
            </a:extLst>
          </p:cNvPr>
          <p:cNvSpPr txBox="1"/>
          <p:nvPr/>
        </p:nvSpPr>
        <p:spPr>
          <a:xfrm>
            <a:off x="4668078" y="62043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42686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91" name="Rectangle 5839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Title 1">
            <a:extLst>
              <a:ext uri="{FF2B5EF4-FFF2-40B4-BE49-F238E27FC236}">
                <a16:creationId xmlns:a16="http://schemas.microsoft.com/office/drawing/2014/main" id="{1C6E2B6A-8E55-4213-B277-A57F05F44489}"/>
              </a:ext>
            </a:extLst>
          </p:cNvPr>
          <p:cNvSpPr>
            <a:spLocks noGrp="1" noChangeArrowheads="1"/>
          </p:cNvSpPr>
          <p:nvPr>
            <p:ph type="title"/>
          </p:nvPr>
        </p:nvSpPr>
        <p:spPr>
          <a:xfrm>
            <a:off x="841248" y="256032"/>
            <a:ext cx="10506456" cy="1259056"/>
          </a:xfrm>
        </p:spPr>
        <p:txBody>
          <a:bodyPr anchor="b">
            <a:normAutofit fontScale="90000"/>
          </a:bodyPr>
          <a:lstStyle/>
          <a:p>
            <a:pPr algn="ctr"/>
            <a:r>
              <a:rPr lang="en-GB" altLang="en-US" dirty="0">
                <a:latin typeface="+mn-lt"/>
                <a:cs typeface="Arial" panose="020B0604020202020204" pitchFamily="34" charset="0"/>
              </a:rPr>
              <a:t>Prescribed Oral Nutritional Supplements </a:t>
            </a:r>
            <a:br>
              <a:rPr lang="en-GB" altLang="en-US" dirty="0">
                <a:latin typeface="+mn-lt"/>
                <a:cs typeface="Arial" panose="020B0604020202020204" pitchFamily="34" charset="0"/>
              </a:rPr>
            </a:br>
            <a:r>
              <a:rPr lang="en-GB" altLang="en-US" dirty="0">
                <a:latin typeface="+mn-lt"/>
                <a:cs typeface="Arial" panose="020B0604020202020204" pitchFamily="34" charset="0"/>
              </a:rPr>
              <a:t>(ONS)</a:t>
            </a:r>
          </a:p>
        </p:txBody>
      </p:sp>
      <p:sp>
        <p:nvSpPr>
          <p:cNvPr id="58392" name="Rectangle 5839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390" name="Rectangle 5838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8393" name="Content Placeholder 2">
            <a:extLst>
              <a:ext uri="{FF2B5EF4-FFF2-40B4-BE49-F238E27FC236}">
                <a16:creationId xmlns:a16="http://schemas.microsoft.com/office/drawing/2014/main" id="{0DF539BD-0F07-BEAB-8A0B-F5243C89ED7E}"/>
              </a:ext>
            </a:extLst>
          </p:cNvPr>
          <p:cNvGraphicFramePr>
            <a:graphicFrameLocks noGrp="1"/>
          </p:cNvGraphicFramePr>
          <p:nvPr>
            <p:ph idx="1"/>
            <p:extLst>
              <p:ext uri="{D42A27DB-BD31-4B8C-83A1-F6EECF244321}">
                <p14:modId xmlns:p14="http://schemas.microsoft.com/office/powerpoint/2010/main" val="32912097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FC41-A6C4-4969-BBBE-64852A606F12}"/>
              </a:ext>
            </a:extLst>
          </p:cNvPr>
          <p:cNvSpPr>
            <a:spLocks noGrp="1"/>
          </p:cNvSpPr>
          <p:nvPr>
            <p:ph type="title"/>
          </p:nvPr>
        </p:nvSpPr>
        <p:spPr>
          <a:xfrm>
            <a:off x="838200" y="131061"/>
            <a:ext cx="10515600" cy="1061830"/>
          </a:xfrm>
        </p:spPr>
        <p:txBody>
          <a:bodyPr>
            <a:normAutofit/>
          </a:bodyPr>
          <a:lstStyle/>
          <a:p>
            <a:pPr algn="ctr"/>
            <a:r>
              <a:rPr lang="en-GB" sz="4000" dirty="0">
                <a:latin typeface="+mn-lt"/>
                <a:cs typeface="Arial" panose="020B0604020202020204" pitchFamily="34" charset="0"/>
              </a:rPr>
              <a:t>Key considerations when using prescribed ONS</a:t>
            </a:r>
          </a:p>
        </p:txBody>
      </p:sp>
      <p:pic>
        <p:nvPicPr>
          <p:cNvPr id="5" name="Content Placeholder 4" descr="Dairy with solid fill">
            <a:extLst>
              <a:ext uri="{FF2B5EF4-FFF2-40B4-BE49-F238E27FC236}">
                <a16:creationId xmlns:a16="http://schemas.microsoft.com/office/drawing/2014/main" id="{7E8B7D8D-191F-4738-98E0-D53FDB05D12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5272432" y="2372718"/>
            <a:ext cx="1837510" cy="2387304"/>
          </a:xfrm>
        </p:spPr>
      </p:pic>
      <p:sp>
        <p:nvSpPr>
          <p:cNvPr id="11" name="TextBox 10">
            <a:extLst>
              <a:ext uri="{FF2B5EF4-FFF2-40B4-BE49-F238E27FC236}">
                <a16:creationId xmlns:a16="http://schemas.microsoft.com/office/drawing/2014/main" id="{0E64C69B-863F-45E9-889A-37BC1029911C}"/>
              </a:ext>
            </a:extLst>
          </p:cNvPr>
          <p:cNvSpPr txBox="1"/>
          <p:nvPr/>
        </p:nvSpPr>
        <p:spPr>
          <a:xfrm>
            <a:off x="3143626" y="1053191"/>
            <a:ext cx="3066321" cy="1246495"/>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ctr"/>
            <a:r>
              <a:rPr lang="en-GB" sz="1500" dirty="0">
                <a:cs typeface="Arial" panose="020B0604020202020204" pitchFamily="34" charset="0"/>
              </a:rPr>
              <a:t>ONS may only be prescribed when:</a:t>
            </a:r>
          </a:p>
          <a:p>
            <a:pPr algn="ctr"/>
            <a:r>
              <a:rPr lang="en-GB" sz="1500" dirty="0">
                <a:solidFill>
                  <a:schemeClr val="bg1"/>
                </a:solidFill>
                <a:cs typeface="Arial" panose="020B0604020202020204" pitchFamily="34" charset="0"/>
              </a:rPr>
              <a:t>A resident meets the exclusion criteria  with clear rationale as to why homemade ONS replacement drinks are not suitable.</a:t>
            </a:r>
          </a:p>
        </p:txBody>
      </p:sp>
      <p:sp>
        <p:nvSpPr>
          <p:cNvPr id="13" name="TextBox 12">
            <a:extLst>
              <a:ext uri="{FF2B5EF4-FFF2-40B4-BE49-F238E27FC236}">
                <a16:creationId xmlns:a16="http://schemas.microsoft.com/office/drawing/2014/main" id="{2341EC05-FF3C-49D5-94D9-DC46583344F5}"/>
              </a:ext>
            </a:extLst>
          </p:cNvPr>
          <p:cNvSpPr txBox="1"/>
          <p:nvPr/>
        </p:nvSpPr>
        <p:spPr>
          <a:xfrm>
            <a:off x="1471027" y="2438979"/>
            <a:ext cx="2868385" cy="784830"/>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nchor="ctr">
            <a:spAutoFit/>
          </a:bodyPr>
          <a:lstStyle/>
          <a:p>
            <a:pPr algn="ctr"/>
            <a:r>
              <a:rPr lang="en-GB" sz="1500" dirty="0">
                <a:cs typeface="Arial" panose="020B0604020202020204" pitchFamily="34" charset="0"/>
              </a:rPr>
              <a:t>They should not be used on a long term basis without regular monitoring and re-assessment</a:t>
            </a:r>
          </a:p>
        </p:txBody>
      </p:sp>
      <p:sp>
        <p:nvSpPr>
          <p:cNvPr id="15" name="Rectangle 3">
            <a:extLst>
              <a:ext uri="{FF2B5EF4-FFF2-40B4-BE49-F238E27FC236}">
                <a16:creationId xmlns:a16="http://schemas.microsoft.com/office/drawing/2014/main" id="{006A8E70-0E15-4730-A327-977561EBE74C}"/>
              </a:ext>
            </a:extLst>
          </p:cNvPr>
          <p:cNvSpPr txBox="1">
            <a:spLocks noChangeArrowheads="1"/>
          </p:cNvSpPr>
          <p:nvPr/>
        </p:nvSpPr>
        <p:spPr>
          <a:xfrm>
            <a:off x="4169043" y="4774601"/>
            <a:ext cx="2206777" cy="81379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ct val="20000"/>
              </a:spcAft>
              <a:buNone/>
              <a:defRPr/>
            </a:pPr>
            <a:r>
              <a:rPr lang="en-GB" altLang="en-US" sz="1500" dirty="0">
                <a:solidFill>
                  <a:schemeClr val="bg1"/>
                </a:solidFill>
              </a:rPr>
              <a:t>Supplements should be taken after or between meals</a:t>
            </a:r>
          </a:p>
        </p:txBody>
      </p:sp>
      <p:sp>
        <p:nvSpPr>
          <p:cNvPr id="16" name="TextBox 15">
            <a:extLst>
              <a:ext uri="{FF2B5EF4-FFF2-40B4-BE49-F238E27FC236}">
                <a16:creationId xmlns:a16="http://schemas.microsoft.com/office/drawing/2014/main" id="{6B9E515A-D067-4162-AE93-24328D3DA4F2}"/>
              </a:ext>
            </a:extLst>
          </p:cNvPr>
          <p:cNvSpPr txBox="1"/>
          <p:nvPr/>
        </p:nvSpPr>
        <p:spPr>
          <a:xfrm>
            <a:off x="571501" y="6039003"/>
            <a:ext cx="11048998" cy="646331"/>
          </a:xfrm>
          <a:prstGeom prst="rect">
            <a:avLst/>
          </a:prstGeom>
          <a:noFill/>
        </p:spPr>
        <p:txBody>
          <a:bodyPr wrap="square" rtlCol="0">
            <a:spAutoFit/>
          </a:bodyPr>
          <a:lstStyle/>
          <a:p>
            <a:pPr algn="ctr"/>
            <a:r>
              <a:rPr lang="en-GB" altLang="en-US" sz="1800" b="1" dirty="0"/>
              <a:t>Remember: </a:t>
            </a:r>
            <a:r>
              <a:rPr lang="en-GB" altLang="en-US" sz="1800" dirty="0"/>
              <a:t>even if a patient is taking supplements, food </a:t>
            </a:r>
            <a:r>
              <a:rPr lang="en-GB" altLang="en-US" dirty="0"/>
              <a:t>based treatment</a:t>
            </a:r>
            <a:r>
              <a:rPr lang="en-GB" altLang="en-US" sz="1800" dirty="0"/>
              <a:t> is still of benefit and should be continued. Prescribed supplements do not replace food. </a:t>
            </a:r>
            <a:endParaRPr lang="en-GB" dirty="0"/>
          </a:p>
        </p:txBody>
      </p:sp>
      <p:sp>
        <p:nvSpPr>
          <p:cNvPr id="17" name="TextBox 16">
            <a:extLst>
              <a:ext uri="{FF2B5EF4-FFF2-40B4-BE49-F238E27FC236}">
                <a16:creationId xmlns:a16="http://schemas.microsoft.com/office/drawing/2014/main" id="{9329C2C9-B3DF-428B-B676-8B860CE2B5E6}"/>
              </a:ext>
            </a:extLst>
          </p:cNvPr>
          <p:cNvSpPr txBox="1"/>
          <p:nvPr/>
        </p:nvSpPr>
        <p:spPr>
          <a:xfrm>
            <a:off x="1133650" y="3406483"/>
            <a:ext cx="3543138" cy="1246495"/>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GB" sz="1500" dirty="0">
                <a:cs typeface="Arial" panose="020B0604020202020204" pitchFamily="34" charset="0"/>
              </a:rPr>
              <a:t>Prescribing of ONS are based on addressing specific dietary needs following individual patient’s dietetic assessment therefore they should ONLY be given to that individual</a:t>
            </a:r>
          </a:p>
        </p:txBody>
      </p:sp>
      <p:sp>
        <p:nvSpPr>
          <p:cNvPr id="3" name="TextBox 2">
            <a:extLst>
              <a:ext uri="{FF2B5EF4-FFF2-40B4-BE49-F238E27FC236}">
                <a16:creationId xmlns:a16="http://schemas.microsoft.com/office/drawing/2014/main" id="{6339551E-17A4-818D-611A-057123CCA047}"/>
              </a:ext>
            </a:extLst>
          </p:cNvPr>
          <p:cNvSpPr txBox="1"/>
          <p:nvPr/>
        </p:nvSpPr>
        <p:spPr>
          <a:xfrm>
            <a:off x="6435104" y="1238191"/>
            <a:ext cx="2834968" cy="78483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en-GB" altLang="en-US" sz="1500" dirty="0"/>
              <a:t>Flavour fatigue can affect compliance, therefore flavours should be varied</a:t>
            </a:r>
            <a:endParaRPr lang="en-GB" altLang="en-US" sz="1500" b="1" dirty="0"/>
          </a:p>
        </p:txBody>
      </p:sp>
      <p:sp>
        <p:nvSpPr>
          <p:cNvPr id="10" name="TextBox 9">
            <a:extLst>
              <a:ext uri="{FF2B5EF4-FFF2-40B4-BE49-F238E27FC236}">
                <a16:creationId xmlns:a16="http://schemas.microsoft.com/office/drawing/2014/main" id="{8F521EC8-9323-2F9D-B047-3BE80B73F552}"/>
              </a:ext>
            </a:extLst>
          </p:cNvPr>
          <p:cNvSpPr txBox="1"/>
          <p:nvPr/>
        </p:nvSpPr>
        <p:spPr>
          <a:xfrm>
            <a:off x="6839764" y="4587314"/>
            <a:ext cx="3337817" cy="1015663"/>
          </a:xfrm>
          <a:prstGeom prst="rect">
            <a:avLst/>
          </a:prstGeom>
          <a:solidFill>
            <a:schemeClr val="accent5">
              <a:lumMod val="75000"/>
            </a:schemeClr>
          </a:solidFill>
        </p:spPr>
        <p:txBody>
          <a:bodyPr wrap="square">
            <a:spAutoFit/>
          </a:bodyPr>
          <a:lstStyle/>
          <a:p>
            <a:pPr algn="ctr"/>
            <a:r>
              <a:rPr lang="en-GB" sz="1500" dirty="0">
                <a:solidFill>
                  <a:schemeClr val="bg1"/>
                </a:solidFill>
                <a:cs typeface="Arial" panose="020B0604020202020204" pitchFamily="34" charset="0"/>
              </a:rPr>
              <a:t>If a resident has dysphagia, they will need a specialist thickened ONS, and therefore will need a referral to Dietitian. </a:t>
            </a:r>
          </a:p>
        </p:txBody>
      </p:sp>
      <p:sp>
        <p:nvSpPr>
          <p:cNvPr id="4" name="TextBox 3">
            <a:extLst>
              <a:ext uri="{FF2B5EF4-FFF2-40B4-BE49-F238E27FC236}">
                <a16:creationId xmlns:a16="http://schemas.microsoft.com/office/drawing/2014/main" id="{5FD76039-BDE1-6EB3-C492-B025FF9AD033}"/>
              </a:ext>
            </a:extLst>
          </p:cNvPr>
          <p:cNvSpPr txBox="1"/>
          <p:nvPr/>
        </p:nvSpPr>
        <p:spPr>
          <a:xfrm>
            <a:off x="7661537" y="2131467"/>
            <a:ext cx="3059436" cy="2215991"/>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spcAft>
                <a:spcPct val="20000"/>
              </a:spcAft>
              <a:defRPr/>
            </a:pPr>
            <a:r>
              <a:rPr lang="en-GB" altLang="en-US" sz="1500" dirty="0"/>
              <a:t>Standard ONS can be offered chilled or warm, however this may alter the  thickness or IDDSI level of the drink. </a:t>
            </a:r>
          </a:p>
          <a:p>
            <a:pPr algn="ctr">
              <a:spcAft>
                <a:spcPct val="20000"/>
              </a:spcAft>
              <a:defRPr/>
            </a:pPr>
            <a:r>
              <a:rPr lang="en-GB" altLang="en-US" sz="1500" dirty="0"/>
              <a:t>If specific </a:t>
            </a:r>
            <a:r>
              <a:rPr lang="en-GB" altLang="en-US" sz="1500" dirty="0">
                <a:hlinkClick r:id="rId4"/>
              </a:rPr>
              <a:t>IDDSI </a:t>
            </a:r>
            <a:r>
              <a:rPr lang="en-GB" altLang="en-US" sz="1500" dirty="0"/>
              <a:t>fluid levels in place, this may not be appropriate. Please seek guidance from Speech and Language therapy (SLT) if you have any concerns regarding a resident’s fluid and swallow status</a:t>
            </a:r>
          </a:p>
        </p:txBody>
      </p:sp>
      <p:sp>
        <p:nvSpPr>
          <p:cNvPr id="6" name="Rectangle: Rounded Corners 5">
            <a:extLst>
              <a:ext uri="{FF2B5EF4-FFF2-40B4-BE49-F238E27FC236}">
                <a16:creationId xmlns:a16="http://schemas.microsoft.com/office/drawing/2014/main" id="{C02EC373-D739-F336-48E6-6FC42D8F4DAE}"/>
              </a:ext>
            </a:extLst>
          </p:cNvPr>
          <p:cNvSpPr/>
          <p:nvPr/>
        </p:nvSpPr>
        <p:spPr>
          <a:xfrm>
            <a:off x="446314" y="5922650"/>
            <a:ext cx="11299372" cy="842500"/>
          </a:xfrm>
          <a:prstGeom prst="round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9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p:bldP spid="17"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AAD915-A8B3-4E08-9E3C-2E837B3B3E5D}"/>
              </a:ext>
            </a:extLst>
          </p:cNvPr>
          <p:cNvPicPr>
            <a:picLocks noChangeAspect="1"/>
          </p:cNvPicPr>
          <p:nvPr/>
        </p:nvPicPr>
        <p:blipFill>
          <a:blip r:embed="rId2"/>
          <a:stretch>
            <a:fillRect/>
          </a:stretch>
        </p:blipFill>
        <p:spPr>
          <a:xfrm>
            <a:off x="103174" y="11846"/>
            <a:ext cx="12071126" cy="1697212"/>
          </a:xfrm>
          <a:prstGeom prst="rect">
            <a:avLst/>
          </a:prstGeom>
        </p:spPr>
      </p:pic>
      <p:sp>
        <p:nvSpPr>
          <p:cNvPr id="53250" name="Rectangle 2">
            <a:extLst>
              <a:ext uri="{FF2B5EF4-FFF2-40B4-BE49-F238E27FC236}">
                <a16:creationId xmlns:a16="http://schemas.microsoft.com/office/drawing/2014/main" id="{F1AB9C6F-5EA4-4742-90B3-44CC5B18EDA0}"/>
              </a:ext>
            </a:extLst>
          </p:cNvPr>
          <p:cNvSpPr>
            <a:spLocks noGrp="1" noChangeArrowheads="1"/>
          </p:cNvSpPr>
          <p:nvPr>
            <p:ph type="title"/>
          </p:nvPr>
        </p:nvSpPr>
        <p:spPr>
          <a:xfrm>
            <a:off x="371474" y="178631"/>
            <a:ext cx="11297611" cy="1296988"/>
          </a:xfrm>
        </p:spPr>
        <p:txBody>
          <a:bodyPr>
            <a:normAutofit/>
          </a:bodyPr>
          <a:lstStyle/>
          <a:p>
            <a:pPr algn="ctr"/>
            <a:r>
              <a:rPr lang="en-GB" altLang="en-US" sz="1800" dirty="0">
                <a:solidFill>
                  <a:schemeClr val="bg1"/>
                </a:solidFill>
                <a:latin typeface="+mn-lt"/>
              </a:rPr>
              <a:t>Knowledge Check: </a:t>
            </a:r>
            <a:br>
              <a:rPr lang="en-GB" altLang="en-US" sz="1800" dirty="0">
                <a:solidFill>
                  <a:schemeClr val="bg1"/>
                </a:solidFill>
                <a:latin typeface="+mn-lt"/>
              </a:rPr>
            </a:br>
            <a:r>
              <a:rPr lang="en-GB" altLang="en-US" sz="1800" i="1" dirty="0">
                <a:solidFill>
                  <a:schemeClr val="bg1"/>
                </a:solidFill>
                <a:latin typeface="+mn-lt"/>
              </a:rPr>
              <a:t>Please see Ethel’s diet below, consider how you could fortify her current diet. Also think about what other factors are important to optimise oral intake? </a:t>
            </a:r>
            <a:endParaRPr lang="en-GB" altLang="en-US" sz="1800" b="1" i="1" dirty="0">
              <a:solidFill>
                <a:schemeClr val="bg1"/>
              </a:solidFill>
              <a:latin typeface="+mn-lt"/>
            </a:endParaRPr>
          </a:p>
        </p:txBody>
      </p:sp>
      <p:sp>
        <p:nvSpPr>
          <p:cNvPr id="2" name="TextBox 1">
            <a:extLst>
              <a:ext uri="{FF2B5EF4-FFF2-40B4-BE49-F238E27FC236}">
                <a16:creationId xmlns:a16="http://schemas.microsoft.com/office/drawing/2014/main" id="{81C9AF02-B7E6-E2B5-93C7-CA59879AAF4B}"/>
              </a:ext>
            </a:extLst>
          </p:cNvPr>
          <p:cNvSpPr txBox="1"/>
          <p:nvPr/>
        </p:nvSpPr>
        <p:spPr>
          <a:xfrm>
            <a:off x="1165172" y="1709058"/>
            <a:ext cx="4930828" cy="3970318"/>
          </a:xfrm>
          <a:prstGeom prst="rect">
            <a:avLst/>
          </a:prstGeom>
          <a:noFill/>
        </p:spPr>
        <p:txBody>
          <a:bodyPr wrap="square" rtlCol="0">
            <a:spAutoFit/>
          </a:bodyPr>
          <a:lstStyle/>
          <a:p>
            <a:pPr algn="ctr"/>
            <a:r>
              <a:rPr lang="en-GB" sz="1800" b="1" kern="100" dirty="0">
                <a:effectLst/>
                <a:ea typeface="Aptos" panose="020B0004020202020204" pitchFamily="34" charset="0"/>
                <a:cs typeface="Times New Roman" panose="02020603050405020304" pitchFamily="18" charset="0"/>
              </a:rPr>
              <a:t>Breakfast:</a:t>
            </a:r>
            <a:r>
              <a:rPr lang="en-GB" sz="1800" kern="100" dirty="0">
                <a:effectLst/>
                <a:ea typeface="Aptos" panose="020B0004020202020204" pitchFamily="34" charset="0"/>
                <a:cs typeface="Times New Roman" panose="02020603050405020304" pitchFamily="18" charset="0"/>
              </a:rPr>
              <a:t> </a:t>
            </a:r>
          </a:p>
          <a:p>
            <a:pPr algn="ctr"/>
            <a:r>
              <a:rPr lang="en-GB" sz="1800" kern="100" dirty="0">
                <a:effectLst/>
                <a:ea typeface="Aptos" panose="020B0004020202020204" pitchFamily="34" charset="0"/>
                <a:cs typeface="Times New Roman" panose="02020603050405020304" pitchFamily="18" charset="0"/>
              </a:rPr>
              <a:t>Weetabix made with whole milk</a:t>
            </a:r>
          </a:p>
          <a:p>
            <a:pPr indent="457200" algn="ctr"/>
            <a:r>
              <a:rPr lang="en-GB" sz="1800" kern="100" dirty="0">
                <a:effectLst/>
                <a:ea typeface="Aptos" panose="020B0004020202020204" pitchFamily="34" charset="0"/>
                <a:cs typeface="Times New Roman" panose="02020603050405020304" pitchFamily="18" charset="0"/>
              </a:rPr>
              <a:t>Toast with butter </a:t>
            </a:r>
          </a:p>
          <a:p>
            <a:pPr indent="457200" algn="ctr"/>
            <a:r>
              <a:rPr lang="en-GB" sz="1800" kern="100" dirty="0">
                <a:effectLst/>
                <a:ea typeface="Aptos" panose="020B0004020202020204" pitchFamily="34" charset="0"/>
                <a:cs typeface="Times New Roman" panose="02020603050405020304" pitchFamily="18" charset="0"/>
              </a:rPr>
              <a:t>Cup of Tea with 1 x sugar and whole milk</a:t>
            </a:r>
          </a:p>
          <a:p>
            <a:pPr algn="ctr"/>
            <a:r>
              <a:rPr lang="en-GB" sz="1800" kern="100" dirty="0">
                <a:effectLst/>
                <a:ea typeface="Aptos" panose="020B0004020202020204" pitchFamily="34" charset="0"/>
                <a:cs typeface="Times New Roman" panose="02020603050405020304" pitchFamily="18" charset="0"/>
              </a:rPr>
              <a:t> </a:t>
            </a:r>
          </a:p>
          <a:p>
            <a:pPr algn="ctr"/>
            <a:r>
              <a:rPr lang="en-GB" sz="1800" b="1" kern="100" dirty="0">
                <a:effectLst/>
                <a:ea typeface="Aptos" panose="020B0004020202020204" pitchFamily="34" charset="0"/>
                <a:cs typeface="Times New Roman" panose="02020603050405020304" pitchFamily="18" charset="0"/>
              </a:rPr>
              <a:t>Mid morning</a:t>
            </a:r>
            <a:r>
              <a:rPr lang="en-GB" sz="1800" kern="100" dirty="0">
                <a:effectLst/>
                <a:ea typeface="Aptos" panose="020B0004020202020204" pitchFamily="34" charset="0"/>
                <a:cs typeface="Times New Roman" panose="02020603050405020304" pitchFamily="18" charset="0"/>
              </a:rPr>
              <a:t>: </a:t>
            </a:r>
          </a:p>
          <a:p>
            <a:pPr algn="ctr"/>
            <a:r>
              <a:rPr lang="en-GB" sz="1800" kern="100" dirty="0">
                <a:effectLst/>
                <a:ea typeface="Aptos" panose="020B0004020202020204" pitchFamily="34" charset="0"/>
                <a:cs typeface="Times New Roman" panose="02020603050405020304" pitchFamily="18" charset="0"/>
              </a:rPr>
              <a:t>2x rich tea biscuits </a:t>
            </a:r>
          </a:p>
          <a:p>
            <a:pPr indent="457200" algn="ctr"/>
            <a:r>
              <a:rPr lang="en-GB" sz="1800" kern="100" dirty="0">
                <a:effectLst/>
                <a:ea typeface="Aptos" panose="020B0004020202020204" pitchFamily="34" charset="0"/>
                <a:cs typeface="Times New Roman" panose="02020603050405020304" pitchFamily="18" charset="0"/>
              </a:rPr>
              <a:t>200mls Cup of Tea (as above)</a:t>
            </a:r>
          </a:p>
          <a:p>
            <a:pPr algn="ctr"/>
            <a:r>
              <a:rPr lang="en-GB" sz="1800" kern="100" dirty="0">
                <a:effectLst/>
                <a:ea typeface="Aptos" panose="020B0004020202020204" pitchFamily="34" charset="0"/>
                <a:cs typeface="Times New Roman" panose="02020603050405020304" pitchFamily="18" charset="0"/>
              </a:rPr>
              <a:t> </a:t>
            </a:r>
          </a:p>
          <a:p>
            <a:pPr algn="ctr"/>
            <a:r>
              <a:rPr lang="en-GB" sz="1800" b="1" kern="100" dirty="0">
                <a:effectLst/>
                <a:ea typeface="Aptos" panose="020B0004020202020204" pitchFamily="34" charset="0"/>
                <a:cs typeface="Times New Roman" panose="02020603050405020304" pitchFamily="18" charset="0"/>
              </a:rPr>
              <a:t>Lunch:</a:t>
            </a:r>
            <a:r>
              <a:rPr lang="en-GB" sz="1800" kern="100" dirty="0">
                <a:effectLst/>
                <a:ea typeface="Aptos" panose="020B0004020202020204" pitchFamily="34" charset="0"/>
                <a:cs typeface="Times New Roman" panose="02020603050405020304" pitchFamily="18" charset="0"/>
              </a:rPr>
              <a:t> </a:t>
            </a:r>
          </a:p>
          <a:p>
            <a:pPr algn="ctr"/>
            <a:r>
              <a:rPr lang="en-GB" sz="1800" kern="100" dirty="0">
                <a:effectLst/>
                <a:ea typeface="Aptos" panose="020B0004020202020204" pitchFamily="34" charset="0"/>
                <a:cs typeface="Times New Roman" panose="02020603050405020304" pitchFamily="18" charset="0"/>
              </a:rPr>
              <a:t>Chicken pie, mashed potato and mixed veg </a:t>
            </a:r>
          </a:p>
          <a:p>
            <a:pPr indent="457200" algn="ctr"/>
            <a:r>
              <a:rPr lang="en-GB" sz="1800" kern="100" dirty="0">
                <a:effectLst/>
                <a:ea typeface="Aptos" panose="020B0004020202020204" pitchFamily="34" charset="0"/>
                <a:cs typeface="Times New Roman" panose="02020603050405020304" pitchFamily="18" charset="0"/>
              </a:rPr>
              <a:t>Dessert: 1x bowl of rice pudding </a:t>
            </a:r>
          </a:p>
          <a:p>
            <a:pPr indent="457200" algn="ctr"/>
            <a:r>
              <a:rPr lang="en-GB" sz="1800" kern="100" dirty="0">
                <a:effectLst/>
                <a:ea typeface="Aptos" panose="020B0004020202020204" pitchFamily="34" charset="0"/>
                <a:cs typeface="Times New Roman" panose="02020603050405020304" pitchFamily="18" charset="0"/>
              </a:rPr>
              <a:t>150mls water</a:t>
            </a:r>
          </a:p>
          <a:p>
            <a:endParaRPr lang="en-GB" dirty="0"/>
          </a:p>
        </p:txBody>
      </p:sp>
      <p:sp>
        <p:nvSpPr>
          <p:cNvPr id="4" name="TextBox 3">
            <a:extLst>
              <a:ext uri="{FF2B5EF4-FFF2-40B4-BE49-F238E27FC236}">
                <a16:creationId xmlns:a16="http://schemas.microsoft.com/office/drawing/2014/main" id="{375AA7EC-45D6-AD89-277F-9858797C7B00}"/>
              </a:ext>
            </a:extLst>
          </p:cNvPr>
          <p:cNvSpPr txBox="1"/>
          <p:nvPr/>
        </p:nvSpPr>
        <p:spPr>
          <a:xfrm>
            <a:off x="5627914" y="1709058"/>
            <a:ext cx="5692828" cy="3873368"/>
          </a:xfrm>
          <a:prstGeom prst="rect">
            <a:avLst/>
          </a:prstGeom>
          <a:noFill/>
        </p:spPr>
        <p:txBody>
          <a:bodyPr wrap="square" rtlCol="0">
            <a:spAutoFit/>
          </a:bodyPr>
          <a:lstStyle/>
          <a:p>
            <a:pPr algn="ctr">
              <a:lnSpc>
                <a:spcPct val="115000"/>
              </a:lnSpc>
            </a:pPr>
            <a:r>
              <a:rPr lang="en-GB" sz="1800" b="1" kern="100" dirty="0">
                <a:effectLst/>
                <a:ea typeface="Aptos" panose="020B0004020202020204" pitchFamily="34" charset="0"/>
                <a:cs typeface="Times New Roman" panose="02020603050405020304" pitchFamily="18" charset="0"/>
              </a:rPr>
              <a:t>Mid afternoon:</a:t>
            </a:r>
            <a:r>
              <a:rPr lang="en-GB" sz="1800" kern="100" dirty="0">
                <a:effectLst/>
                <a:ea typeface="Aptos" panose="020B0004020202020204" pitchFamily="34" charset="0"/>
                <a:cs typeface="Times New Roman" panose="02020603050405020304" pitchFamily="18" charset="0"/>
              </a:rPr>
              <a:t> </a:t>
            </a:r>
          </a:p>
          <a:p>
            <a:pPr algn="ctr">
              <a:lnSpc>
                <a:spcPct val="115000"/>
              </a:lnSpc>
            </a:pPr>
            <a:r>
              <a:rPr lang="en-GB" sz="1800" kern="100" dirty="0">
                <a:effectLst/>
                <a:ea typeface="Aptos" panose="020B0004020202020204" pitchFamily="34" charset="0"/>
                <a:cs typeface="Times New Roman" panose="02020603050405020304" pitchFamily="18" charset="0"/>
              </a:rPr>
              <a:t>A slice of fruit cake </a:t>
            </a:r>
          </a:p>
          <a:p>
            <a:pPr indent="457200" algn="ctr">
              <a:lnSpc>
                <a:spcPct val="115000"/>
              </a:lnSpc>
            </a:pPr>
            <a:r>
              <a:rPr lang="en-GB" sz="1800" kern="100" dirty="0">
                <a:effectLst/>
                <a:ea typeface="Aptos" panose="020B0004020202020204" pitchFamily="34" charset="0"/>
                <a:cs typeface="Times New Roman" panose="02020603050405020304" pitchFamily="18" charset="0"/>
              </a:rPr>
              <a:t>200mls Cup of Tea (as above)</a:t>
            </a:r>
          </a:p>
          <a:p>
            <a:pPr algn="ctr">
              <a:lnSpc>
                <a:spcPct val="115000"/>
              </a:lnSpc>
            </a:pPr>
            <a:r>
              <a:rPr lang="en-GB" sz="1800" kern="100" dirty="0">
                <a:effectLst/>
                <a:ea typeface="Aptos" panose="020B0004020202020204" pitchFamily="34" charset="0"/>
                <a:cs typeface="Times New Roman" panose="02020603050405020304" pitchFamily="18" charset="0"/>
              </a:rPr>
              <a:t> </a:t>
            </a:r>
          </a:p>
          <a:p>
            <a:pPr algn="ctr">
              <a:lnSpc>
                <a:spcPct val="115000"/>
              </a:lnSpc>
            </a:pPr>
            <a:r>
              <a:rPr lang="en-GB" sz="1800" b="1" kern="100" dirty="0">
                <a:effectLst/>
                <a:ea typeface="Aptos" panose="020B0004020202020204" pitchFamily="34" charset="0"/>
                <a:cs typeface="Times New Roman" panose="02020603050405020304" pitchFamily="18" charset="0"/>
              </a:rPr>
              <a:t>Evening Meal:</a:t>
            </a:r>
            <a:r>
              <a:rPr lang="en-GB" sz="1800" kern="100" dirty="0">
                <a:effectLst/>
                <a:ea typeface="Aptos" panose="020B0004020202020204" pitchFamily="34" charset="0"/>
                <a:cs typeface="Times New Roman" panose="02020603050405020304" pitchFamily="18" charset="0"/>
              </a:rPr>
              <a:t> </a:t>
            </a:r>
          </a:p>
          <a:p>
            <a:pPr algn="ctr">
              <a:lnSpc>
                <a:spcPct val="115000"/>
              </a:lnSpc>
            </a:pPr>
            <a:r>
              <a:rPr lang="en-GB" sz="1800" kern="100" dirty="0">
                <a:effectLst/>
                <a:ea typeface="Aptos" panose="020B0004020202020204" pitchFamily="34" charset="0"/>
                <a:cs typeface="Times New Roman" panose="02020603050405020304" pitchFamily="18" charset="0"/>
              </a:rPr>
              <a:t>1 slice of bread and butter, 1 bowl of veg soup </a:t>
            </a:r>
          </a:p>
          <a:p>
            <a:pPr indent="457200" algn="ctr">
              <a:lnSpc>
                <a:spcPct val="115000"/>
              </a:lnSpc>
            </a:pPr>
            <a:r>
              <a:rPr lang="en-GB" sz="1800" kern="100" dirty="0">
                <a:effectLst/>
                <a:ea typeface="Aptos" panose="020B0004020202020204" pitchFamily="34" charset="0"/>
                <a:cs typeface="Times New Roman" panose="02020603050405020304" pitchFamily="18" charset="0"/>
              </a:rPr>
              <a:t>Dessert: 2x scoops of ice cream</a:t>
            </a:r>
          </a:p>
          <a:p>
            <a:pPr indent="457200" algn="ctr">
              <a:lnSpc>
                <a:spcPct val="115000"/>
              </a:lnSpc>
            </a:pPr>
            <a:r>
              <a:rPr lang="en-GB" sz="1800" kern="100" dirty="0">
                <a:effectLst/>
                <a:ea typeface="Aptos" panose="020B0004020202020204" pitchFamily="34" charset="0"/>
                <a:cs typeface="Times New Roman" panose="02020603050405020304" pitchFamily="18" charset="0"/>
              </a:rPr>
              <a:t>150mls of squash</a:t>
            </a:r>
          </a:p>
          <a:p>
            <a:pPr indent="457200" algn="ctr">
              <a:lnSpc>
                <a:spcPct val="115000"/>
              </a:lnSpc>
            </a:pPr>
            <a:r>
              <a:rPr lang="en-GB" sz="1800" kern="100" dirty="0">
                <a:effectLst/>
                <a:ea typeface="Aptos" panose="020B0004020202020204" pitchFamily="34" charset="0"/>
                <a:cs typeface="Times New Roman" panose="02020603050405020304" pitchFamily="18" charset="0"/>
              </a:rPr>
              <a:t> </a:t>
            </a:r>
          </a:p>
          <a:p>
            <a:pPr algn="ctr">
              <a:lnSpc>
                <a:spcPct val="115000"/>
              </a:lnSpc>
            </a:pPr>
            <a:r>
              <a:rPr lang="en-GB" sz="1800" b="1" kern="100" dirty="0">
                <a:effectLst/>
                <a:ea typeface="Aptos" panose="020B0004020202020204" pitchFamily="34" charset="0"/>
                <a:cs typeface="Times New Roman" panose="02020603050405020304" pitchFamily="18" charset="0"/>
              </a:rPr>
              <a:t>Evening snack:</a:t>
            </a:r>
            <a:r>
              <a:rPr lang="en-GB" sz="1800" kern="100" dirty="0">
                <a:effectLst/>
                <a:ea typeface="Aptos" panose="020B0004020202020204" pitchFamily="34" charset="0"/>
                <a:cs typeface="Times New Roman" panose="02020603050405020304" pitchFamily="18" charset="0"/>
              </a:rPr>
              <a:t> </a:t>
            </a:r>
          </a:p>
          <a:p>
            <a:pPr algn="ctr">
              <a:lnSpc>
                <a:spcPct val="115000"/>
              </a:lnSpc>
            </a:pPr>
            <a:r>
              <a:rPr lang="en-GB" sz="1800" kern="100" dirty="0">
                <a:effectLst/>
                <a:ea typeface="Aptos" panose="020B0004020202020204" pitchFamily="34" charset="0"/>
                <a:cs typeface="Times New Roman" panose="02020603050405020304" pitchFamily="18" charset="0"/>
              </a:rPr>
              <a:t>200mls hot chocolate </a:t>
            </a:r>
          </a:p>
          <a:p>
            <a:endParaRPr lang="en-GB" dirty="0"/>
          </a:p>
        </p:txBody>
      </p:sp>
      <p:sp>
        <p:nvSpPr>
          <p:cNvPr id="6" name="Rectangle: Rounded Corners 5">
            <a:extLst>
              <a:ext uri="{FF2B5EF4-FFF2-40B4-BE49-F238E27FC236}">
                <a16:creationId xmlns:a16="http://schemas.microsoft.com/office/drawing/2014/main" id="{D7A2FEBF-A870-2168-EB95-C2FF544806D5}"/>
              </a:ext>
            </a:extLst>
          </p:cNvPr>
          <p:cNvSpPr/>
          <p:nvPr/>
        </p:nvSpPr>
        <p:spPr>
          <a:xfrm>
            <a:off x="2818999" y="5735278"/>
            <a:ext cx="6400800" cy="530506"/>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1A42B6B-EAAC-B56D-945E-88BEABDE2DF6}"/>
              </a:ext>
            </a:extLst>
          </p:cNvPr>
          <p:cNvSpPr txBox="1"/>
          <p:nvPr/>
        </p:nvSpPr>
        <p:spPr>
          <a:xfrm>
            <a:off x="3043236" y="5815865"/>
            <a:ext cx="5954085" cy="369332"/>
          </a:xfrm>
          <a:prstGeom prst="rect">
            <a:avLst/>
          </a:prstGeom>
          <a:noFill/>
          <a:ln>
            <a:solidFill>
              <a:schemeClr val="accent2"/>
            </a:solidFill>
          </a:ln>
        </p:spPr>
        <p:txBody>
          <a:bodyPr wrap="square" rtlCol="0">
            <a:spAutoFit/>
          </a:bodyPr>
          <a:lstStyle/>
          <a:p>
            <a:r>
              <a:rPr lang="en-GB" b="1" dirty="0">
                <a:solidFill>
                  <a:schemeClr val="bg1"/>
                </a:solidFill>
              </a:rPr>
              <a:t>Ethel’s meals are served in her bedroom, in front of the TV.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32AB-909F-4EE7-E432-7A03F5BDBFB8}"/>
              </a:ext>
            </a:extLst>
          </p:cNvPr>
          <p:cNvSpPr>
            <a:spLocks noGrp="1"/>
          </p:cNvSpPr>
          <p:nvPr>
            <p:ph type="title"/>
          </p:nvPr>
        </p:nvSpPr>
        <p:spPr>
          <a:xfrm>
            <a:off x="2014535" y="2878698"/>
            <a:ext cx="6553200" cy="529369"/>
          </a:xfrm>
        </p:spPr>
        <p:txBody>
          <a:bodyPr>
            <a:noAutofit/>
          </a:bodyPr>
          <a:lstStyle/>
          <a:p>
            <a:pPr algn="ctr"/>
            <a:r>
              <a:rPr lang="en-GB" sz="3400" b="1" dirty="0">
                <a:solidFill>
                  <a:schemeClr val="accent6">
                    <a:lumMod val="75000"/>
                  </a:schemeClr>
                </a:solidFill>
                <a:latin typeface="Arial" panose="020B0604020202020204" pitchFamily="34" charset="0"/>
                <a:cs typeface="Arial" panose="020B0604020202020204" pitchFamily="34" charset="0"/>
              </a:rPr>
              <a:t>    Food fortification ideas to encourage/offer Ethel</a:t>
            </a:r>
          </a:p>
        </p:txBody>
      </p:sp>
      <p:sp>
        <p:nvSpPr>
          <p:cNvPr id="10" name="TextBox 9">
            <a:extLst>
              <a:ext uri="{FF2B5EF4-FFF2-40B4-BE49-F238E27FC236}">
                <a16:creationId xmlns:a16="http://schemas.microsoft.com/office/drawing/2014/main" id="{24A80315-DC0B-AEA4-0B65-A10F1D5082FA}"/>
              </a:ext>
            </a:extLst>
          </p:cNvPr>
          <p:cNvSpPr txBox="1"/>
          <p:nvPr/>
        </p:nvSpPr>
        <p:spPr>
          <a:xfrm>
            <a:off x="342898" y="266290"/>
            <a:ext cx="3495675" cy="1569660"/>
          </a:xfrm>
          <a:prstGeom prst="rect">
            <a:avLst/>
          </a:prstGeom>
          <a:noFill/>
          <a:ln>
            <a:solidFill>
              <a:schemeClr val="bg1"/>
            </a:solidFill>
          </a:ln>
          <a:effectLst>
            <a:glow rad="228600">
              <a:schemeClr val="accent5">
                <a:satMod val="175000"/>
                <a:alpha val="40000"/>
              </a:schemeClr>
            </a:glow>
          </a:effectLst>
        </p:spPr>
        <p:txBody>
          <a:bodyPr wrap="square" rtlCol="0">
            <a:spAutoFit/>
          </a:bodyPr>
          <a:lstStyle/>
          <a:p>
            <a:pPr algn="ctr"/>
            <a:r>
              <a:rPr lang="en-GB" sz="1600" b="1" dirty="0">
                <a:latin typeface="Arial" panose="020B0604020202020204" pitchFamily="34" charset="0"/>
                <a:cs typeface="Arial" panose="020B0604020202020204" pitchFamily="34" charset="0"/>
              </a:rPr>
              <a:t>Breakfast:</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Cereal: </a:t>
            </a:r>
            <a:r>
              <a:rPr lang="en-GB" sz="1600" dirty="0">
                <a:latin typeface="Arial" panose="020B0604020202020204" pitchFamily="34" charset="0"/>
                <a:cs typeface="Arial" panose="020B0604020202020204" pitchFamily="34" charset="0"/>
              </a:rPr>
              <a:t>Use enriched milk/add  1-2 tablespoons </a:t>
            </a:r>
            <a:r>
              <a:rPr lang="en-GB" sz="1600" dirty="0" err="1">
                <a:latin typeface="Arial" panose="020B0604020202020204" pitchFamily="34" charset="0"/>
                <a:cs typeface="Arial" panose="020B0604020202020204" pitchFamily="34" charset="0"/>
              </a:rPr>
              <a:t>greek</a:t>
            </a:r>
            <a:r>
              <a:rPr lang="en-GB" sz="1600" dirty="0">
                <a:latin typeface="Arial" panose="020B0604020202020204" pitchFamily="34" charset="0"/>
                <a:cs typeface="Arial" panose="020B0604020202020204" pitchFamily="34" charset="0"/>
              </a:rPr>
              <a:t> yogurt</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Toast: </a:t>
            </a:r>
            <a:r>
              <a:rPr lang="en-GB" sz="1600" dirty="0">
                <a:latin typeface="Arial" panose="020B0604020202020204" pitchFamily="34" charset="0"/>
                <a:cs typeface="Arial" panose="020B0604020202020204" pitchFamily="34" charset="0"/>
              </a:rPr>
              <a:t>Add extra thick spread of butter/encourage other toppings  e.g. peanut butter</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02D8BA4-F447-6D69-D555-03F78450A8D6}"/>
              </a:ext>
            </a:extLst>
          </p:cNvPr>
          <p:cNvSpPr txBox="1"/>
          <p:nvPr/>
        </p:nvSpPr>
        <p:spPr>
          <a:xfrm>
            <a:off x="145255" y="3738628"/>
            <a:ext cx="2750345" cy="2862322"/>
          </a:xfrm>
          <a:prstGeom prst="rect">
            <a:avLst/>
          </a:prstGeom>
          <a:noFill/>
          <a:ln>
            <a:solidFill>
              <a:schemeClr val="bg1"/>
            </a:solidFill>
          </a:ln>
          <a:effectLst>
            <a:glow rad="101600">
              <a:srgbClr val="7030A0">
                <a:alpha val="60000"/>
              </a:srgbClr>
            </a:glow>
          </a:effectLst>
        </p:spPr>
        <p:txBody>
          <a:bodyPr wrap="square" rtlCol="0">
            <a:spAutoFit/>
          </a:bodyPr>
          <a:lstStyle/>
          <a:p>
            <a:pPr algn="ctr"/>
            <a:r>
              <a:rPr lang="en-GB" sz="1500" b="1" dirty="0">
                <a:latin typeface="Arial" panose="020B0604020202020204" pitchFamily="34" charset="0"/>
                <a:cs typeface="Arial" panose="020B0604020202020204" pitchFamily="34" charset="0"/>
              </a:rPr>
              <a:t>Fluids:</a:t>
            </a:r>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Tea: </a:t>
            </a:r>
            <a:r>
              <a:rPr lang="en-GB" sz="1500" dirty="0">
                <a:latin typeface="Arial" panose="020B0604020202020204" pitchFamily="34" charset="0"/>
                <a:cs typeface="Arial" panose="020B0604020202020204" pitchFamily="34" charset="0"/>
              </a:rPr>
              <a:t>Ensure full fat milk used, add extra milk, sugar </a:t>
            </a: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Hot chocolate: </a:t>
            </a:r>
            <a:r>
              <a:rPr lang="en-GB" sz="1500" dirty="0">
                <a:latin typeface="Arial" panose="020B0604020202020204" pitchFamily="34" charset="0"/>
                <a:cs typeface="Arial" panose="020B0604020202020204" pitchFamily="34" charset="0"/>
              </a:rPr>
              <a:t>add</a:t>
            </a:r>
            <a:r>
              <a:rPr lang="en-GB" sz="1500" dirty="0">
                <a:solidFill>
                  <a:srgbClr val="FF0000"/>
                </a:solidFill>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marshmallows, full fat milk</a:t>
            </a: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Offer variety of fluids- </a:t>
            </a:r>
            <a:r>
              <a:rPr lang="en-GB" sz="1500" dirty="0">
                <a:latin typeface="Arial" panose="020B0604020202020204" pitchFamily="34" charset="0"/>
                <a:cs typeface="Arial" panose="020B0604020202020204" pitchFamily="34" charset="0"/>
              </a:rPr>
              <a:t>consider</a:t>
            </a: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fresh juice/home made milkshakes/smoothies as an alternative?</a:t>
            </a:r>
          </a:p>
          <a:p>
            <a:endParaRPr lang="en-GB" sz="1500" dirty="0"/>
          </a:p>
        </p:txBody>
      </p:sp>
      <p:sp>
        <p:nvSpPr>
          <p:cNvPr id="15" name="TextBox 14">
            <a:extLst>
              <a:ext uri="{FF2B5EF4-FFF2-40B4-BE49-F238E27FC236}">
                <a16:creationId xmlns:a16="http://schemas.microsoft.com/office/drawing/2014/main" id="{8BC340F1-CF6F-5CF6-2D5D-E97B053F83F2}"/>
              </a:ext>
            </a:extLst>
          </p:cNvPr>
          <p:cNvSpPr txBox="1"/>
          <p:nvPr/>
        </p:nvSpPr>
        <p:spPr>
          <a:xfrm>
            <a:off x="6915146" y="266290"/>
            <a:ext cx="4581527" cy="2554545"/>
          </a:xfrm>
          <a:prstGeom prst="rect">
            <a:avLst/>
          </a:prstGeom>
          <a:noFill/>
          <a:ln>
            <a:solidFill>
              <a:schemeClr val="bg1"/>
            </a:solidFill>
          </a:ln>
          <a:effectLst>
            <a:glow rad="228600">
              <a:schemeClr val="accent6">
                <a:satMod val="175000"/>
                <a:alpha val="40000"/>
              </a:schemeClr>
            </a:glow>
          </a:effectLst>
        </p:spPr>
        <p:txBody>
          <a:bodyPr wrap="square" rtlCol="0">
            <a:spAutoFit/>
          </a:bodyPr>
          <a:lstStyle/>
          <a:p>
            <a:pPr algn="ctr"/>
            <a:r>
              <a:rPr lang="en-GB" sz="1600" b="1" dirty="0">
                <a:latin typeface="Arial" panose="020B0604020202020204" pitchFamily="34" charset="0"/>
                <a:cs typeface="Arial" panose="020B0604020202020204" pitchFamily="34" charset="0"/>
              </a:rPr>
              <a:t>Lunch/Evening meal:</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Soup: </a:t>
            </a:r>
            <a:r>
              <a:rPr lang="en-GB" sz="1600" dirty="0">
                <a:latin typeface="Arial" panose="020B0604020202020204" pitchFamily="34" charset="0"/>
                <a:cs typeface="Arial" panose="020B0604020202020204" pitchFamily="34" charset="0"/>
              </a:rPr>
              <a:t> Add cheese/ Greek yogurt/ skimmed milk powder/ almond or cashew butter</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Chicken Pie:</a:t>
            </a:r>
            <a:r>
              <a:rPr lang="en-GB" sz="1600" dirty="0">
                <a:latin typeface="Arial" panose="020B0604020202020204" pitchFamily="34" charset="0"/>
                <a:cs typeface="Arial" panose="020B0604020202020204" pitchFamily="34" charset="0"/>
              </a:rPr>
              <a:t> Add Greek yogurt and cheese to filling</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Mash potato</a:t>
            </a:r>
            <a:r>
              <a:rPr lang="en-GB" sz="16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Add skimmed milk powder, Greek yogurt or cheese</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Veg: </a:t>
            </a:r>
            <a:r>
              <a:rPr lang="en-GB" sz="1600" dirty="0">
                <a:latin typeface="Arial" panose="020B0604020202020204" pitchFamily="34" charset="0"/>
                <a:cs typeface="Arial" panose="020B0604020202020204" pitchFamily="34" charset="0"/>
              </a:rPr>
              <a:t> Add cheese sauce or cheese when serving</a:t>
            </a:r>
            <a:endParaRPr lang="en-GB" sz="1600" b="1" dirty="0">
              <a:latin typeface="Arial" panose="020B0604020202020204" pitchFamily="34" charset="0"/>
              <a:cs typeface="Arial" panose="020B0604020202020204" pitchFamily="34" charset="0"/>
            </a:endParaRPr>
          </a:p>
          <a:p>
            <a:pPr algn="ctr"/>
            <a:endParaRPr lang="en-GB" sz="1600" dirty="0"/>
          </a:p>
        </p:txBody>
      </p:sp>
      <p:sp>
        <p:nvSpPr>
          <p:cNvPr id="16" name="TextBox 15">
            <a:extLst>
              <a:ext uri="{FF2B5EF4-FFF2-40B4-BE49-F238E27FC236}">
                <a16:creationId xmlns:a16="http://schemas.microsoft.com/office/drawing/2014/main" id="{AD7E6789-EE6A-837D-FB4C-9598A73A072E}"/>
              </a:ext>
            </a:extLst>
          </p:cNvPr>
          <p:cNvSpPr txBox="1"/>
          <p:nvPr/>
        </p:nvSpPr>
        <p:spPr>
          <a:xfrm>
            <a:off x="4305298" y="4564698"/>
            <a:ext cx="3990978" cy="2062103"/>
          </a:xfrm>
          <a:prstGeom prst="rect">
            <a:avLst/>
          </a:prstGeom>
          <a:noFill/>
          <a:ln>
            <a:solidFill>
              <a:schemeClr val="bg1"/>
            </a:solidFill>
          </a:ln>
          <a:effectLst>
            <a:glow rad="101600">
              <a:schemeClr val="accent2">
                <a:satMod val="175000"/>
                <a:alpha val="40000"/>
              </a:schemeClr>
            </a:glow>
          </a:effectLst>
        </p:spPr>
        <p:txBody>
          <a:bodyPr wrap="square" rtlCol="0">
            <a:spAutoFit/>
          </a:bodyPr>
          <a:lstStyle/>
          <a:p>
            <a:pPr algn="ctr"/>
            <a:r>
              <a:rPr lang="en-GB" sz="1600" b="1" dirty="0">
                <a:latin typeface="Arial" panose="020B0604020202020204" pitchFamily="34" charset="0"/>
                <a:cs typeface="Arial" panose="020B0604020202020204" pitchFamily="34" charset="0"/>
              </a:rPr>
              <a:t>Environment: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Consider if Ethel eats better with others?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Is there adequate lighting?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Are there any distractions?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Is the temperature of the food appropriate ?</a:t>
            </a:r>
          </a:p>
          <a:p>
            <a:pPr algn="ctr"/>
            <a:endParaRPr lang="en-GB" sz="1600" dirty="0"/>
          </a:p>
        </p:txBody>
      </p:sp>
      <p:sp>
        <p:nvSpPr>
          <p:cNvPr id="17" name="TextBox 16">
            <a:extLst>
              <a:ext uri="{FF2B5EF4-FFF2-40B4-BE49-F238E27FC236}">
                <a16:creationId xmlns:a16="http://schemas.microsoft.com/office/drawing/2014/main" id="{BA56CA64-4779-8BAA-86AA-A9206C1831BA}"/>
              </a:ext>
            </a:extLst>
          </p:cNvPr>
          <p:cNvSpPr txBox="1"/>
          <p:nvPr/>
        </p:nvSpPr>
        <p:spPr>
          <a:xfrm>
            <a:off x="9115425" y="3164315"/>
            <a:ext cx="2564609" cy="2800767"/>
          </a:xfrm>
          <a:prstGeom prst="rect">
            <a:avLst/>
          </a:prstGeom>
          <a:noFill/>
          <a:ln>
            <a:solidFill>
              <a:schemeClr val="bg1"/>
            </a:solidFill>
          </a:ln>
          <a:effectLst>
            <a:glow rad="228600">
              <a:schemeClr val="accent4">
                <a:satMod val="175000"/>
                <a:alpha val="40000"/>
              </a:schemeClr>
            </a:glow>
          </a:effectLst>
        </p:spPr>
        <p:txBody>
          <a:bodyPr wrap="square" rtlCol="0">
            <a:spAutoFit/>
          </a:bodyPr>
          <a:lstStyle/>
          <a:p>
            <a:pPr algn="ctr"/>
            <a:endParaRPr lang="en-GB" sz="16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Snacks/Pudding:</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Can we offer some custard/Greek yoghurt alongside fruitcake?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Would Ethel like some cheese and crackers instead of plain biscuits?</a:t>
            </a:r>
          </a:p>
          <a:p>
            <a:pPr marL="285750" indent="-285750">
              <a:buFont typeface="Arial" panose="020B0604020202020204" pitchFamily="34" charset="0"/>
              <a:buChar char="•"/>
            </a:pPr>
            <a:endParaRPr lang="en-GB" sz="1600" dirty="0"/>
          </a:p>
          <a:p>
            <a:endParaRPr lang="en-GB" sz="1600" dirty="0"/>
          </a:p>
        </p:txBody>
      </p:sp>
      <p:cxnSp>
        <p:nvCxnSpPr>
          <p:cNvPr id="21" name="Connector: Elbow 20">
            <a:extLst>
              <a:ext uri="{FF2B5EF4-FFF2-40B4-BE49-F238E27FC236}">
                <a16:creationId xmlns:a16="http://schemas.microsoft.com/office/drawing/2014/main" id="{97C4A26B-EAFD-D1D3-D4E4-725E895FDB2C}"/>
              </a:ext>
            </a:extLst>
          </p:cNvPr>
          <p:cNvCxnSpPr/>
          <p:nvPr/>
        </p:nvCxnSpPr>
        <p:spPr>
          <a:xfrm rot="10800000">
            <a:off x="4029075" y="1651987"/>
            <a:ext cx="1143000" cy="96202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43EC433-81F2-1BF3-5E40-9997EE80941B}"/>
              </a:ext>
            </a:extLst>
          </p:cNvPr>
          <p:cNvCxnSpPr>
            <a:cxnSpLocks/>
          </p:cNvCxnSpPr>
          <p:nvPr/>
        </p:nvCxnSpPr>
        <p:spPr>
          <a:xfrm rot="5400000" flipH="1" flipV="1">
            <a:off x="5529841" y="1204698"/>
            <a:ext cx="2227683" cy="542927"/>
          </a:xfrm>
          <a:prstGeom prst="bentConnector3">
            <a:avLst>
              <a:gd name="adj1" fmla="val 10900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7578E14-6D91-CA45-601E-09F59E488260}"/>
              </a:ext>
            </a:extLst>
          </p:cNvPr>
          <p:cNvCxnSpPr>
            <a:cxnSpLocks/>
          </p:cNvCxnSpPr>
          <p:nvPr/>
        </p:nvCxnSpPr>
        <p:spPr>
          <a:xfrm rot="16200000" flipH="1">
            <a:off x="5791342" y="3970261"/>
            <a:ext cx="625193" cy="174624"/>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F036F883-3EEE-F51D-9573-5B4996EE9BCF}"/>
              </a:ext>
            </a:extLst>
          </p:cNvPr>
          <p:cNvCxnSpPr>
            <a:cxnSpLocks/>
          </p:cNvCxnSpPr>
          <p:nvPr/>
        </p:nvCxnSpPr>
        <p:spPr>
          <a:xfrm rot="10800000" flipV="1">
            <a:off x="1520428" y="2899629"/>
            <a:ext cx="1375175" cy="7239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0B80C99-5E39-9380-85D5-1832716A8FAA}"/>
              </a:ext>
            </a:extLst>
          </p:cNvPr>
          <p:cNvCxnSpPr/>
          <p:nvPr/>
        </p:nvCxnSpPr>
        <p:spPr>
          <a:xfrm>
            <a:off x="7534275" y="3429000"/>
            <a:ext cx="1285875" cy="194530"/>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5A1D-C353-547B-1561-2EEB6783B27D}"/>
              </a:ext>
            </a:extLst>
          </p:cNvPr>
          <p:cNvSpPr>
            <a:spLocks noGrp="1"/>
          </p:cNvSpPr>
          <p:nvPr>
            <p:ph type="title"/>
          </p:nvPr>
        </p:nvSpPr>
        <p:spPr>
          <a:xfrm>
            <a:off x="838200" y="56670"/>
            <a:ext cx="10515600" cy="1325563"/>
          </a:xfrm>
        </p:spPr>
        <p:txBody>
          <a:bodyPr>
            <a:normAutofit/>
          </a:bodyPr>
          <a:lstStyle/>
          <a:p>
            <a:r>
              <a:rPr lang="en-GB" dirty="0">
                <a:latin typeface="+mn-lt"/>
              </a:rPr>
              <a:t>Summary </a:t>
            </a:r>
          </a:p>
        </p:txBody>
      </p:sp>
      <p:sp>
        <p:nvSpPr>
          <p:cNvPr id="3" name="Content Placeholder 2">
            <a:extLst>
              <a:ext uri="{FF2B5EF4-FFF2-40B4-BE49-F238E27FC236}">
                <a16:creationId xmlns:a16="http://schemas.microsoft.com/office/drawing/2014/main" id="{C80FA448-3972-8A4D-9127-901B243534F7}"/>
              </a:ext>
            </a:extLst>
          </p:cNvPr>
          <p:cNvSpPr>
            <a:spLocks noGrp="1"/>
          </p:cNvSpPr>
          <p:nvPr>
            <p:ph idx="1"/>
          </p:nvPr>
        </p:nvSpPr>
        <p:spPr>
          <a:xfrm>
            <a:off x="838200" y="1382233"/>
            <a:ext cx="10515600" cy="5247166"/>
          </a:xfrm>
        </p:spPr>
        <p:txBody>
          <a:bodyPr>
            <a:normAutofit fontScale="92500" lnSpcReduction="10000"/>
          </a:bodyPr>
          <a:lstStyle/>
          <a:p>
            <a:pPr>
              <a:defRPr/>
            </a:pPr>
            <a:r>
              <a:rPr lang="en-GB" sz="2000" dirty="0">
                <a:cs typeface="Arial" panose="020B0604020202020204" pitchFamily="34" charset="0"/>
              </a:rPr>
              <a:t>Food based treatment can </a:t>
            </a:r>
            <a:r>
              <a:rPr lang="en-GB" sz="2000" dirty="0">
                <a:cs typeface="Arial" charset="0"/>
              </a:rPr>
              <a:t>help to p</a:t>
            </a:r>
            <a:r>
              <a:rPr lang="en-GB" altLang="en-US" sz="2000" dirty="0">
                <a:cs typeface="Arial" charset="0"/>
              </a:rPr>
              <a:t>rovide extra protein to promote wound healing, increase muscle strength, improve mobility, reduce risk of infections. They also help to provide extra energy (calories) to promote weight gain and helps the body to use protein effectively.</a:t>
            </a:r>
          </a:p>
          <a:p>
            <a:pPr>
              <a:defRPr/>
            </a:pPr>
            <a:endParaRPr lang="en-GB" altLang="en-US" sz="2000" dirty="0">
              <a:cs typeface="Arial" charset="0"/>
            </a:endParaRPr>
          </a:p>
          <a:p>
            <a:pPr>
              <a:defRPr/>
            </a:pPr>
            <a:r>
              <a:rPr lang="en-GB" sz="2000" dirty="0">
                <a:cs typeface="Arial" panose="020B0604020202020204" pitchFamily="34" charset="0"/>
              </a:rPr>
              <a:t>Although fluids can be filling which can impact on appetite, they can also provide an opportunity to improve nutritional status when oral intake of foods is minimal.</a:t>
            </a:r>
          </a:p>
          <a:p>
            <a:pPr>
              <a:defRPr/>
            </a:pPr>
            <a:endParaRPr lang="en-GB" sz="2000" dirty="0">
              <a:cs typeface="Arial" panose="020B0604020202020204" pitchFamily="34" charset="0"/>
            </a:endParaRPr>
          </a:p>
          <a:p>
            <a:r>
              <a:rPr lang="en-GB" sz="2000" dirty="0">
                <a:cs typeface="Arial" panose="020B0604020202020204" pitchFamily="34" charset="0"/>
              </a:rPr>
              <a:t>ONS should only be prescribed when a resident meets the exclusion criteria with clear rationale as to why homemade ONS replacement drinks are not suitable. They should not be used on a long term basis without regular monitoring and re-assessment.</a:t>
            </a:r>
          </a:p>
          <a:p>
            <a:pPr marL="0" indent="0">
              <a:buNone/>
            </a:pPr>
            <a:endParaRPr lang="en-GB" sz="2000" dirty="0">
              <a:cs typeface="Arial" panose="020B0604020202020204" pitchFamily="34" charset="0"/>
            </a:endParaRPr>
          </a:p>
          <a:p>
            <a:pPr lvl="0">
              <a:spcBef>
                <a:spcPts val="0"/>
              </a:spcBef>
            </a:pPr>
            <a:r>
              <a:rPr lang="en-GB" sz="2000" dirty="0">
                <a:cs typeface="Arial" panose="020B0604020202020204" pitchFamily="34" charset="0"/>
              </a:rPr>
              <a:t>Always be mindful of the suitability of foods used to enrich a patient’s diet if they</a:t>
            </a:r>
          </a:p>
          <a:p>
            <a:pPr marL="0" lvl="0" indent="0">
              <a:spcBef>
                <a:spcPts val="0"/>
              </a:spcBef>
              <a:buNone/>
            </a:pPr>
            <a:r>
              <a:rPr lang="en-GB" sz="2000" dirty="0">
                <a:cs typeface="Arial" panose="020B0604020202020204" pitchFamily="34" charset="0"/>
              </a:rPr>
              <a:t>	- are on a texture or fluid modified diet</a:t>
            </a:r>
          </a:p>
          <a:p>
            <a:pPr marL="0" lvl="0" indent="0">
              <a:spcBef>
                <a:spcPts val="0"/>
              </a:spcBef>
              <a:buNone/>
            </a:pPr>
            <a:r>
              <a:rPr lang="en-GB" sz="2000" dirty="0">
                <a:cs typeface="Arial" panose="020B0604020202020204" pitchFamily="34" charset="0"/>
              </a:rPr>
              <a:t>	- have specific cultural or dietary preferences</a:t>
            </a:r>
          </a:p>
          <a:p>
            <a:pPr marL="0" lvl="0" indent="0">
              <a:spcBef>
                <a:spcPts val="0"/>
              </a:spcBef>
              <a:buNone/>
            </a:pPr>
            <a:r>
              <a:rPr lang="en-GB" sz="2000" dirty="0">
                <a:cs typeface="Arial" panose="020B0604020202020204" pitchFamily="34" charset="0"/>
              </a:rPr>
              <a:t>	- have allergies/intolerances which may require special considerations.</a:t>
            </a:r>
          </a:p>
          <a:p>
            <a:pPr marL="0" lvl="0" indent="0">
              <a:spcBef>
                <a:spcPts val="0"/>
              </a:spcBef>
              <a:buNone/>
            </a:pPr>
            <a:endParaRPr lang="en-GB" sz="2000" dirty="0">
              <a:cs typeface="Arial" panose="020B0604020202020204" pitchFamily="34" charset="0"/>
            </a:endParaRPr>
          </a:p>
          <a:p>
            <a:r>
              <a:rPr lang="en-GB" sz="2000" dirty="0">
                <a:cs typeface="Arial" panose="020B0604020202020204" pitchFamily="34" charset="0"/>
              </a:rPr>
              <a:t>Treating malnutrition also includes ensuring a nutrient dense diet, adequate fluid intake as well as a suitable environment to optimise oral intake and support health and wellbeing.</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a:defRPr/>
            </a:pPr>
            <a:endParaRPr lang="en-GB" altLang="en-US" sz="2400" dirty="0">
              <a:latin typeface="Arial" charset="0"/>
              <a:cs typeface="Arial" charset="0"/>
            </a:endParaRPr>
          </a:p>
          <a:p>
            <a:pPr>
              <a:defRPr/>
            </a:pPr>
            <a:endParaRPr lang="en-GB" altLang="en-US" sz="2400" dirty="0">
              <a:latin typeface="Arial" charset="0"/>
              <a:cs typeface="Arial" charset="0"/>
            </a:endParaRPr>
          </a:p>
          <a:p>
            <a:pPr>
              <a:defRPr/>
            </a:pPr>
            <a:endParaRPr lang="en-GB" altLang="en-US" sz="2400" dirty="0">
              <a:latin typeface="Arial" charset="0"/>
              <a:cs typeface="Arial" charset="0"/>
            </a:endParaRPr>
          </a:p>
          <a:p>
            <a:pPr>
              <a:defRPr/>
            </a:pPr>
            <a:endParaRPr lang="en-GB" sz="24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117416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2333-1CEA-4544-BFE6-D4A72E938AA5}"/>
              </a:ext>
            </a:extLst>
          </p:cNvPr>
          <p:cNvSpPr>
            <a:spLocks noGrp="1"/>
          </p:cNvSpPr>
          <p:nvPr>
            <p:ph type="title"/>
          </p:nvPr>
        </p:nvSpPr>
        <p:spPr>
          <a:xfrm>
            <a:off x="3000375" y="733222"/>
            <a:ext cx="6586491" cy="1676603"/>
          </a:xfrm>
        </p:spPr>
        <p:txBody>
          <a:bodyPr>
            <a:normAutofit/>
          </a:bodyPr>
          <a:lstStyle/>
          <a:p>
            <a:r>
              <a:rPr lang="en-GB" sz="6000" dirty="0">
                <a:latin typeface="+mn-lt"/>
                <a:cs typeface="Arial" panose="020B0604020202020204" pitchFamily="34" charset="0"/>
              </a:rPr>
              <a:t>Aims:</a:t>
            </a:r>
            <a:br>
              <a:rPr lang="en-GB" sz="5400" dirty="0">
                <a:latin typeface="Arial" panose="020B0604020202020204" pitchFamily="34" charset="0"/>
                <a:cs typeface="Arial" panose="020B0604020202020204" pitchFamily="34" charset="0"/>
              </a:rPr>
            </a:br>
            <a:endParaRPr lang="en-GB" sz="5400" dirty="0">
              <a:solidFill>
                <a:schemeClr val="accent1"/>
              </a:solidFill>
            </a:endParaRPr>
          </a:p>
        </p:txBody>
      </p:sp>
      <p:sp>
        <p:nvSpPr>
          <p:cNvPr id="8" name="Content Placeholder 7">
            <a:extLst>
              <a:ext uri="{FF2B5EF4-FFF2-40B4-BE49-F238E27FC236}">
                <a16:creationId xmlns:a16="http://schemas.microsoft.com/office/drawing/2014/main" id="{059DBB6E-3FFD-7A07-A893-0BFA26BDE087}"/>
              </a:ext>
            </a:extLst>
          </p:cNvPr>
          <p:cNvSpPr>
            <a:spLocks noGrp="1"/>
          </p:cNvSpPr>
          <p:nvPr>
            <p:ph idx="1"/>
          </p:nvPr>
        </p:nvSpPr>
        <p:spPr>
          <a:xfrm>
            <a:off x="3000375" y="2229486"/>
            <a:ext cx="7972422" cy="4004494"/>
          </a:xfrm>
        </p:spPr>
        <p:txBody>
          <a:bodyPr>
            <a:normAutofit fontScale="92500" lnSpcReduction="20000"/>
          </a:bodyPr>
          <a:lstStyle/>
          <a:p>
            <a:r>
              <a:rPr lang="en-GB" sz="2600" dirty="0">
                <a:cs typeface="Arial" panose="020B0604020202020204" pitchFamily="34" charset="0"/>
              </a:rPr>
              <a:t>To be familiar with strategies used to manage and treat malnutrition in line with MUST management plans (covered in PowerPoint 3).</a:t>
            </a:r>
          </a:p>
          <a:p>
            <a:pPr marL="0" indent="0">
              <a:buNone/>
            </a:pPr>
            <a:endParaRPr lang="en-GB" sz="2600" dirty="0">
              <a:cs typeface="Arial" panose="020B0604020202020204" pitchFamily="34" charset="0"/>
            </a:endParaRPr>
          </a:p>
          <a:p>
            <a:r>
              <a:rPr lang="en-GB" sz="2600" dirty="0">
                <a:cs typeface="Arial" panose="020B0604020202020204" pitchFamily="34" charset="0"/>
              </a:rPr>
              <a:t>To understand a systematic approach using a food based treatment in line with the LLR Care Home Malnutrition Management Pathway </a:t>
            </a:r>
          </a:p>
          <a:p>
            <a:pPr marL="0" indent="0">
              <a:buNone/>
            </a:pPr>
            <a:endParaRPr lang="en-GB" sz="2600" dirty="0">
              <a:cs typeface="Arial" panose="020B0604020202020204" pitchFamily="34" charset="0"/>
            </a:endParaRPr>
          </a:p>
          <a:p>
            <a:r>
              <a:rPr lang="en-GB" sz="2600" dirty="0">
                <a:cs typeface="Arial" panose="020B0604020202020204" pitchFamily="34" charset="0"/>
              </a:rPr>
              <a:t>To be aware that treating malnutrition also includes ensuring a nutrient dense diet, adequate fluid intake as well as a suitable environment to optimise oral intake and support health and wellbeing.</a:t>
            </a:r>
          </a:p>
          <a:p>
            <a:endParaRPr lang="en-US" sz="2400" dirty="0"/>
          </a:p>
        </p:txBody>
      </p:sp>
      <p:pic>
        <p:nvPicPr>
          <p:cNvPr id="4" name="Content Placeholder 3" descr="Exclamation mark on a yellow background">
            <a:extLst>
              <a:ext uri="{FF2B5EF4-FFF2-40B4-BE49-F238E27FC236}">
                <a16:creationId xmlns:a16="http://schemas.microsoft.com/office/drawing/2014/main" id="{8117F367-EEB6-4027-9CEA-3463F92CFDAF}"/>
              </a:ext>
            </a:extLst>
          </p:cNvPr>
          <p:cNvPicPr>
            <a:picLocks noChangeAspect="1"/>
          </p:cNvPicPr>
          <p:nvPr/>
        </p:nvPicPr>
        <p:blipFill rotWithShape="1">
          <a:blip r:embed="rId2"/>
          <a:srcRect l="30724" r="18580"/>
          <a:stretch/>
        </p:blipFill>
        <p:spPr>
          <a:xfrm>
            <a:off x="21" y="10"/>
            <a:ext cx="3000354" cy="6857990"/>
          </a:xfrm>
          <a:prstGeom prst="rect">
            <a:avLst/>
          </a:prstGeom>
          <a:effectLst/>
        </p:spPr>
      </p:pic>
    </p:spTree>
    <p:extLst>
      <p:ext uri="{BB962C8B-B14F-4D97-AF65-F5344CB8AC3E}">
        <p14:creationId xmlns:p14="http://schemas.microsoft.com/office/powerpoint/2010/main" val="215580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BBF3A8A-B049-DA7A-44BA-BA18D918402C}"/>
              </a:ext>
            </a:extLst>
          </p:cNvPr>
          <p:cNvSpPr/>
          <p:nvPr/>
        </p:nvSpPr>
        <p:spPr>
          <a:xfrm rot="5400000">
            <a:off x="1410970" y="-1017268"/>
            <a:ext cx="3017520" cy="5052060"/>
          </a:xfrm>
          <a:prstGeom prst="homePlate">
            <a:avLst>
              <a:gd name="adj" fmla="val 25783"/>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444B0413-540E-7BC1-CA0D-10A3D45B6E67}"/>
              </a:ext>
            </a:extLst>
          </p:cNvPr>
          <p:cNvSpPr>
            <a:spLocks noGrp="1" noChangeArrowheads="1"/>
          </p:cNvSpPr>
          <p:nvPr>
            <p:ph type="title"/>
          </p:nvPr>
        </p:nvSpPr>
        <p:spPr>
          <a:xfrm>
            <a:off x="1113789" y="152519"/>
            <a:ext cx="3611880" cy="2372678"/>
          </a:xfrm>
        </p:spPr>
        <p:txBody>
          <a:bodyPr>
            <a:normAutofit/>
          </a:bodyPr>
          <a:lstStyle/>
          <a:p>
            <a:pPr algn="ctr"/>
            <a:r>
              <a:rPr lang="en-GB" altLang="en-US" sz="4600" dirty="0">
                <a:solidFill>
                  <a:schemeClr val="bg1"/>
                </a:solidFill>
                <a:latin typeface="+mn-lt"/>
                <a:cs typeface="Arial" panose="020B0604020202020204" pitchFamily="34" charset="0"/>
              </a:rPr>
              <a:t>What is “Food Based Treatment”?</a:t>
            </a:r>
          </a:p>
        </p:txBody>
      </p:sp>
      <p:graphicFrame>
        <p:nvGraphicFramePr>
          <p:cNvPr id="6" name="Content Placeholder 4">
            <a:extLst>
              <a:ext uri="{FF2B5EF4-FFF2-40B4-BE49-F238E27FC236}">
                <a16:creationId xmlns:a16="http://schemas.microsoft.com/office/drawing/2014/main" id="{FB7635F9-FD53-A669-E325-FAF28A473400}"/>
              </a:ext>
            </a:extLst>
          </p:cNvPr>
          <p:cNvGraphicFramePr>
            <a:graphicFrameLocks noGrp="1"/>
          </p:cNvGraphicFramePr>
          <p:nvPr>
            <p:ph idx="1"/>
            <p:extLst>
              <p:ext uri="{D42A27DB-BD31-4B8C-83A1-F6EECF244321}">
                <p14:modId xmlns:p14="http://schemas.microsoft.com/office/powerpoint/2010/main" val="3958967559"/>
              </p:ext>
            </p:extLst>
          </p:nvPr>
        </p:nvGraphicFramePr>
        <p:xfrm>
          <a:off x="0" y="3291840"/>
          <a:ext cx="1219200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301A21C-6B96-D44A-0E9F-0221A0305421}"/>
              </a:ext>
            </a:extLst>
          </p:cNvPr>
          <p:cNvSpPr txBox="1"/>
          <p:nvPr/>
        </p:nvSpPr>
        <p:spPr>
          <a:xfrm>
            <a:off x="5445758" y="-60899"/>
            <a:ext cx="6116320" cy="3139321"/>
          </a:xfrm>
          <a:prstGeom prst="rect">
            <a:avLst/>
          </a:prstGeom>
          <a:noFill/>
        </p:spPr>
        <p:txBody>
          <a:bodyPr wrap="square" rtlCol="0">
            <a:spAutoFit/>
          </a:bodyPr>
          <a:lstStyle/>
          <a:p>
            <a:pPr lvl="0" algn="ctr"/>
            <a:r>
              <a:rPr lang="en-GB" sz="2400" dirty="0">
                <a:latin typeface="Arial" panose="020B0604020202020204" pitchFamily="34" charset="0"/>
                <a:cs typeface="Arial" panose="020B0604020202020204" pitchFamily="34" charset="0"/>
              </a:rPr>
              <a:t>    </a:t>
            </a:r>
          </a:p>
          <a:p>
            <a:pPr lvl="0" algn="ctr"/>
            <a:r>
              <a:rPr lang="en-GB" sz="2400" dirty="0">
                <a:cs typeface="Arial" panose="020B0604020202020204" pitchFamily="34" charset="0"/>
              </a:rPr>
              <a:t>   A food-based approach means:</a:t>
            </a:r>
          </a:p>
          <a:p>
            <a:pPr marL="800100" lvl="1" indent="-342900" algn="ctr">
              <a:buFont typeface="Arial" panose="020B0604020202020204" pitchFamily="34" charset="0"/>
              <a:buChar char="•"/>
            </a:pPr>
            <a:r>
              <a:rPr lang="en-GB" sz="2200" dirty="0">
                <a:cs typeface="Arial" panose="020B0604020202020204" pitchFamily="34" charset="0"/>
              </a:rPr>
              <a:t>Encouraging nutritious drinks and snacks between meals</a:t>
            </a:r>
          </a:p>
          <a:p>
            <a:pPr marL="800100" lvl="1" indent="-342900" algn="ctr">
              <a:buFont typeface="Arial" panose="020B0604020202020204" pitchFamily="34" charset="0"/>
              <a:buChar char="•"/>
            </a:pPr>
            <a:r>
              <a:rPr lang="en-GB" sz="2200" dirty="0">
                <a:cs typeface="Arial" panose="020B0604020202020204" pitchFamily="34" charset="0"/>
              </a:rPr>
              <a:t>“Fortifying” food by adding extra, nutrient-dense household ingredients </a:t>
            </a:r>
            <a:r>
              <a:rPr lang="en-GB" sz="2200" kern="0" dirty="0">
                <a:effectLst/>
                <a:ea typeface="Aptos" panose="020B0004020202020204" pitchFamily="34" charset="0"/>
                <a:cs typeface="Arial" panose="020B0604020202020204" pitchFamily="34" charset="0"/>
              </a:rPr>
              <a:t>(foods that contain a range of energy, protein, vitamins and minerals). </a:t>
            </a:r>
          </a:p>
          <a:p>
            <a:pPr algn="ctr"/>
            <a:endParaRPr lang="en-GB" dirty="0"/>
          </a:p>
        </p:txBody>
      </p:sp>
    </p:spTree>
    <p:extLst>
      <p:ext uri="{BB962C8B-B14F-4D97-AF65-F5344CB8AC3E}">
        <p14:creationId xmlns:p14="http://schemas.microsoft.com/office/powerpoint/2010/main" val="18161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3C0A641E-BB34-4224-B260-B73CCD688CAD}"/>
                                            </p:graphicEl>
                                          </p:spTgt>
                                        </p:tgtEl>
                                        <p:attrNameLst>
                                          <p:attrName>style.visibility</p:attrName>
                                        </p:attrNameLst>
                                      </p:cBhvr>
                                      <p:to>
                                        <p:strVal val="visible"/>
                                      </p:to>
                                    </p:set>
                                    <p:animEffect transition="in" filter="fade">
                                      <p:cBhvr>
                                        <p:cTn id="7" dur="1000"/>
                                        <p:tgtEl>
                                          <p:spTgt spid="6">
                                            <p:graphicEl>
                                              <a:dgm id="{3C0A641E-BB34-4224-B260-B73CCD688CAD}"/>
                                            </p:graphicEl>
                                          </p:spTgt>
                                        </p:tgtEl>
                                      </p:cBhvr>
                                    </p:animEffect>
                                    <p:anim calcmode="lin" valueType="num">
                                      <p:cBhvr>
                                        <p:cTn id="8" dur="1000" fill="hold"/>
                                        <p:tgtEl>
                                          <p:spTgt spid="6">
                                            <p:graphicEl>
                                              <a:dgm id="{3C0A641E-BB34-4224-B260-B73CCD688CA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3C0A641E-BB34-4224-B260-B73CCD688CA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F1BE54BB-935D-4A9D-B07D-671E3BB7DEF4}"/>
                                            </p:graphicEl>
                                          </p:spTgt>
                                        </p:tgtEl>
                                        <p:attrNameLst>
                                          <p:attrName>style.visibility</p:attrName>
                                        </p:attrNameLst>
                                      </p:cBhvr>
                                      <p:to>
                                        <p:strVal val="visible"/>
                                      </p:to>
                                    </p:set>
                                    <p:animEffect transition="in" filter="fade">
                                      <p:cBhvr>
                                        <p:cTn id="12" dur="1000"/>
                                        <p:tgtEl>
                                          <p:spTgt spid="6">
                                            <p:graphicEl>
                                              <a:dgm id="{F1BE54BB-935D-4A9D-B07D-671E3BB7DEF4}"/>
                                            </p:graphicEl>
                                          </p:spTgt>
                                        </p:tgtEl>
                                      </p:cBhvr>
                                    </p:animEffect>
                                    <p:anim calcmode="lin" valueType="num">
                                      <p:cBhvr>
                                        <p:cTn id="13" dur="1000" fill="hold"/>
                                        <p:tgtEl>
                                          <p:spTgt spid="6">
                                            <p:graphicEl>
                                              <a:dgm id="{F1BE54BB-935D-4A9D-B07D-671E3BB7DEF4}"/>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F1BE54BB-935D-4A9D-B07D-671E3BB7DEF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9D55D7AC-46C4-4962-A9AF-ACB672C5CBA7}"/>
                                            </p:graphicEl>
                                          </p:spTgt>
                                        </p:tgtEl>
                                        <p:attrNameLst>
                                          <p:attrName>style.visibility</p:attrName>
                                        </p:attrNameLst>
                                      </p:cBhvr>
                                      <p:to>
                                        <p:strVal val="visible"/>
                                      </p:to>
                                    </p:set>
                                    <p:animEffect transition="in" filter="fade">
                                      <p:cBhvr>
                                        <p:cTn id="19" dur="1000"/>
                                        <p:tgtEl>
                                          <p:spTgt spid="6">
                                            <p:graphicEl>
                                              <a:dgm id="{9D55D7AC-46C4-4962-A9AF-ACB672C5CBA7}"/>
                                            </p:graphicEl>
                                          </p:spTgt>
                                        </p:tgtEl>
                                      </p:cBhvr>
                                    </p:animEffect>
                                    <p:anim calcmode="lin" valueType="num">
                                      <p:cBhvr>
                                        <p:cTn id="20" dur="1000" fill="hold"/>
                                        <p:tgtEl>
                                          <p:spTgt spid="6">
                                            <p:graphicEl>
                                              <a:dgm id="{9D55D7AC-46C4-4962-A9AF-ACB672C5CBA7}"/>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9D55D7AC-46C4-4962-A9AF-ACB672C5CBA7}"/>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73A198F0-7166-4D10-987F-4C269D7E14D3}"/>
                                            </p:graphicEl>
                                          </p:spTgt>
                                        </p:tgtEl>
                                        <p:attrNameLst>
                                          <p:attrName>style.visibility</p:attrName>
                                        </p:attrNameLst>
                                      </p:cBhvr>
                                      <p:to>
                                        <p:strVal val="visible"/>
                                      </p:to>
                                    </p:set>
                                    <p:animEffect transition="in" filter="fade">
                                      <p:cBhvr>
                                        <p:cTn id="24" dur="1000"/>
                                        <p:tgtEl>
                                          <p:spTgt spid="6">
                                            <p:graphicEl>
                                              <a:dgm id="{73A198F0-7166-4D10-987F-4C269D7E14D3}"/>
                                            </p:graphicEl>
                                          </p:spTgt>
                                        </p:tgtEl>
                                      </p:cBhvr>
                                    </p:animEffect>
                                    <p:anim calcmode="lin" valueType="num">
                                      <p:cBhvr>
                                        <p:cTn id="25" dur="1000" fill="hold"/>
                                        <p:tgtEl>
                                          <p:spTgt spid="6">
                                            <p:graphicEl>
                                              <a:dgm id="{73A198F0-7166-4D10-987F-4C269D7E14D3}"/>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73A198F0-7166-4D10-987F-4C269D7E14D3}"/>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DB0DD5B7-23CE-4D29-B36A-12B784ADF871}"/>
                                            </p:graphicEl>
                                          </p:spTgt>
                                        </p:tgtEl>
                                        <p:attrNameLst>
                                          <p:attrName>style.visibility</p:attrName>
                                        </p:attrNameLst>
                                      </p:cBhvr>
                                      <p:to>
                                        <p:strVal val="visible"/>
                                      </p:to>
                                    </p:set>
                                    <p:animEffect transition="in" filter="fade">
                                      <p:cBhvr>
                                        <p:cTn id="31" dur="1000"/>
                                        <p:tgtEl>
                                          <p:spTgt spid="6">
                                            <p:graphicEl>
                                              <a:dgm id="{DB0DD5B7-23CE-4D29-B36A-12B784ADF871}"/>
                                            </p:graphicEl>
                                          </p:spTgt>
                                        </p:tgtEl>
                                      </p:cBhvr>
                                    </p:animEffect>
                                    <p:anim calcmode="lin" valueType="num">
                                      <p:cBhvr>
                                        <p:cTn id="32" dur="1000" fill="hold"/>
                                        <p:tgtEl>
                                          <p:spTgt spid="6">
                                            <p:graphicEl>
                                              <a:dgm id="{DB0DD5B7-23CE-4D29-B36A-12B784ADF871}"/>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DB0DD5B7-23CE-4D29-B36A-12B784ADF871}"/>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36DD253D-A1E2-4E0B-9A7A-B586A98F09CA}"/>
                                            </p:graphicEl>
                                          </p:spTgt>
                                        </p:tgtEl>
                                        <p:attrNameLst>
                                          <p:attrName>style.visibility</p:attrName>
                                        </p:attrNameLst>
                                      </p:cBhvr>
                                      <p:to>
                                        <p:strVal val="visible"/>
                                      </p:to>
                                    </p:set>
                                    <p:animEffect transition="in" filter="fade">
                                      <p:cBhvr>
                                        <p:cTn id="36" dur="1000"/>
                                        <p:tgtEl>
                                          <p:spTgt spid="6">
                                            <p:graphicEl>
                                              <a:dgm id="{36DD253D-A1E2-4E0B-9A7A-B586A98F09CA}"/>
                                            </p:graphicEl>
                                          </p:spTgt>
                                        </p:tgtEl>
                                      </p:cBhvr>
                                    </p:animEffect>
                                    <p:anim calcmode="lin" valueType="num">
                                      <p:cBhvr>
                                        <p:cTn id="37" dur="1000" fill="hold"/>
                                        <p:tgtEl>
                                          <p:spTgt spid="6">
                                            <p:graphicEl>
                                              <a:dgm id="{36DD253D-A1E2-4E0B-9A7A-B586A98F09CA}"/>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36DD253D-A1E2-4E0B-9A7A-B586A98F09C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0" name="Right Triangle 4608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2" name="Rectangle 4609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le 1">
            <a:extLst>
              <a:ext uri="{FF2B5EF4-FFF2-40B4-BE49-F238E27FC236}">
                <a16:creationId xmlns:a16="http://schemas.microsoft.com/office/drawing/2014/main" id="{5C530646-775D-40D9-A748-D09AE58CB104}"/>
              </a:ext>
            </a:extLst>
          </p:cNvPr>
          <p:cNvSpPr>
            <a:spLocks noGrp="1" noChangeArrowheads="1"/>
          </p:cNvSpPr>
          <p:nvPr>
            <p:ph type="title"/>
          </p:nvPr>
        </p:nvSpPr>
        <p:spPr>
          <a:xfrm>
            <a:off x="1075767" y="1188637"/>
            <a:ext cx="2988234" cy="4480726"/>
          </a:xfrm>
        </p:spPr>
        <p:txBody>
          <a:bodyPr>
            <a:normAutofit/>
          </a:bodyPr>
          <a:lstStyle/>
          <a:p>
            <a:pPr algn="r"/>
            <a:r>
              <a:rPr lang="en-GB" altLang="en-US" sz="5100" dirty="0">
                <a:latin typeface="+mn-lt"/>
                <a:cs typeface="Arial" panose="020B0604020202020204" pitchFamily="34" charset="0"/>
              </a:rPr>
              <a:t>Benefits of food based treatment</a:t>
            </a:r>
          </a:p>
        </p:txBody>
      </p:sp>
      <p:cxnSp>
        <p:nvCxnSpPr>
          <p:cNvPr id="46094" name="Straight Connector 4609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083" name="Content Placeholder 2">
            <a:extLst>
              <a:ext uri="{FF2B5EF4-FFF2-40B4-BE49-F238E27FC236}">
                <a16:creationId xmlns:a16="http://schemas.microsoft.com/office/drawing/2014/main" id="{D433FC6C-8B24-4364-AF8A-A2D3670E987D}"/>
              </a:ext>
            </a:extLst>
          </p:cNvPr>
          <p:cNvSpPr>
            <a:spLocks noGrp="1"/>
          </p:cNvSpPr>
          <p:nvPr>
            <p:ph idx="1"/>
          </p:nvPr>
        </p:nvSpPr>
        <p:spPr>
          <a:xfrm>
            <a:off x="5255260" y="1648870"/>
            <a:ext cx="4702848" cy="3560260"/>
          </a:xfrm>
        </p:spPr>
        <p:txBody>
          <a:bodyPr anchor="ctr">
            <a:normAutofit lnSpcReduction="10000"/>
          </a:bodyPr>
          <a:lstStyle/>
          <a:p>
            <a:pPr marL="0" indent="0">
              <a:buNone/>
              <a:defRPr/>
            </a:pPr>
            <a:r>
              <a:rPr lang="en-GB" sz="2000" dirty="0"/>
              <a:t> </a:t>
            </a:r>
            <a:endParaRPr lang="en-GB" altLang="en-US" sz="2000" dirty="0">
              <a:latin typeface="Arial" charset="0"/>
              <a:cs typeface="Arial" charset="0"/>
            </a:endParaRPr>
          </a:p>
          <a:p>
            <a:pPr marL="0" indent="0">
              <a:buNone/>
              <a:defRPr/>
            </a:pPr>
            <a:r>
              <a:rPr lang="en-GB" altLang="en-US" sz="2400" dirty="0">
                <a:cs typeface="Arial" charset="0"/>
              </a:rPr>
              <a:t>Provides extra protein, energy and nutrients to: </a:t>
            </a:r>
          </a:p>
          <a:p>
            <a:pPr>
              <a:buFontTx/>
              <a:buChar char="-"/>
              <a:defRPr/>
            </a:pPr>
            <a:r>
              <a:rPr lang="en-GB" altLang="en-US" sz="2400" dirty="0">
                <a:cs typeface="Arial" charset="0"/>
              </a:rPr>
              <a:t>Promote wound healing </a:t>
            </a:r>
          </a:p>
          <a:p>
            <a:pPr>
              <a:buFontTx/>
              <a:buChar char="-"/>
              <a:defRPr/>
            </a:pPr>
            <a:r>
              <a:rPr lang="en-GB" altLang="en-US" sz="2400" dirty="0">
                <a:cs typeface="Arial" charset="0"/>
              </a:rPr>
              <a:t>Increase muscle strength</a:t>
            </a:r>
          </a:p>
          <a:p>
            <a:pPr>
              <a:buFontTx/>
              <a:buChar char="-"/>
              <a:defRPr/>
            </a:pPr>
            <a:r>
              <a:rPr lang="en-GB" altLang="en-US" sz="2400" dirty="0">
                <a:cs typeface="Arial" charset="0"/>
              </a:rPr>
              <a:t>Improve mobility</a:t>
            </a:r>
          </a:p>
          <a:p>
            <a:pPr>
              <a:buFontTx/>
              <a:buChar char="-"/>
              <a:defRPr/>
            </a:pPr>
            <a:r>
              <a:rPr lang="en-GB" altLang="en-US" sz="2400" dirty="0">
                <a:cs typeface="Arial" charset="0"/>
              </a:rPr>
              <a:t>Reduce risk of infections</a:t>
            </a:r>
          </a:p>
          <a:p>
            <a:pPr>
              <a:buFontTx/>
              <a:buChar char="-"/>
              <a:defRPr/>
            </a:pPr>
            <a:r>
              <a:rPr lang="en-GB" altLang="en-US" sz="2400" dirty="0">
                <a:cs typeface="Arial" charset="0"/>
              </a:rPr>
              <a:t>Promote weight gain towards a healthy BMI range</a:t>
            </a:r>
          </a:p>
          <a:p>
            <a:pPr>
              <a:defRPr/>
            </a:pPr>
            <a:endParaRPr lang="en-GB" altLang="en-US" sz="2000" dirty="0">
              <a:latin typeface="Arial" charset="0"/>
              <a:cs typeface="Arial" charset="0"/>
            </a:endParaRPr>
          </a:p>
          <a:p>
            <a:pPr>
              <a:defRPr/>
            </a:pPr>
            <a:endParaRPr lang="en-GB" altLang="en-US"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D46D-6690-A9BD-E709-92C48B4B5D05}"/>
              </a:ext>
            </a:extLst>
          </p:cNvPr>
          <p:cNvSpPr>
            <a:spLocks noGrp="1"/>
          </p:cNvSpPr>
          <p:nvPr>
            <p:ph type="title"/>
          </p:nvPr>
        </p:nvSpPr>
        <p:spPr>
          <a:xfrm>
            <a:off x="838200" y="212725"/>
            <a:ext cx="10515600" cy="1325563"/>
          </a:xfrm>
        </p:spPr>
        <p:txBody>
          <a:bodyPr/>
          <a:lstStyle/>
          <a:p>
            <a:pPr algn="ctr"/>
            <a:r>
              <a:rPr lang="en-GB" dirty="0"/>
              <a:t>Food Fortification</a:t>
            </a:r>
          </a:p>
        </p:txBody>
      </p:sp>
      <p:graphicFrame>
        <p:nvGraphicFramePr>
          <p:cNvPr id="8" name="Content Placeholder 2">
            <a:extLst>
              <a:ext uri="{FF2B5EF4-FFF2-40B4-BE49-F238E27FC236}">
                <a16:creationId xmlns:a16="http://schemas.microsoft.com/office/drawing/2014/main" id="{3B5D9132-6F58-0BCB-989A-1553CAB4991A}"/>
              </a:ext>
            </a:extLst>
          </p:cNvPr>
          <p:cNvGraphicFramePr>
            <a:graphicFrameLocks noGrp="1"/>
          </p:cNvGraphicFramePr>
          <p:nvPr>
            <p:ph idx="1"/>
            <p:extLst>
              <p:ext uri="{D42A27DB-BD31-4B8C-83A1-F6EECF244321}">
                <p14:modId xmlns:p14="http://schemas.microsoft.com/office/powerpoint/2010/main" val="154176353"/>
              </p:ext>
            </p:extLst>
          </p:nvPr>
        </p:nvGraphicFramePr>
        <p:xfrm>
          <a:off x="838200" y="2214880"/>
          <a:ext cx="10515600" cy="396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8776552-49B0-639F-D0EA-24100CAAFF92}"/>
              </a:ext>
            </a:extLst>
          </p:cNvPr>
          <p:cNvSpPr txBox="1"/>
          <p:nvPr/>
        </p:nvSpPr>
        <p:spPr>
          <a:xfrm>
            <a:off x="1808480" y="1179900"/>
            <a:ext cx="8422640" cy="646331"/>
          </a:xfrm>
          <a:prstGeom prst="rect">
            <a:avLst/>
          </a:prstGeom>
          <a:noFill/>
        </p:spPr>
        <p:txBody>
          <a:bodyPr wrap="square" rtlCol="0">
            <a:spAutoFit/>
          </a:bodyPr>
          <a:lstStyle/>
          <a:p>
            <a:pPr algn="ctr"/>
            <a:r>
              <a:rPr lang="en-GB" dirty="0"/>
              <a:t>Adding ordinary, nutrient dense household ingredients to food and drinks to increase nutrient content, without increasing the amount of food which needs to be eaten. </a:t>
            </a:r>
          </a:p>
        </p:txBody>
      </p:sp>
    </p:spTree>
    <p:extLst>
      <p:ext uri="{BB962C8B-B14F-4D97-AF65-F5344CB8AC3E}">
        <p14:creationId xmlns:p14="http://schemas.microsoft.com/office/powerpoint/2010/main" val="33982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BF665F41-6EA1-47A2-BEAB-DD4EFD33CC0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D35441B1-AFD2-4789-A355-0C1F861903E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75B58F2E-B8D4-45C3-9E54-13DADE5F99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7DA58779-F5EF-4251-A195-6A13B5439AF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4607F323-1D4A-4FB6-9DBC-E537787701D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3E5A7D21-E767-411C-824E-0022EE193C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90720494-B340-4AE9-B1DF-4F1EE52EE5E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61C10FC4-11BA-4037-863A-E19891DB682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A523A1A3-B0A0-4636-9D2B-E3E965526F5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CCFC2E11-9E2A-4FBE-86CB-F943104A9B0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0F3246BC-2BFB-48FF-B4E0-C57A4149E53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DADAA313-697C-415A-8D6E-C96F059CF6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5DD18E9-3E9B-402E-9050-18325E70DBD1}"/>
              </a:ext>
            </a:extLst>
          </p:cNvPr>
          <p:cNvSpPr>
            <a:spLocks noGrp="1" noChangeArrowheads="1"/>
          </p:cNvSpPr>
          <p:nvPr>
            <p:ph type="title"/>
          </p:nvPr>
        </p:nvSpPr>
        <p:spPr>
          <a:xfrm>
            <a:off x="1118805" y="2610407"/>
            <a:ext cx="2704253" cy="1454970"/>
          </a:xfrm>
        </p:spPr>
        <p:txBody>
          <a:bodyPr>
            <a:normAutofit fontScale="90000"/>
          </a:bodyPr>
          <a:lstStyle/>
          <a:p>
            <a:pPr algn="ctr"/>
            <a:r>
              <a:rPr lang="en-GB" altLang="en-US" dirty="0">
                <a:solidFill>
                  <a:schemeClr val="bg1"/>
                </a:solidFill>
                <a:latin typeface="+mn-lt"/>
              </a:rPr>
              <a:t>Food Fortification Examples</a:t>
            </a:r>
            <a:endParaRPr lang="en-GB" altLang="en-US" sz="4000" dirty="0">
              <a:solidFill>
                <a:schemeClr val="bg1"/>
              </a:solidFill>
              <a:latin typeface="+mn-lt"/>
            </a:endParaRPr>
          </a:p>
        </p:txBody>
      </p:sp>
      <p:sp>
        <p:nvSpPr>
          <p:cNvPr id="49155" name="Rectangle 3">
            <a:extLst>
              <a:ext uri="{FF2B5EF4-FFF2-40B4-BE49-F238E27FC236}">
                <a16:creationId xmlns:a16="http://schemas.microsoft.com/office/drawing/2014/main" id="{105AF358-3824-4154-BBCA-BA31EAE9D2EC}"/>
              </a:ext>
            </a:extLst>
          </p:cNvPr>
          <p:cNvSpPr>
            <a:spLocks noGrp="1" noChangeArrowheads="1"/>
          </p:cNvSpPr>
          <p:nvPr>
            <p:ph idx="1"/>
          </p:nvPr>
        </p:nvSpPr>
        <p:spPr>
          <a:xfrm>
            <a:off x="2209800" y="2349500"/>
            <a:ext cx="7772400" cy="4114800"/>
          </a:xfrm>
        </p:spPr>
        <p:txBody>
          <a:bodyPr/>
          <a:lstStyle/>
          <a:p>
            <a:pPr>
              <a:buFontTx/>
              <a:buNone/>
            </a:pPr>
            <a:endParaRPr lang="en-GB" altLang="en-US" b="1" dirty="0">
              <a:latin typeface="Arial" panose="020B0604020202020204" pitchFamily="34" charset="0"/>
            </a:endParaRPr>
          </a:p>
          <a:p>
            <a:pPr>
              <a:buFontTx/>
              <a:buNone/>
            </a:pPr>
            <a:endParaRPr lang="en-GB" altLang="en-US" b="1" dirty="0">
              <a:latin typeface="Arial" panose="020B0604020202020204" pitchFamily="34" charset="0"/>
            </a:endParaRPr>
          </a:p>
          <a:p>
            <a:pPr>
              <a:buFontTx/>
              <a:buNone/>
            </a:pPr>
            <a:endParaRPr lang="en-GB" altLang="en-US" dirty="0">
              <a:latin typeface="Arial" panose="020B0604020202020204" pitchFamily="34" charset="0"/>
            </a:endParaRPr>
          </a:p>
        </p:txBody>
      </p:sp>
      <p:pic>
        <p:nvPicPr>
          <p:cNvPr id="5" name="Picture 4">
            <a:extLst>
              <a:ext uri="{FF2B5EF4-FFF2-40B4-BE49-F238E27FC236}">
                <a16:creationId xmlns:a16="http://schemas.microsoft.com/office/drawing/2014/main" id="{01436A03-976A-AE1F-E0F1-75DE05F12F26}"/>
              </a:ext>
            </a:extLst>
          </p:cNvPr>
          <p:cNvPicPr>
            <a:picLocks noChangeAspect="1"/>
          </p:cNvPicPr>
          <p:nvPr/>
        </p:nvPicPr>
        <p:blipFill>
          <a:blip r:embed="rId3"/>
          <a:stretch>
            <a:fillRect/>
          </a:stretch>
        </p:blipFill>
        <p:spPr>
          <a:xfrm>
            <a:off x="3975659" y="200455"/>
            <a:ext cx="7682939" cy="6461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232A13DF-CD91-101B-3CEE-A0033C249636}"/>
              </a:ext>
            </a:extLst>
          </p:cNvPr>
          <p:cNvSpPr/>
          <p:nvPr/>
        </p:nvSpPr>
        <p:spPr>
          <a:xfrm>
            <a:off x="0" y="0"/>
            <a:ext cx="21336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sp>
        <p:nvSpPr>
          <p:cNvPr id="3" name="Flowchart: Connector 2">
            <a:extLst>
              <a:ext uri="{FF2B5EF4-FFF2-40B4-BE49-F238E27FC236}">
                <a16:creationId xmlns:a16="http://schemas.microsoft.com/office/drawing/2014/main" id="{5DBC481D-D5F7-63EC-C0EB-BEAC6E62640C}"/>
              </a:ext>
            </a:extLst>
          </p:cNvPr>
          <p:cNvSpPr/>
          <p:nvPr/>
        </p:nvSpPr>
        <p:spPr>
          <a:xfrm>
            <a:off x="577850" y="1913651"/>
            <a:ext cx="3187700" cy="3030697"/>
          </a:xfrm>
          <a:prstGeom prst="flowChartConnector">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Honey Pot outline">
            <a:extLst>
              <a:ext uri="{FF2B5EF4-FFF2-40B4-BE49-F238E27FC236}">
                <a16:creationId xmlns:a16="http://schemas.microsoft.com/office/drawing/2014/main" id="{3DD329B2-C035-40A6-B9BC-7D032031A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2" y="351508"/>
            <a:ext cx="914400" cy="914400"/>
          </a:xfrm>
          <a:prstGeom prst="rect">
            <a:avLst/>
          </a:prstGeom>
        </p:spPr>
      </p:pic>
      <p:pic>
        <p:nvPicPr>
          <p:cNvPr id="4" name="Graphic 3" descr="Cheese outline">
            <a:extLst>
              <a:ext uri="{FF2B5EF4-FFF2-40B4-BE49-F238E27FC236}">
                <a16:creationId xmlns:a16="http://schemas.microsoft.com/office/drawing/2014/main" id="{AD647B56-3616-41C4-BB92-29FA56A80A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813" y="5346782"/>
            <a:ext cx="914400" cy="914400"/>
          </a:xfrm>
          <a:prstGeom prst="rect">
            <a:avLst/>
          </a:prstGeom>
        </p:spPr>
      </p:pic>
      <p:sp>
        <p:nvSpPr>
          <p:cNvPr id="14" name="Rectangle 2">
            <a:extLst>
              <a:ext uri="{FF2B5EF4-FFF2-40B4-BE49-F238E27FC236}">
                <a16:creationId xmlns:a16="http://schemas.microsoft.com/office/drawing/2014/main" id="{C4EE75A8-D9BC-8610-D583-80A12EF70A2A}"/>
              </a:ext>
            </a:extLst>
          </p:cNvPr>
          <p:cNvSpPr txBox="1">
            <a:spLocks noChangeArrowheads="1"/>
          </p:cNvSpPr>
          <p:nvPr/>
        </p:nvSpPr>
        <p:spPr>
          <a:xfrm>
            <a:off x="814975" y="2701514"/>
            <a:ext cx="2704253" cy="145497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bg1"/>
                </a:solidFill>
                <a:latin typeface="+mn-lt"/>
              </a:rPr>
              <a:t>Food Fortification Examples</a:t>
            </a:r>
            <a:endParaRPr lang="en-GB" altLang="en-US" sz="4000" dirty="0">
              <a:solidFill>
                <a:schemeClr val="bg1"/>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8BCC-5174-AB40-02D5-9FD7A58ED9E7}"/>
              </a:ext>
            </a:extLst>
          </p:cNvPr>
          <p:cNvSpPr>
            <a:spLocks noGrp="1"/>
          </p:cNvSpPr>
          <p:nvPr>
            <p:ph type="title"/>
          </p:nvPr>
        </p:nvSpPr>
        <p:spPr>
          <a:xfrm>
            <a:off x="841248" y="256032"/>
            <a:ext cx="10506456" cy="1014984"/>
          </a:xfrm>
        </p:spPr>
        <p:txBody>
          <a:bodyPr anchor="b">
            <a:normAutofit/>
          </a:bodyPr>
          <a:lstStyle/>
          <a:p>
            <a:pPr algn="ctr"/>
            <a:r>
              <a:rPr lang="en-GB" dirty="0"/>
              <a:t>Fortification top tips:</a:t>
            </a:r>
          </a:p>
        </p:txBody>
      </p:sp>
      <p:graphicFrame>
        <p:nvGraphicFramePr>
          <p:cNvPr id="5" name="Content Placeholder 2">
            <a:extLst>
              <a:ext uri="{FF2B5EF4-FFF2-40B4-BE49-F238E27FC236}">
                <a16:creationId xmlns:a16="http://schemas.microsoft.com/office/drawing/2014/main" id="{36C7DD5E-E79A-3B5E-8F00-8CD16C75C5DA}"/>
              </a:ext>
            </a:extLst>
          </p:cNvPr>
          <p:cNvGraphicFramePr>
            <a:graphicFrameLocks noGrp="1"/>
          </p:cNvGraphicFramePr>
          <p:nvPr>
            <p:ph idx="1"/>
            <p:extLst>
              <p:ext uri="{D42A27DB-BD31-4B8C-83A1-F6EECF244321}">
                <p14:modId xmlns:p14="http://schemas.microsoft.com/office/powerpoint/2010/main" val="4287063027"/>
              </p:ext>
            </p:extLst>
          </p:nvPr>
        </p:nvGraphicFramePr>
        <p:xfrm>
          <a:off x="391887" y="1439917"/>
          <a:ext cx="11375570" cy="5162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03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4375-5A52-1532-6E7B-029D9FAF144D}"/>
            </a:ext>
          </a:extLst>
        </p:cNvPr>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CD9B13CB-7E6B-BBA8-BDC9-4114D841C0EF}"/>
              </a:ext>
            </a:extLst>
          </p:cNvPr>
          <p:cNvPicPr>
            <a:picLocks noGrp="1" noChangeAspect="1"/>
          </p:cNvPicPr>
          <p:nvPr>
            <p:ph sz="half" idx="1"/>
          </p:nvPr>
        </p:nvPicPr>
        <p:blipFill>
          <a:blip r:embed="rId3"/>
          <a:stretch>
            <a:fillRect/>
          </a:stretch>
        </p:blipFill>
        <p:spPr>
          <a:xfrm>
            <a:off x="3909075" y="1954518"/>
            <a:ext cx="8041270" cy="3147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315F480D-0D3B-E399-744D-0AE938776FB3}"/>
              </a:ext>
            </a:extLst>
          </p:cNvPr>
          <p:cNvSpPr/>
          <p:nvPr/>
        </p:nvSpPr>
        <p:spPr>
          <a:xfrm>
            <a:off x="-1" y="-1"/>
            <a:ext cx="2133600"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sp>
        <p:nvSpPr>
          <p:cNvPr id="3" name="Flowchart: Connector 2">
            <a:extLst>
              <a:ext uri="{FF2B5EF4-FFF2-40B4-BE49-F238E27FC236}">
                <a16:creationId xmlns:a16="http://schemas.microsoft.com/office/drawing/2014/main" id="{ADCFB0E2-862C-7367-8A28-8CC771F1E353}"/>
              </a:ext>
            </a:extLst>
          </p:cNvPr>
          <p:cNvSpPr/>
          <p:nvPr/>
        </p:nvSpPr>
        <p:spPr>
          <a:xfrm>
            <a:off x="558029" y="1954518"/>
            <a:ext cx="3187700" cy="3030697"/>
          </a:xfrm>
          <a:prstGeom prst="flowChartConnector">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06" name="Title 1">
            <a:extLst>
              <a:ext uri="{FF2B5EF4-FFF2-40B4-BE49-F238E27FC236}">
                <a16:creationId xmlns:a16="http://schemas.microsoft.com/office/drawing/2014/main" id="{E5A31FFE-3839-C206-C369-59CADA3182C5}"/>
              </a:ext>
            </a:extLst>
          </p:cNvPr>
          <p:cNvSpPr>
            <a:spLocks noGrp="1" noChangeArrowheads="1"/>
          </p:cNvSpPr>
          <p:nvPr>
            <p:ph type="title"/>
          </p:nvPr>
        </p:nvSpPr>
        <p:spPr>
          <a:xfrm>
            <a:off x="721375" y="2780506"/>
            <a:ext cx="2824449" cy="1296987"/>
          </a:xfrm>
        </p:spPr>
        <p:txBody>
          <a:bodyPr>
            <a:normAutofit fontScale="90000"/>
          </a:bodyPr>
          <a:lstStyle/>
          <a:p>
            <a:pPr algn="ctr"/>
            <a:r>
              <a:rPr lang="en-GB" altLang="en-US" dirty="0">
                <a:solidFill>
                  <a:schemeClr val="bg1"/>
                </a:solidFill>
                <a:latin typeface="+mn-lt"/>
                <a:cs typeface="Arial" panose="020B0604020202020204" pitchFamily="34" charset="0"/>
              </a:rPr>
              <a:t>Nutritious</a:t>
            </a:r>
            <a:r>
              <a:rPr lang="en-GB" altLang="en-US" dirty="0">
                <a:latin typeface="+mn-lt"/>
                <a:cs typeface="Arial" panose="020B0604020202020204" pitchFamily="34" charset="0"/>
              </a:rPr>
              <a:t> </a:t>
            </a:r>
            <a:r>
              <a:rPr lang="en-GB" altLang="en-US" dirty="0">
                <a:solidFill>
                  <a:schemeClr val="bg1"/>
                </a:solidFill>
                <a:latin typeface="+mn-lt"/>
                <a:cs typeface="Arial" panose="020B0604020202020204" pitchFamily="34" charset="0"/>
              </a:rPr>
              <a:t>Snack Examples</a:t>
            </a:r>
            <a:endParaRPr lang="en-GB" altLang="en-US" dirty="0">
              <a:solidFill>
                <a:schemeClr val="bg1"/>
              </a:solidFill>
              <a:latin typeface="+mn-lt"/>
            </a:endParaRPr>
          </a:p>
        </p:txBody>
      </p:sp>
      <p:pic>
        <p:nvPicPr>
          <p:cNvPr id="47104" name="Graphic 47103" descr="Cake slice outline">
            <a:extLst>
              <a:ext uri="{FF2B5EF4-FFF2-40B4-BE49-F238E27FC236}">
                <a16:creationId xmlns:a16="http://schemas.microsoft.com/office/drawing/2014/main" id="{1EE16594-C851-EE12-4E16-8D7D82F9E16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8029" y="5354003"/>
            <a:ext cx="914400" cy="914400"/>
          </a:xfrm>
          <a:prstGeom prst="rect">
            <a:avLst/>
          </a:prstGeom>
        </p:spPr>
      </p:pic>
      <p:pic>
        <p:nvPicPr>
          <p:cNvPr id="54" name="Graphic 53" descr="Pie outline">
            <a:extLst>
              <a:ext uri="{FF2B5EF4-FFF2-40B4-BE49-F238E27FC236}">
                <a16:creationId xmlns:a16="http://schemas.microsoft.com/office/drawing/2014/main" id="{E9D4EADD-172C-C572-3C1C-7D6CF76801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638" y="424482"/>
            <a:ext cx="914400" cy="914400"/>
          </a:xfrm>
          <a:prstGeom prst="rect">
            <a:avLst/>
          </a:prstGeom>
        </p:spPr>
      </p:pic>
    </p:spTree>
    <p:extLst>
      <p:ext uri="{BB962C8B-B14F-4D97-AF65-F5344CB8AC3E}">
        <p14:creationId xmlns:p14="http://schemas.microsoft.com/office/powerpoint/2010/main" val="3306933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4286</TotalTime>
  <Words>2284</Words>
  <Application>Microsoft Office PowerPoint</Application>
  <PresentationFormat>Widescreen</PresentationFormat>
  <Paragraphs>203</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Aptos</vt:lpstr>
      <vt:lpstr>Arial</vt:lpstr>
      <vt:lpstr>Calibri</vt:lpstr>
      <vt:lpstr>Calibri Light</vt:lpstr>
      <vt:lpstr>Times New Roman</vt:lpstr>
      <vt:lpstr>Office Theme</vt:lpstr>
      <vt:lpstr>1_Office Theme</vt:lpstr>
      <vt:lpstr>Improving Community Adult Nutrition (I-CAN)  e-learning </vt:lpstr>
      <vt:lpstr>PowerPoint Presentation</vt:lpstr>
      <vt:lpstr>Aims: </vt:lpstr>
      <vt:lpstr>What is “Food Based Treatment”?</vt:lpstr>
      <vt:lpstr>Benefits of food based treatment</vt:lpstr>
      <vt:lpstr>Food Fortification</vt:lpstr>
      <vt:lpstr>Food Fortification Examples</vt:lpstr>
      <vt:lpstr>Fortification top tips:</vt:lpstr>
      <vt:lpstr>Nutritious Snack Examples</vt:lpstr>
      <vt:lpstr>Nourishing fluids </vt:lpstr>
      <vt:lpstr>Nourishing Fluid Examples</vt:lpstr>
      <vt:lpstr>Examples of nutrient dense foods added across the day</vt:lpstr>
      <vt:lpstr>Other considerations: </vt:lpstr>
      <vt:lpstr>General Tips for increasing food intake</vt:lpstr>
      <vt:lpstr>PowerPoint Presentation</vt:lpstr>
      <vt:lpstr>Homemade ONS Replacement Supplements</vt:lpstr>
      <vt:lpstr>Homemade ONS  replacement Supplement Recipes </vt:lpstr>
      <vt:lpstr>Home-made Supplement Drinks Tips</vt:lpstr>
      <vt:lpstr>Use of Prescribed Oral Nutritional Supplement (ONS) in Care Homes</vt:lpstr>
      <vt:lpstr>Prescribed Oral Nutritional Supplements  (ONS)</vt:lpstr>
      <vt:lpstr>Key considerations when using prescribed ONS</vt:lpstr>
      <vt:lpstr>Knowledge Check:  Please see Ethel’s diet below, consider how you could fortify her current diet. Also think about what other factors are important to optimise oral intake? </vt:lpstr>
      <vt:lpstr>    Food fortification ideas to encourage/offer Ethel</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and Prevention of Malnutrition</dc:title>
  <dc:creator>Spillane Joseph</dc:creator>
  <cp:lastModifiedBy>ARMSTRONG-SMITH, Emily (LEICESTERSHIRE PARTNERSHIP NHS TRUST)</cp:lastModifiedBy>
  <cp:revision>128</cp:revision>
  <dcterms:created xsi:type="dcterms:W3CDTF">2022-05-10T14:57:00Z</dcterms:created>
  <dcterms:modified xsi:type="dcterms:W3CDTF">2026-03-16T15:53:38Z</dcterms:modified>
</cp:coreProperties>
</file>