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3"/>
  </p:notesMasterIdLst>
  <p:sldIdLst>
    <p:sldId id="419" r:id="rId3"/>
    <p:sldId id="420" r:id="rId4"/>
    <p:sldId id="360" r:id="rId5"/>
    <p:sldId id="314" r:id="rId6"/>
    <p:sldId id="361" r:id="rId7"/>
    <p:sldId id="366" r:id="rId8"/>
    <p:sldId id="315" r:id="rId9"/>
    <p:sldId id="363" r:id="rId10"/>
    <p:sldId id="365" r:id="rId11"/>
    <p:sldId id="3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8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731E00-D109-413A-94B8-34294273203C}"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97B6CF26-79CF-4F6C-B277-637C3F7CB532}">
      <dgm:prSet custT="1"/>
      <dgm:spPr/>
      <dgm:t>
        <a:bodyPr/>
        <a:lstStyle/>
        <a:p>
          <a:r>
            <a:rPr lang="en-GB" sz="1400" dirty="0">
              <a:latin typeface="Arial" panose="020B0604020202020204" pitchFamily="34" charset="0"/>
              <a:cs typeface="Arial" panose="020B0604020202020204" pitchFamily="34" charset="0"/>
            </a:rPr>
            <a:t>Food first and food fortification strategies that </a:t>
          </a:r>
          <a:r>
            <a:rPr lang="en-GB" sz="1400" dirty="0">
              <a:latin typeface="Arial" charset="0"/>
              <a:cs typeface="Arial" charset="0"/>
            </a:rPr>
            <a:t>help to p</a:t>
          </a:r>
          <a:r>
            <a:rPr lang="en-GB" altLang="en-US" sz="1400" dirty="0">
              <a:latin typeface="Arial" charset="0"/>
              <a:cs typeface="Arial" charset="0"/>
            </a:rPr>
            <a:t>rovide extra protein. This promotes wound healing, increases muscle strength, improves mobility, and reduces risk of infections. They also help to provide extra energy (calories) to promote weight gain and helps the body to use protein effectively</a:t>
          </a:r>
          <a:r>
            <a:rPr lang="en-GB" altLang="en-US" sz="1100" dirty="0">
              <a:latin typeface="Arial" charset="0"/>
              <a:cs typeface="Arial" charset="0"/>
            </a:rPr>
            <a:t>.</a:t>
          </a:r>
        </a:p>
      </dgm:t>
    </dgm:pt>
    <dgm:pt modelId="{DFD99B0E-EDCB-4301-88F7-2E1457349F92}" type="parTrans" cxnId="{2953C98A-76E6-409D-810D-44A63C5E1652}">
      <dgm:prSet/>
      <dgm:spPr/>
      <dgm:t>
        <a:bodyPr/>
        <a:lstStyle/>
        <a:p>
          <a:endParaRPr lang="en-GB"/>
        </a:p>
      </dgm:t>
    </dgm:pt>
    <dgm:pt modelId="{6DC6561D-E695-446C-92CF-D94D279DAFF0}" type="sibTrans" cxnId="{2953C98A-76E6-409D-810D-44A63C5E1652}">
      <dgm:prSet/>
      <dgm:spPr/>
      <dgm:t>
        <a:bodyPr/>
        <a:lstStyle/>
        <a:p>
          <a:endParaRPr lang="en-GB"/>
        </a:p>
      </dgm:t>
    </dgm:pt>
    <dgm:pt modelId="{CF453211-18A1-4367-8B3D-6DC8AD9D59F3}">
      <dgm:prSet custT="1"/>
      <dgm:spPr/>
      <dgm:t>
        <a:bodyPr/>
        <a:lstStyle/>
        <a:p>
          <a:r>
            <a:rPr lang="en-GB" sz="1400" dirty="0">
              <a:latin typeface="Arial" panose="020B0604020202020204" pitchFamily="34" charset="0"/>
              <a:cs typeface="Arial" panose="020B0604020202020204" pitchFamily="34" charset="0"/>
            </a:rPr>
            <a:t>Although fluids can be filling which can impact on appetite, they can also provide an opportunity to improve nutritional status when oral intake of foods is minimal.</a:t>
          </a:r>
        </a:p>
      </dgm:t>
    </dgm:pt>
    <dgm:pt modelId="{D2CC971F-D775-4AF3-AEF5-905D332E7DA3}" type="parTrans" cxnId="{D379C18E-53A5-43A8-99B4-C6805DC3B588}">
      <dgm:prSet/>
      <dgm:spPr/>
      <dgm:t>
        <a:bodyPr/>
        <a:lstStyle/>
        <a:p>
          <a:endParaRPr lang="en-GB"/>
        </a:p>
      </dgm:t>
    </dgm:pt>
    <dgm:pt modelId="{C1D5978F-EB83-49C1-9D9B-211146839EDD}" type="sibTrans" cxnId="{D379C18E-53A5-43A8-99B4-C6805DC3B588}">
      <dgm:prSet/>
      <dgm:spPr/>
      <dgm:t>
        <a:bodyPr/>
        <a:lstStyle/>
        <a:p>
          <a:endParaRPr lang="en-GB"/>
        </a:p>
      </dgm:t>
    </dgm:pt>
    <dgm:pt modelId="{6219B266-AA23-4BA8-BCC9-C16791021DB0}">
      <dgm:prSet custT="1"/>
      <dgm:spPr/>
      <dgm:t>
        <a:bodyPr/>
        <a:lstStyle/>
        <a:p>
          <a:r>
            <a:rPr lang="en-GB" sz="1400" dirty="0">
              <a:latin typeface="Arial" panose="020B0604020202020204" pitchFamily="34" charset="0"/>
              <a:cs typeface="Arial" panose="020B0604020202020204" pitchFamily="34" charset="0"/>
            </a:rPr>
            <a:t>ONS should only be prescribed when first-line dietary advice has not been sufficient alone. They should not be used on a long-term basis without regular monitoring and re-assessment.</a:t>
          </a:r>
        </a:p>
      </dgm:t>
    </dgm:pt>
    <dgm:pt modelId="{B4AECEBC-E916-413F-AFF0-072913AF8239}" type="parTrans" cxnId="{FE1F2AFA-C487-4A89-A7EB-06B3B795C933}">
      <dgm:prSet/>
      <dgm:spPr/>
      <dgm:t>
        <a:bodyPr/>
        <a:lstStyle/>
        <a:p>
          <a:endParaRPr lang="en-GB"/>
        </a:p>
      </dgm:t>
    </dgm:pt>
    <dgm:pt modelId="{4021020A-6B84-4E5B-9CA2-7A3FC91B1605}" type="sibTrans" cxnId="{FE1F2AFA-C487-4A89-A7EB-06B3B795C933}">
      <dgm:prSet/>
      <dgm:spPr/>
      <dgm:t>
        <a:bodyPr/>
        <a:lstStyle/>
        <a:p>
          <a:endParaRPr lang="en-GB"/>
        </a:p>
      </dgm:t>
    </dgm:pt>
    <dgm:pt modelId="{8C9ADB69-2D75-4784-8337-A71A239BB052}">
      <dgm:prSet custT="1"/>
      <dgm:spPr/>
      <dgm:t>
        <a:bodyPr/>
        <a:lstStyle/>
        <a:p>
          <a:r>
            <a:rPr lang="en-GB" sz="1400" dirty="0">
              <a:latin typeface="Arial" panose="020B0604020202020204" pitchFamily="34" charset="0"/>
              <a:cs typeface="Arial" panose="020B0604020202020204" pitchFamily="34" charset="0"/>
            </a:rPr>
            <a:t>Always be mindful of the suitability of foods used to enrich a patient’s diet if they</a:t>
          </a:r>
        </a:p>
        <a:p>
          <a:r>
            <a:rPr lang="en-GB" sz="1400" dirty="0">
              <a:latin typeface="Arial" panose="020B0604020202020204" pitchFamily="34" charset="0"/>
              <a:cs typeface="Arial" panose="020B0604020202020204" pitchFamily="34" charset="0"/>
            </a:rPr>
            <a:t>	- are on a texture or fluid modified diet</a:t>
          </a:r>
        </a:p>
        <a:p>
          <a:r>
            <a:rPr lang="en-GB" sz="1400" dirty="0">
              <a:latin typeface="Arial" panose="020B0604020202020204" pitchFamily="34" charset="0"/>
              <a:cs typeface="Arial" panose="020B0604020202020204" pitchFamily="34" charset="0"/>
            </a:rPr>
            <a:t>	- have specific cultural or dietary preferences</a:t>
          </a:r>
        </a:p>
        <a:p>
          <a:r>
            <a:rPr lang="en-GB" sz="1400" dirty="0">
              <a:latin typeface="Arial" panose="020B0604020202020204" pitchFamily="34" charset="0"/>
              <a:cs typeface="Arial" panose="020B0604020202020204" pitchFamily="34" charset="0"/>
            </a:rPr>
            <a:t>	- have allergies/intolerances which may require special considerations.</a:t>
          </a:r>
        </a:p>
      </dgm:t>
    </dgm:pt>
    <dgm:pt modelId="{561F4F2A-73D2-4AF5-8BA6-6598D33E0485}" type="parTrans" cxnId="{CC78CE99-5593-49EE-8542-59B74861E471}">
      <dgm:prSet/>
      <dgm:spPr/>
      <dgm:t>
        <a:bodyPr/>
        <a:lstStyle/>
        <a:p>
          <a:endParaRPr lang="en-GB"/>
        </a:p>
      </dgm:t>
    </dgm:pt>
    <dgm:pt modelId="{EB326702-2490-4E25-B4A7-0310803FD3E0}" type="sibTrans" cxnId="{CC78CE99-5593-49EE-8542-59B74861E471}">
      <dgm:prSet/>
      <dgm:spPr/>
      <dgm:t>
        <a:bodyPr/>
        <a:lstStyle/>
        <a:p>
          <a:endParaRPr lang="en-GB"/>
        </a:p>
      </dgm:t>
    </dgm:pt>
    <dgm:pt modelId="{3DB838D6-E320-4893-A945-EE1E60294BEC}">
      <dgm:prSet custT="1"/>
      <dgm:spPr/>
      <dgm:t>
        <a:bodyPr/>
        <a:lstStyle/>
        <a:p>
          <a:r>
            <a:rPr lang="en-GB" sz="1400" dirty="0">
              <a:latin typeface="Arial" panose="020B0604020202020204" pitchFamily="34" charset="0"/>
              <a:cs typeface="Arial" panose="020B0604020202020204" pitchFamily="34" charset="0"/>
            </a:rPr>
            <a:t>Treating malnutrition also includes ensuring a nutrient dense diet and adequate fluid intake, as well as a suitable environment to optimise oral intake and support health and wellbeing.</a:t>
          </a:r>
        </a:p>
      </dgm:t>
    </dgm:pt>
    <dgm:pt modelId="{D638A4D1-E3F7-4478-BC23-7569426ABF60}" type="parTrans" cxnId="{D56F1FFF-742E-438E-B631-0875AB7BC1FE}">
      <dgm:prSet/>
      <dgm:spPr/>
      <dgm:t>
        <a:bodyPr/>
        <a:lstStyle/>
        <a:p>
          <a:endParaRPr lang="en-GB"/>
        </a:p>
      </dgm:t>
    </dgm:pt>
    <dgm:pt modelId="{1DB44361-1935-4552-8163-D7AEBCDAB747}" type="sibTrans" cxnId="{D56F1FFF-742E-438E-B631-0875AB7BC1FE}">
      <dgm:prSet/>
      <dgm:spPr/>
      <dgm:t>
        <a:bodyPr/>
        <a:lstStyle/>
        <a:p>
          <a:endParaRPr lang="en-GB"/>
        </a:p>
      </dgm:t>
    </dgm:pt>
    <dgm:pt modelId="{C06DE517-ACE2-4F73-B345-067C10F73E45}" type="pres">
      <dgm:prSet presAssocID="{FC731E00-D109-413A-94B8-34294273203C}" presName="linear" presStyleCnt="0">
        <dgm:presLayoutVars>
          <dgm:animLvl val="lvl"/>
          <dgm:resizeHandles val="exact"/>
        </dgm:presLayoutVars>
      </dgm:prSet>
      <dgm:spPr/>
    </dgm:pt>
    <dgm:pt modelId="{BBA8E9CC-303F-4681-9B7B-B439B67DF2A7}" type="pres">
      <dgm:prSet presAssocID="{97B6CF26-79CF-4F6C-B277-637C3F7CB532}" presName="parentText" presStyleLbl="node1" presStyleIdx="0" presStyleCnt="5" custLinFactNeighborY="77438">
        <dgm:presLayoutVars>
          <dgm:chMax val="0"/>
          <dgm:bulletEnabled val="1"/>
        </dgm:presLayoutVars>
      </dgm:prSet>
      <dgm:spPr/>
    </dgm:pt>
    <dgm:pt modelId="{C06E1457-2EC3-40A9-9E90-9570BE3CA518}" type="pres">
      <dgm:prSet presAssocID="{6DC6561D-E695-446C-92CF-D94D279DAFF0}" presName="spacer" presStyleCnt="0"/>
      <dgm:spPr/>
    </dgm:pt>
    <dgm:pt modelId="{347163B4-2A80-4499-86A0-434CF53B7C15}" type="pres">
      <dgm:prSet presAssocID="{CF453211-18A1-4367-8B3D-6DC8AD9D59F3}" presName="parentText" presStyleLbl="node1" presStyleIdx="1" presStyleCnt="5" custLinFactNeighborY="35199">
        <dgm:presLayoutVars>
          <dgm:chMax val="0"/>
          <dgm:bulletEnabled val="1"/>
        </dgm:presLayoutVars>
      </dgm:prSet>
      <dgm:spPr/>
    </dgm:pt>
    <dgm:pt modelId="{6EB97A7A-6E04-4ED2-A891-50B7FA6786E5}" type="pres">
      <dgm:prSet presAssocID="{C1D5978F-EB83-49C1-9D9B-211146839EDD}" presName="spacer" presStyleCnt="0"/>
      <dgm:spPr/>
    </dgm:pt>
    <dgm:pt modelId="{C491CDA7-AA9E-474B-9C57-F763C91F6D93}" type="pres">
      <dgm:prSet presAssocID="{6219B266-AA23-4BA8-BCC9-C16791021DB0}" presName="parentText" presStyleLbl="node1" presStyleIdx="2" presStyleCnt="5">
        <dgm:presLayoutVars>
          <dgm:chMax val="0"/>
          <dgm:bulletEnabled val="1"/>
        </dgm:presLayoutVars>
      </dgm:prSet>
      <dgm:spPr/>
    </dgm:pt>
    <dgm:pt modelId="{CA8922DD-3520-4162-B286-64DDF698155D}" type="pres">
      <dgm:prSet presAssocID="{4021020A-6B84-4E5B-9CA2-7A3FC91B1605}" presName="spacer" presStyleCnt="0"/>
      <dgm:spPr/>
    </dgm:pt>
    <dgm:pt modelId="{9A344F3A-DF3C-4226-B3C9-9EC714348BA3}" type="pres">
      <dgm:prSet presAssocID="{8C9ADB69-2D75-4784-8337-A71A239BB052}" presName="parentText" presStyleLbl="node1" presStyleIdx="3" presStyleCnt="5" custScaleY="105618" custLinFactNeighborY="87734">
        <dgm:presLayoutVars>
          <dgm:chMax val="0"/>
          <dgm:bulletEnabled val="1"/>
        </dgm:presLayoutVars>
      </dgm:prSet>
      <dgm:spPr/>
    </dgm:pt>
    <dgm:pt modelId="{20CBBF62-36D4-40E3-8A50-5163B9E8FB43}" type="pres">
      <dgm:prSet presAssocID="{EB326702-2490-4E25-B4A7-0310803FD3E0}" presName="spacer" presStyleCnt="0"/>
      <dgm:spPr/>
    </dgm:pt>
    <dgm:pt modelId="{E14EC4DC-9E27-45BC-A4CB-AAA229176C8F}" type="pres">
      <dgm:prSet presAssocID="{3DB838D6-E320-4893-A945-EE1E60294BEC}" presName="parentText" presStyleLbl="node1" presStyleIdx="4" presStyleCnt="5">
        <dgm:presLayoutVars>
          <dgm:chMax val="0"/>
          <dgm:bulletEnabled val="1"/>
        </dgm:presLayoutVars>
      </dgm:prSet>
      <dgm:spPr/>
    </dgm:pt>
  </dgm:ptLst>
  <dgm:cxnLst>
    <dgm:cxn modelId="{5385BE00-8425-42BA-9D09-50D02DC5A565}" type="presOf" srcId="{8C9ADB69-2D75-4784-8337-A71A239BB052}" destId="{9A344F3A-DF3C-4226-B3C9-9EC714348BA3}" srcOrd="0" destOrd="0" presId="urn:microsoft.com/office/officeart/2005/8/layout/vList2"/>
    <dgm:cxn modelId="{10C05F2E-F949-46F6-B19D-87043F74017A}" type="presOf" srcId="{6219B266-AA23-4BA8-BCC9-C16791021DB0}" destId="{C491CDA7-AA9E-474B-9C57-F763C91F6D93}" srcOrd="0" destOrd="0" presId="urn:microsoft.com/office/officeart/2005/8/layout/vList2"/>
    <dgm:cxn modelId="{49CDE244-4F8E-4981-B81B-7A2AEA242FE9}" type="presOf" srcId="{97B6CF26-79CF-4F6C-B277-637C3F7CB532}" destId="{BBA8E9CC-303F-4681-9B7B-B439B67DF2A7}" srcOrd="0" destOrd="0" presId="urn:microsoft.com/office/officeart/2005/8/layout/vList2"/>
    <dgm:cxn modelId="{5F00CB49-FD49-4E88-8CBA-63E94BD1BFD6}" type="presOf" srcId="{3DB838D6-E320-4893-A945-EE1E60294BEC}" destId="{E14EC4DC-9E27-45BC-A4CB-AAA229176C8F}" srcOrd="0" destOrd="0" presId="urn:microsoft.com/office/officeart/2005/8/layout/vList2"/>
    <dgm:cxn modelId="{68D7276E-3BB7-402A-9F38-D41D800EB397}" type="presOf" srcId="{FC731E00-D109-413A-94B8-34294273203C}" destId="{C06DE517-ACE2-4F73-B345-067C10F73E45}" srcOrd="0" destOrd="0" presId="urn:microsoft.com/office/officeart/2005/8/layout/vList2"/>
    <dgm:cxn modelId="{2953C98A-76E6-409D-810D-44A63C5E1652}" srcId="{FC731E00-D109-413A-94B8-34294273203C}" destId="{97B6CF26-79CF-4F6C-B277-637C3F7CB532}" srcOrd="0" destOrd="0" parTransId="{DFD99B0E-EDCB-4301-88F7-2E1457349F92}" sibTransId="{6DC6561D-E695-446C-92CF-D94D279DAFF0}"/>
    <dgm:cxn modelId="{D379C18E-53A5-43A8-99B4-C6805DC3B588}" srcId="{FC731E00-D109-413A-94B8-34294273203C}" destId="{CF453211-18A1-4367-8B3D-6DC8AD9D59F3}" srcOrd="1" destOrd="0" parTransId="{D2CC971F-D775-4AF3-AEF5-905D332E7DA3}" sibTransId="{C1D5978F-EB83-49C1-9D9B-211146839EDD}"/>
    <dgm:cxn modelId="{CC78CE99-5593-49EE-8542-59B74861E471}" srcId="{FC731E00-D109-413A-94B8-34294273203C}" destId="{8C9ADB69-2D75-4784-8337-A71A239BB052}" srcOrd="3" destOrd="0" parTransId="{561F4F2A-73D2-4AF5-8BA6-6598D33E0485}" sibTransId="{EB326702-2490-4E25-B4A7-0310803FD3E0}"/>
    <dgm:cxn modelId="{3DC3E4A6-5DA7-47FB-B6EA-D9126F90F72B}" type="presOf" srcId="{CF453211-18A1-4367-8B3D-6DC8AD9D59F3}" destId="{347163B4-2A80-4499-86A0-434CF53B7C15}" srcOrd="0" destOrd="0" presId="urn:microsoft.com/office/officeart/2005/8/layout/vList2"/>
    <dgm:cxn modelId="{FE1F2AFA-C487-4A89-A7EB-06B3B795C933}" srcId="{FC731E00-D109-413A-94B8-34294273203C}" destId="{6219B266-AA23-4BA8-BCC9-C16791021DB0}" srcOrd="2" destOrd="0" parTransId="{B4AECEBC-E916-413F-AFF0-072913AF8239}" sibTransId="{4021020A-6B84-4E5B-9CA2-7A3FC91B1605}"/>
    <dgm:cxn modelId="{D56F1FFF-742E-438E-B631-0875AB7BC1FE}" srcId="{FC731E00-D109-413A-94B8-34294273203C}" destId="{3DB838D6-E320-4893-A945-EE1E60294BEC}" srcOrd="4" destOrd="0" parTransId="{D638A4D1-E3F7-4478-BC23-7569426ABF60}" sibTransId="{1DB44361-1935-4552-8163-D7AEBCDAB747}"/>
    <dgm:cxn modelId="{3B472951-39CA-48B0-94DD-3538655C952F}" type="presParOf" srcId="{C06DE517-ACE2-4F73-B345-067C10F73E45}" destId="{BBA8E9CC-303F-4681-9B7B-B439B67DF2A7}" srcOrd="0" destOrd="0" presId="urn:microsoft.com/office/officeart/2005/8/layout/vList2"/>
    <dgm:cxn modelId="{0289B00D-BC19-404C-8D72-C4E1879BDD0C}" type="presParOf" srcId="{C06DE517-ACE2-4F73-B345-067C10F73E45}" destId="{C06E1457-2EC3-40A9-9E90-9570BE3CA518}" srcOrd="1" destOrd="0" presId="urn:microsoft.com/office/officeart/2005/8/layout/vList2"/>
    <dgm:cxn modelId="{12D59BAB-6B2E-403B-B79C-3E42F54A3100}" type="presParOf" srcId="{C06DE517-ACE2-4F73-B345-067C10F73E45}" destId="{347163B4-2A80-4499-86A0-434CF53B7C15}" srcOrd="2" destOrd="0" presId="urn:microsoft.com/office/officeart/2005/8/layout/vList2"/>
    <dgm:cxn modelId="{C5840340-C419-4AEC-987A-30EAB1766072}" type="presParOf" srcId="{C06DE517-ACE2-4F73-B345-067C10F73E45}" destId="{6EB97A7A-6E04-4ED2-A891-50B7FA6786E5}" srcOrd="3" destOrd="0" presId="urn:microsoft.com/office/officeart/2005/8/layout/vList2"/>
    <dgm:cxn modelId="{4DF7AE1F-DBCA-4DFC-9730-E0D7C82CBCF9}" type="presParOf" srcId="{C06DE517-ACE2-4F73-B345-067C10F73E45}" destId="{C491CDA7-AA9E-474B-9C57-F763C91F6D93}" srcOrd="4" destOrd="0" presId="urn:microsoft.com/office/officeart/2005/8/layout/vList2"/>
    <dgm:cxn modelId="{15772D6F-7000-4C63-841A-384AC48DA27D}" type="presParOf" srcId="{C06DE517-ACE2-4F73-B345-067C10F73E45}" destId="{CA8922DD-3520-4162-B286-64DDF698155D}" srcOrd="5" destOrd="0" presId="urn:microsoft.com/office/officeart/2005/8/layout/vList2"/>
    <dgm:cxn modelId="{7A8A92C3-98B1-4CFD-A3AB-A95D4342CCFC}" type="presParOf" srcId="{C06DE517-ACE2-4F73-B345-067C10F73E45}" destId="{9A344F3A-DF3C-4226-B3C9-9EC714348BA3}" srcOrd="6" destOrd="0" presId="urn:microsoft.com/office/officeart/2005/8/layout/vList2"/>
    <dgm:cxn modelId="{38EF464F-111C-4887-AF40-8ED0CE3A66D8}" type="presParOf" srcId="{C06DE517-ACE2-4F73-B345-067C10F73E45}" destId="{20CBBF62-36D4-40E3-8A50-5163B9E8FB43}" srcOrd="7" destOrd="0" presId="urn:microsoft.com/office/officeart/2005/8/layout/vList2"/>
    <dgm:cxn modelId="{90A2C13D-5B86-4300-BB41-D2EF8735CEEF}" type="presParOf" srcId="{C06DE517-ACE2-4F73-B345-067C10F73E45}" destId="{E14EC4DC-9E27-45BC-A4CB-AAA229176C8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C09E96-F1D7-4C45-B1A1-87E46F3AFDE8}" type="doc">
      <dgm:prSet loTypeId="urn:microsoft.com/office/officeart/2005/8/layout/matrix3" loCatId="matrix" qsTypeId="urn:microsoft.com/office/officeart/2005/8/quickstyle/simple1" qsCatId="simple" csTypeId="urn:microsoft.com/office/officeart/2005/8/colors/colorful5" csCatId="colorful" phldr="1"/>
      <dgm:spPr/>
      <dgm:t>
        <a:bodyPr/>
        <a:lstStyle/>
        <a:p>
          <a:endParaRPr lang="en-US"/>
        </a:p>
      </dgm:t>
    </dgm:pt>
    <dgm:pt modelId="{A49CA1E4-C350-47A8-B500-A73DAA955070}">
      <dgm:prSet custT="1"/>
      <dgm:spPr/>
      <dgm:t>
        <a:bodyPr/>
        <a:lstStyle/>
        <a:p>
          <a:pPr algn="l"/>
          <a:r>
            <a:rPr lang="en-US" sz="2200" dirty="0">
              <a:latin typeface="Arial" panose="020B0604020202020204" pitchFamily="34" charset="0"/>
              <a:cs typeface="Arial" panose="020B0604020202020204" pitchFamily="34" charset="0"/>
            </a:rPr>
            <a:t>Helps to identify food preferences and trends with food intake e.g. eating patterns</a:t>
          </a:r>
        </a:p>
      </dgm:t>
    </dgm:pt>
    <dgm:pt modelId="{4A7759A7-CF25-4FA4-9502-250312F94A50}" type="parTrans" cxnId="{5923F502-6F61-441D-849F-F95E9E44B197}">
      <dgm:prSet/>
      <dgm:spPr/>
      <dgm:t>
        <a:bodyPr/>
        <a:lstStyle/>
        <a:p>
          <a:endParaRPr lang="en-US"/>
        </a:p>
      </dgm:t>
    </dgm:pt>
    <dgm:pt modelId="{9D553DA8-AC7B-4C03-8D54-C9E93672DB10}" type="sibTrans" cxnId="{5923F502-6F61-441D-849F-F95E9E44B197}">
      <dgm:prSet/>
      <dgm:spPr/>
      <dgm:t>
        <a:bodyPr/>
        <a:lstStyle/>
        <a:p>
          <a:endParaRPr lang="en-US"/>
        </a:p>
      </dgm:t>
    </dgm:pt>
    <dgm:pt modelId="{472D9EBA-DDE0-414A-8FAB-6A41775E51A9}">
      <dgm:prSet custT="1"/>
      <dgm:spPr>
        <a:solidFill>
          <a:schemeClr val="accent1">
            <a:lumMod val="60000"/>
            <a:lumOff val="40000"/>
          </a:schemeClr>
        </a:solidFill>
      </dgm:spPr>
      <dgm:t>
        <a:bodyPr/>
        <a:lstStyle/>
        <a:p>
          <a:pPr algn="l"/>
          <a:r>
            <a:rPr lang="en-US" sz="2200" dirty="0">
              <a:latin typeface="Arial" panose="020B0604020202020204" pitchFamily="34" charset="0"/>
              <a:cs typeface="Arial" panose="020B0604020202020204" pitchFamily="34" charset="0"/>
            </a:rPr>
            <a:t>Helps to identify window of opportunity on when to </a:t>
          </a:r>
          <a:r>
            <a:rPr lang="en-US" sz="2200" dirty="0" err="1">
              <a:latin typeface="Arial" panose="020B0604020202020204" pitchFamily="34" charset="0"/>
              <a:cs typeface="Arial" panose="020B0604020202020204" pitchFamily="34" charset="0"/>
            </a:rPr>
            <a:t>maximise</a:t>
          </a:r>
          <a:r>
            <a:rPr lang="en-US" sz="2200" dirty="0">
              <a:latin typeface="Arial" panose="020B0604020202020204" pitchFamily="34" charset="0"/>
              <a:cs typeface="Arial" panose="020B0604020202020204" pitchFamily="34" charset="0"/>
            </a:rPr>
            <a:t> nutritional intake e.g. preferred time of day</a:t>
          </a:r>
        </a:p>
      </dgm:t>
    </dgm:pt>
    <dgm:pt modelId="{DFAE30C2-C9B1-451C-BC88-9A88BD6EE885}" type="parTrans" cxnId="{32D6378E-4395-41C4-AB69-67FD5C0519EC}">
      <dgm:prSet/>
      <dgm:spPr/>
      <dgm:t>
        <a:bodyPr/>
        <a:lstStyle/>
        <a:p>
          <a:endParaRPr lang="en-US"/>
        </a:p>
      </dgm:t>
    </dgm:pt>
    <dgm:pt modelId="{BC98AE33-446F-44B1-B8DC-B72EACD042CA}" type="sibTrans" cxnId="{32D6378E-4395-41C4-AB69-67FD5C0519EC}">
      <dgm:prSet/>
      <dgm:spPr/>
      <dgm:t>
        <a:bodyPr/>
        <a:lstStyle/>
        <a:p>
          <a:endParaRPr lang="en-US"/>
        </a:p>
      </dgm:t>
    </dgm:pt>
    <dgm:pt modelId="{EDC830B0-52B7-4827-8464-807D7BCD74BE}">
      <dgm:prSet custT="1"/>
      <dgm:spPr>
        <a:solidFill>
          <a:srgbClr val="00B0F0"/>
        </a:solidFill>
      </dgm:spPr>
      <dgm:t>
        <a:bodyPr/>
        <a:lstStyle/>
        <a:p>
          <a:pPr algn="l"/>
          <a:r>
            <a:rPr lang="en-US" sz="2200" dirty="0">
              <a:latin typeface="Arial" panose="020B0604020202020204" pitchFamily="34" charset="0"/>
              <a:cs typeface="Arial" panose="020B0604020202020204" pitchFamily="34" charset="0"/>
            </a:rPr>
            <a:t>May guide on best environment for patient on where they eat best e.g. food charts show patient eats better at lunch which is usually eaten in the dining room with others, therefore additional meals could be encouraged in the dining room</a:t>
          </a:r>
        </a:p>
      </dgm:t>
    </dgm:pt>
    <dgm:pt modelId="{C1781D64-77CA-4E5A-80E5-B352D04A5E94}" type="parTrans" cxnId="{60D25A06-5642-4A46-BDEA-4040B06112D7}">
      <dgm:prSet/>
      <dgm:spPr/>
      <dgm:t>
        <a:bodyPr/>
        <a:lstStyle/>
        <a:p>
          <a:endParaRPr lang="en-US"/>
        </a:p>
      </dgm:t>
    </dgm:pt>
    <dgm:pt modelId="{241FC029-AB3B-45C7-ADEC-ACC789CB573F}" type="sibTrans" cxnId="{60D25A06-5642-4A46-BDEA-4040B06112D7}">
      <dgm:prSet/>
      <dgm:spPr/>
      <dgm:t>
        <a:bodyPr/>
        <a:lstStyle/>
        <a:p>
          <a:endParaRPr lang="en-US"/>
        </a:p>
      </dgm:t>
    </dgm:pt>
    <dgm:pt modelId="{F5D19997-C34F-423F-B433-0E1DCEC5A5D7}">
      <dgm:prSet custT="1"/>
      <dgm:spPr>
        <a:solidFill>
          <a:schemeClr val="accent1">
            <a:lumMod val="75000"/>
          </a:schemeClr>
        </a:solidFill>
      </dgm:spPr>
      <dgm:t>
        <a:bodyPr/>
        <a:lstStyle/>
        <a:p>
          <a:pPr algn="l"/>
          <a:r>
            <a:rPr lang="en-US" sz="2200" dirty="0">
              <a:latin typeface="Arial" panose="020B0604020202020204" pitchFamily="34" charset="0"/>
              <a:cs typeface="Arial" panose="020B0604020202020204" pitchFamily="34" charset="0"/>
            </a:rPr>
            <a:t>Aids communication between staff, relatives and health care professionals as it provides documented summary of oral intake </a:t>
          </a:r>
        </a:p>
      </dgm:t>
    </dgm:pt>
    <dgm:pt modelId="{67DD11D7-BC52-4056-B6C4-94C88A6B546D}" type="parTrans" cxnId="{2171371F-5760-4EC9-8531-AC876CB74CBC}">
      <dgm:prSet/>
      <dgm:spPr/>
      <dgm:t>
        <a:bodyPr/>
        <a:lstStyle/>
        <a:p>
          <a:endParaRPr lang="en-US"/>
        </a:p>
      </dgm:t>
    </dgm:pt>
    <dgm:pt modelId="{B47B0292-BDFA-4C01-BFE1-98430095BE58}" type="sibTrans" cxnId="{2171371F-5760-4EC9-8531-AC876CB74CBC}">
      <dgm:prSet/>
      <dgm:spPr/>
      <dgm:t>
        <a:bodyPr/>
        <a:lstStyle/>
        <a:p>
          <a:endParaRPr lang="en-US"/>
        </a:p>
      </dgm:t>
    </dgm:pt>
    <dgm:pt modelId="{B7503394-7717-46F5-BD46-FA26641DA84B}" type="pres">
      <dgm:prSet presAssocID="{F1C09E96-F1D7-4C45-B1A1-87E46F3AFDE8}" presName="matrix" presStyleCnt="0">
        <dgm:presLayoutVars>
          <dgm:chMax val="1"/>
          <dgm:dir/>
          <dgm:resizeHandles val="exact"/>
        </dgm:presLayoutVars>
      </dgm:prSet>
      <dgm:spPr/>
    </dgm:pt>
    <dgm:pt modelId="{2BA9969A-E3DE-4DC6-AC7F-573258AAF3C7}" type="pres">
      <dgm:prSet presAssocID="{F1C09E96-F1D7-4C45-B1A1-87E46F3AFDE8}" presName="diamond" presStyleLbl="bgShp" presStyleIdx="0" presStyleCnt="1"/>
      <dgm:spPr/>
    </dgm:pt>
    <dgm:pt modelId="{C6E5F63C-F7D8-447F-A96B-7EC5E1E7BA61}" type="pres">
      <dgm:prSet presAssocID="{F1C09E96-F1D7-4C45-B1A1-87E46F3AFDE8}" presName="quad1" presStyleLbl="node1" presStyleIdx="0" presStyleCnt="4" custScaleX="134160" custScaleY="90923" custLinFactNeighborX="-46135" custLinFactNeighborY="7805">
        <dgm:presLayoutVars>
          <dgm:chMax val="0"/>
          <dgm:chPref val="0"/>
          <dgm:bulletEnabled val="1"/>
        </dgm:presLayoutVars>
      </dgm:prSet>
      <dgm:spPr/>
    </dgm:pt>
    <dgm:pt modelId="{040E2CA0-2B63-4373-BB6D-414AA8F0BC46}" type="pres">
      <dgm:prSet presAssocID="{F1C09E96-F1D7-4C45-B1A1-87E46F3AFDE8}" presName="quad2" presStyleLbl="node1" presStyleIdx="1" presStyleCnt="4" custScaleX="157563" custScaleY="81843" custLinFactNeighborX="16313" custLinFactNeighborY="10149">
        <dgm:presLayoutVars>
          <dgm:chMax val="0"/>
          <dgm:chPref val="0"/>
          <dgm:bulletEnabled val="1"/>
        </dgm:presLayoutVars>
      </dgm:prSet>
      <dgm:spPr/>
    </dgm:pt>
    <dgm:pt modelId="{AAF6C35F-1793-4D71-AF90-91690A64BEBC}" type="pres">
      <dgm:prSet presAssocID="{F1C09E96-F1D7-4C45-B1A1-87E46F3AFDE8}" presName="quad3" presStyleLbl="node1" presStyleIdx="2" presStyleCnt="4" custScaleX="176848" custScaleY="114636" custLinFactNeighborX="-38048" custLinFactNeighborY="11490">
        <dgm:presLayoutVars>
          <dgm:chMax val="0"/>
          <dgm:chPref val="0"/>
          <dgm:bulletEnabled val="1"/>
        </dgm:presLayoutVars>
      </dgm:prSet>
      <dgm:spPr/>
    </dgm:pt>
    <dgm:pt modelId="{57E0A380-E873-45FD-AC23-8C1BDE948657}" type="pres">
      <dgm:prSet presAssocID="{F1C09E96-F1D7-4C45-B1A1-87E46F3AFDE8}" presName="quad4" presStyleLbl="node1" presStyleIdx="3" presStyleCnt="4" custScaleX="157563" custScaleY="86202" custLinFactNeighborX="32697" custLinFactNeighborY="13993">
        <dgm:presLayoutVars>
          <dgm:chMax val="0"/>
          <dgm:chPref val="0"/>
          <dgm:bulletEnabled val="1"/>
        </dgm:presLayoutVars>
      </dgm:prSet>
      <dgm:spPr/>
    </dgm:pt>
  </dgm:ptLst>
  <dgm:cxnLst>
    <dgm:cxn modelId="{5923F502-6F61-441D-849F-F95E9E44B197}" srcId="{F1C09E96-F1D7-4C45-B1A1-87E46F3AFDE8}" destId="{A49CA1E4-C350-47A8-B500-A73DAA955070}" srcOrd="0" destOrd="0" parTransId="{4A7759A7-CF25-4FA4-9502-250312F94A50}" sibTransId="{9D553DA8-AC7B-4C03-8D54-C9E93672DB10}"/>
    <dgm:cxn modelId="{60D25A06-5642-4A46-BDEA-4040B06112D7}" srcId="{F1C09E96-F1D7-4C45-B1A1-87E46F3AFDE8}" destId="{EDC830B0-52B7-4827-8464-807D7BCD74BE}" srcOrd="2" destOrd="0" parTransId="{C1781D64-77CA-4E5A-80E5-B352D04A5E94}" sibTransId="{241FC029-AB3B-45C7-ADEC-ACC789CB573F}"/>
    <dgm:cxn modelId="{2171371F-5760-4EC9-8531-AC876CB74CBC}" srcId="{F1C09E96-F1D7-4C45-B1A1-87E46F3AFDE8}" destId="{F5D19997-C34F-423F-B433-0E1DCEC5A5D7}" srcOrd="3" destOrd="0" parTransId="{67DD11D7-BC52-4056-B6C4-94C88A6B546D}" sibTransId="{B47B0292-BDFA-4C01-BFE1-98430095BE58}"/>
    <dgm:cxn modelId="{04D8C228-1FAB-4F04-A5BB-91A8F9FB569F}" type="presOf" srcId="{F5D19997-C34F-423F-B433-0E1DCEC5A5D7}" destId="{57E0A380-E873-45FD-AC23-8C1BDE948657}" srcOrd="0" destOrd="0" presId="urn:microsoft.com/office/officeart/2005/8/layout/matrix3"/>
    <dgm:cxn modelId="{AB7DBD42-8430-4A98-BE66-47CE624BD383}" type="presOf" srcId="{F1C09E96-F1D7-4C45-B1A1-87E46F3AFDE8}" destId="{B7503394-7717-46F5-BD46-FA26641DA84B}" srcOrd="0" destOrd="0" presId="urn:microsoft.com/office/officeart/2005/8/layout/matrix3"/>
    <dgm:cxn modelId="{E56BDE66-B92D-4438-9057-36AA9C71477E}" type="presOf" srcId="{472D9EBA-DDE0-414A-8FAB-6A41775E51A9}" destId="{040E2CA0-2B63-4373-BB6D-414AA8F0BC46}" srcOrd="0" destOrd="0" presId="urn:microsoft.com/office/officeart/2005/8/layout/matrix3"/>
    <dgm:cxn modelId="{32D6378E-4395-41C4-AB69-67FD5C0519EC}" srcId="{F1C09E96-F1D7-4C45-B1A1-87E46F3AFDE8}" destId="{472D9EBA-DDE0-414A-8FAB-6A41775E51A9}" srcOrd="1" destOrd="0" parTransId="{DFAE30C2-C9B1-451C-BC88-9A88BD6EE885}" sibTransId="{BC98AE33-446F-44B1-B8DC-B72EACD042CA}"/>
    <dgm:cxn modelId="{2ADFD5BD-8FAB-4A2B-8668-68A56D3C0007}" type="presOf" srcId="{A49CA1E4-C350-47A8-B500-A73DAA955070}" destId="{C6E5F63C-F7D8-447F-A96B-7EC5E1E7BA61}" srcOrd="0" destOrd="0" presId="urn:microsoft.com/office/officeart/2005/8/layout/matrix3"/>
    <dgm:cxn modelId="{0278B7D1-8E98-4966-8480-20D8AF939C81}" type="presOf" srcId="{EDC830B0-52B7-4827-8464-807D7BCD74BE}" destId="{AAF6C35F-1793-4D71-AF90-91690A64BEBC}" srcOrd="0" destOrd="0" presId="urn:microsoft.com/office/officeart/2005/8/layout/matrix3"/>
    <dgm:cxn modelId="{D651FA1F-2152-48FA-80D3-03C3B3221177}" type="presParOf" srcId="{B7503394-7717-46F5-BD46-FA26641DA84B}" destId="{2BA9969A-E3DE-4DC6-AC7F-573258AAF3C7}" srcOrd="0" destOrd="0" presId="urn:microsoft.com/office/officeart/2005/8/layout/matrix3"/>
    <dgm:cxn modelId="{E1314B34-24DF-4B9A-B925-C3CEEA6BED9F}" type="presParOf" srcId="{B7503394-7717-46F5-BD46-FA26641DA84B}" destId="{C6E5F63C-F7D8-447F-A96B-7EC5E1E7BA61}" srcOrd="1" destOrd="0" presId="urn:microsoft.com/office/officeart/2005/8/layout/matrix3"/>
    <dgm:cxn modelId="{FBACE2DE-B8A4-44A3-A56E-1B7FB54388D3}" type="presParOf" srcId="{B7503394-7717-46F5-BD46-FA26641DA84B}" destId="{040E2CA0-2B63-4373-BB6D-414AA8F0BC46}" srcOrd="2" destOrd="0" presId="urn:microsoft.com/office/officeart/2005/8/layout/matrix3"/>
    <dgm:cxn modelId="{A60742E7-B07A-4543-8211-DF2FC42588D5}" type="presParOf" srcId="{B7503394-7717-46F5-BD46-FA26641DA84B}" destId="{AAF6C35F-1793-4D71-AF90-91690A64BEBC}" srcOrd="3" destOrd="0" presId="urn:microsoft.com/office/officeart/2005/8/layout/matrix3"/>
    <dgm:cxn modelId="{6D3D0C95-EF19-48D6-A5AF-0EBAFF384A70}" type="presParOf" srcId="{B7503394-7717-46F5-BD46-FA26641DA84B}" destId="{57E0A380-E873-45FD-AC23-8C1BDE948657}"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2A4D72-653F-4AE3-8422-779FEC0A42CB}"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F68C80F5-4221-4C57-99FE-83B44125073D}">
      <dgm:prSet/>
      <dgm:spPr/>
      <dgm:t>
        <a:bodyPr/>
        <a:lstStyle/>
        <a:p>
          <a:r>
            <a:rPr lang="en-US" dirty="0">
              <a:latin typeface="Arial" panose="020B0604020202020204" pitchFamily="34" charset="0"/>
              <a:cs typeface="Arial" panose="020B0604020202020204" pitchFamily="34" charset="0"/>
            </a:rPr>
            <a:t>Act</a:t>
          </a:r>
          <a:r>
            <a:rPr lang="en-US" dirty="0"/>
            <a:t> </a:t>
          </a:r>
        </a:p>
      </dgm:t>
    </dgm:pt>
    <dgm:pt modelId="{91CEB072-8B83-4AFD-A339-D98054419E76}" type="parTrans" cxnId="{C3823CD8-B276-40C2-AD94-95FBB9760312}">
      <dgm:prSet/>
      <dgm:spPr/>
      <dgm:t>
        <a:bodyPr/>
        <a:lstStyle/>
        <a:p>
          <a:endParaRPr lang="en-US"/>
        </a:p>
      </dgm:t>
    </dgm:pt>
    <dgm:pt modelId="{72F7F61C-3B7F-4DB9-A64D-985DD88A80D3}" type="sibTrans" cxnId="{C3823CD8-B276-40C2-AD94-95FBB9760312}">
      <dgm:prSet/>
      <dgm:spPr/>
      <dgm:t>
        <a:bodyPr/>
        <a:lstStyle/>
        <a:p>
          <a:endParaRPr lang="en-US"/>
        </a:p>
      </dgm:t>
    </dgm:pt>
    <dgm:pt modelId="{9B8BCCBD-76EF-476A-9CDF-F797104BC9E5}">
      <dgm:prSet custT="1"/>
      <dgm:spPr/>
      <dgm:t>
        <a:bodyPr/>
        <a:lstStyle/>
        <a:p>
          <a:r>
            <a:rPr lang="en-US" sz="1500" dirty="0">
              <a:latin typeface="Arial" panose="020B0604020202020204" pitchFamily="34" charset="0"/>
              <a:cs typeface="Arial" panose="020B0604020202020204" pitchFamily="34" charset="0"/>
            </a:rPr>
            <a:t>Act on results- e.g. increased MUST score</a:t>
          </a:r>
        </a:p>
      </dgm:t>
    </dgm:pt>
    <dgm:pt modelId="{B0F69B7C-1045-495F-921F-6E87951B8C65}" type="parTrans" cxnId="{9F2BD1C5-24DD-4A20-8E70-CC15F0BAF9DF}">
      <dgm:prSet/>
      <dgm:spPr/>
      <dgm:t>
        <a:bodyPr/>
        <a:lstStyle/>
        <a:p>
          <a:endParaRPr lang="en-US"/>
        </a:p>
      </dgm:t>
    </dgm:pt>
    <dgm:pt modelId="{BD83F2D7-A55F-49BE-8BD9-3E416CA4FB58}" type="sibTrans" cxnId="{9F2BD1C5-24DD-4A20-8E70-CC15F0BAF9DF}">
      <dgm:prSet/>
      <dgm:spPr/>
      <dgm:t>
        <a:bodyPr/>
        <a:lstStyle/>
        <a:p>
          <a:endParaRPr lang="en-US"/>
        </a:p>
      </dgm:t>
    </dgm:pt>
    <dgm:pt modelId="{AD6839A2-1462-4C7C-AA1E-CE3AF9755090}">
      <dgm:prSet/>
      <dgm:spPr/>
      <dgm:t>
        <a:bodyPr/>
        <a:lstStyle/>
        <a:p>
          <a:r>
            <a:rPr lang="en-US" dirty="0">
              <a:latin typeface="Arial" panose="020B0604020202020204" pitchFamily="34" charset="0"/>
              <a:cs typeface="Arial" panose="020B0604020202020204" pitchFamily="34" charset="0"/>
            </a:rPr>
            <a:t>Inform</a:t>
          </a:r>
        </a:p>
      </dgm:t>
    </dgm:pt>
    <dgm:pt modelId="{A6BDE1EC-DAC3-41CA-BFFC-A0FDEA972725}" type="parTrans" cxnId="{B1D5C3B3-000C-498F-B04A-54E39020613F}">
      <dgm:prSet/>
      <dgm:spPr/>
      <dgm:t>
        <a:bodyPr/>
        <a:lstStyle/>
        <a:p>
          <a:endParaRPr lang="en-US"/>
        </a:p>
      </dgm:t>
    </dgm:pt>
    <dgm:pt modelId="{76454F40-B02B-45A0-BCFA-552E2239ACE4}" type="sibTrans" cxnId="{B1D5C3B3-000C-498F-B04A-54E39020613F}">
      <dgm:prSet/>
      <dgm:spPr/>
      <dgm:t>
        <a:bodyPr/>
        <a:lstStyle/>
        <a:p>
          <a:endParaRPr lang="en-US"/>
        </a:p>
      </dgm:t>
    </dgm:pt>
    <dgm:pt modelId="{FD9971A9-1AD3-4D3E-94C8-263362D64E37}">
      <dgm:prSet custT="1"/>
      <dgm:spPr/>
      <dgm:t>
        <a:bodyPr/>
        <a:lstStyle/>
        <a:p>
          <a:r>
            <a:rPr lang="en-US" sz="1500" dirty="0">
              <a:latin typeface="Arial" panose="020B0604020202020204" pitchFamily="34" charset="0"/>
              <a:cs typeface="Arial" panose="020B0604020202020204" pitchFamily="34" charset="0"/>
            </a:rPr>
            <a:t>Inform senior staff</a:t>
          </a:r>
        </a:p>
      </dgm:t>
    </dgm:pt>
    <dgm:pt modelId="{A075A6A8-9828-4DDC-81B5-60EC82BDAD55}" type="parTrans" cxnId="{DAD1866D-6BBA-4752-9250-B3ED8CDD0086}">
      <dgm:prSet/>
      <dgm:spPr/>
      <dgm:t>
        <a:bodyPr/>
        <a:lstStyle/>
        <a:p>
          <a:endParaRPr lang="en-US"/>
        </a:p>
      </dgm:t>
    </dgm:pt>
    <dgm:pt modelId="{82A1F89F-8FF1-428D-B0AE-BA620EAE5E07}" type="sibTrans" cxnId="{DAD1866D-6BBA-4752-9250-B3ED8CDD0086}">
      <dgm:prSet/>
      <dgm:spPr/>
      <dgm:t>
        <a:bodyPr/>
        <a:lstStyle/>
        <a:p>
          <a:endParaRPr lang="en-US"/>
        </a:p>
      </dgm:t>
    </dgm:pt>
    <dgm:pt modelId="{315578C8-3D86-4570-A51C-F58792D2FD4E}">
      <dgm:prSet/>
      <dgm:spPr/>
      <dgm:t>
        <a:bodyPr/>
        <a:lstStyle/>
        <a:p>
          <a:r>
            <a:rPr lang="en-US" dirty="0">
              <a:latin typeface="Arial" panose="020B0604020202020204" pitchFamily="34" charset="0"/>
              <a:cs typeface="Arial" panose="020B0604020202020204" pitchFamily="34" charset="0"/>
            </a:rPr>
            <a:t>Change</a:t>
          </a:r>
        </a:p>
      </dgm:t>
    </dgm:pt>
    <dgm:pt modelId="{881ABB44-F3D5-4CC3-A5E2-86A6D90DBE07}" type="parTrans" cxnId="{291189F8-9E29-446F-8BF2-053EDAFDD54C}">
      <dgm:prSet/>
      <dgm:spPr/>
      <dgm:t>
        <a:bodyPr/>
        <a:lstStyle/>
        <a:p>
          <a:endParaRPr lang="en-US"/>
        </a:p>
      </dgm:t>
    </dgm:pt>
    <dgm:pt modelId="{36FE28F9-5223-4E9F-9CEC-42B535635A0F}" type="sibTrans" cxnId="{291189F8-9E29-446F-8BF2-053EDAFDD54C}">
      <dgm:prSet/>
      <dgm:spPr/>
      <dgm:t>
        <a:bodyPr/>
        <a:lstStyle/>
        <a:p>
          <a:endParaRPr lang="en-US"/>
        </a:p>
      </dgm:t>
    </dgm:pt>
    <dgm:pt modelId="{0F3F8E51-412B-41F5-AF60-5A4BB89E8103}">
      <dgm:prSet custT="1"/>
      <dgm:spPr/>
      <dgm:t>
        <a:bodyPr/>
        <a:lstStyle/>
        <a:p>
          <a:r>
            <a:rPr lang="en-US" sz="1500" dirty="0">
              <a:latin typeface="Arial" panose="020B0604020202020204" pitchFamily="34" charset="0"/>
              <a:cs typeface="Arial" panose="020B0604020202020204" pitchFamily="34" charset="0"/>
            </a:rPr>
            <a:t>Change nutritional care plan- e.g. consider food first/food fortification strategies </a:t>
          </a:r>
        </a:p>
      </dgm:t>
    </dgm:pt>
    <dgm:pt modelId="{E93FC92B-1C3D-46DE-86CF-83B9FCF529BD}" type="parTrans" cxnId="{07F3D677-B982-425F-A7D1-F2D6972AA1FA}">
      <dgm:prSet/>
      <dgm:spPr/>
      <dgm:t>
        <a:bodyPr/>
        <a:lstStyle/>
        <a:p>
          <a:endParaRPr lang="en-US"/>
        </a:p>
      </dgm:t>
    </dgm:pt>
    <dgm:pt modelId="{9492370C-72CA-45E2-AEF9-D785200A1C25}" type="sibTrans" cxnId="{07F3D677-B982-425F-A7D1-F2D6972AA1FA}">
      <dgm:prSet/>
      <dgm:spPr/>
      <dgm:t>
        <a:bodyPr/>
        <a:lstStyle/>
        <a:p>
          <a:endParaRPr lang="en-US"/>
        </a:p>
      </dgm:t>
    </dgm:pt>
    <dgm:pt modelId="{7D9A6766-6CDF-47B2-955B-D4E0BE4BB124}">
      <dgm:prSet/>
      <dgm:spPr>
        <a:solidFill>
          <a:srgbClr val="92D050"/>
        </a:solidFill>
      </dgm:spPr>
      <dgm:t>
        <a:bodyPr/>
        <a:lstStyle/>
        <a:p>
          <a:r>
            <a:rPr lang="en-US" dirty="0"/>
            <a:t>Refer</a:t>
          </a:r>
        </a:p>
      </dgm:t>
    </dgm:pt>
    <dgm:pt modelId="{C4168559-11CD-4D21-B9CD-B007E434163B}" type="parTrans" cxnId="{A87460BC-F373-4532-9F4B-B5D1F5A353B7}">
      <dgm:prSet/>
      <dgm:spPr/>
      <dgm:t>
        <a:bodyPr/>
        <a:lstStyle/>
        <a:p>
          <a:endParaRPr lang="en-US"/>
        </a:p>
      </dgm:t>
    </dgm:pt>
    <dgm:pt modelId="{D88E22AF-FAC6-46AA-86E4-A3D9DFDD1096}" type="sibTrans" cxnId="{A87460BC-F373-4532-9F4B-B5D1F5A353B7}">
      <dgm:prSet/>
      <dgm:spPr/>
      <dgm:t>
        <a:bodyPr/>
        <a:lstStyle/>
        <a:p>
          <a:endParaRPr lang="en-US"/>
        </a:p>
      </dgm:t>
    </dgm:pt>
    <dgm:pt modelId="{7888DADC-FFA2-464F-B2F4-997494C50F53}">
      <dgm:prSet custT="1"/>
      <dgm:spPr>
        <a:solidFill>
          <a:schemeClr val="accent6">
            <a:lumMod val="40000"/>
            <a:lumOff val="60000"/>
            <a:alpha val="90000"/>
          </a:schemeClr>
        </a:solidFill>
      </dgm:spPr>
      <dgm:t>
        <a:bodyPr/>
        <a:lstStyle/>
        <a:p>
          <a:r>
            <a:rPr lang="en-US" sz="1500" dirty="0">
              <a:latin typeface="Arial" panose="020B0604020202020204" pitchFamily="34" charset="0"/>
              <a:cs typeface="Arial" panose="020B0604020202020204" pitchFamily="34" charset="0"/>
            </a:rPr>
            <a:t>Refer to a GP if meets referral criteria or contact dietitian if already involved </a:t>
          </a:r>
        </a:p>
      </dgm:t>
    </dgm:pt>
    <dgm:pt modelId="{79136F9B-CF81-4FC4-A29A-910840D2CBB1}" type="parTrans" cxnId="{C8C7EA85-9BB0-4555-A787-5B590CBC5E6A}">
      <dgm:prSet/>
      <dgm:spPr/>
      <dgm:t>
        <a:bodyPr/>
        <a:lstStyle/>
        <a:p>
          <a:endParaRPr lang="en-US"/>
        </a:p>
      </dgm:t>
    </dgm:pt>
    <dgm:pt modelId="{1C1F529D-7943-464D-B2AB-2E5CE67C0FAF}" type="sibTrans" cxnId="{C8C7EA85-9BB0-4555-A787-5B590CBC5E6A}">
      <dgm:prSet/>
      <dgm:spPr/>
      <dgm:t>
        <a:bodyPr/>
        <a:lstStyle/>
        <a:p>
          <a:endParaRPr lang="en-US"/>
        </a:p>
      </dgm:t>
    </dgm:pt>
    <dgm:pt modelId="{61822CCB-105B-4079-A2D0-3D197877BCBB}" type="pres">
      <dgm:prSet presAssocID="{E92A4D72-653F-4AE3-8422-779FEC0A42CB}" presName="Name0" presStyleCnt="0">
        <dgm:presLayoutVars>
          <dgm:dir/>
          <dgm:animLvl val="lvl"/>
          <dgm:resizeHandles val="exact"/>
        </dgm:presLayoutVars>
      </dgm:prSet>
      <dgm:spPr/>
    </dgm:pt>
    <dgm:pt modelId="{F4BCD34F-6C05-4EA4-9A24-82890F2F1298}" type="pres">
      <dgm:prSet presAssocID="{7D9A6766-6CDF-47B2-955B-D4E0BE4BB124}" presName="boxAndChildren" presStyleCnt="0"/>
      <dgm:spPr/>
    </dgm:pt>
    <dgm:pt modelId="{83C487FF-8B9F-4B9F-BC69-CF5EA1FBCF81}" type="pres">
      <dgm:prSet presAssocID="{7D9A6766-6CDF-47B2-955B-D4E0BE4BB124}" presName="parentTextBox" presStyleLbl="alignNode1" presStyleIdx="0" presStyleCnt="4"/>
      <dgm:spPr/>
    </dgm:pt>
    <dgm:pt modelId="{0A10A1A7-0F8A-41D7-ADCA-7AEF6B2C5528}" type="pres">
      <dgm:prSet presAssocID="{7D9A6766-6CDF-47B2-955B-D4E0BE4BB124}" presName="descendantBox" presStyleLbl="bgAccFollowNode1" presStyleIdx="0" presStyleCnt="4"/>
      <dgm:spPr/>
    </dgm:pt>
    <dgm:pt modelId="{7E2BF820-3F08-4EDE-BC2F-8A46447DC79F}" type="pres">
      <dgm:prSet presAssocID="{36FE28F9-5223-4E9F-9CEC-42B535635A0F}" presName="sp" presStyleCnt="0"/>
      <dgm:spPr/>
    </dgm:pt>
    <dgm:pt modelId="{351671D1-C140-4ACC-9BAC-47BB3107ACED}" type="pres">
      <dgm:prSet presAssocID="{315578C8-3D86-4570-A51C-F58792D2FD4E}" presName="arrowAndChildren" presStyleCnt="0"/>
      <dgm:spPr/>
    </dgm:pt>
    <dgm:pt modelId="{C90B2334-EB93-4EAC-AF7D-4D0B590161A7}" type="pres">
      <dgm:prSet presAssocID="{315578C8-3D86-4570-A51C-F58792D2FD4E}" presName="parentTextArrow" presStyleLbl="node1" presStyleIdx="0" presStyleCnt="0"/>
      <dgm:spPr/>
    </dgm:pt>
    <dgm:pt modelId="{AA3832DF-E84F-4817-A4D9-753EC1892852}" type="pres">
      <dgm:prSet presAssocID="{315578C8-3D86-4570-A51C-F58792D2FD4E}" presName="arrow" presStyleLbl="alignNode1" presStyleIdx="1" presStyleCnt="4"/>
      <dgm:spPr/>
    </dgm:pt>
    <dgm:pt modelId="{8DBA3DDD-D636-439F-899A-2E3DB5DC6390}" type="pres">
      <dgm:prSet presAssocID="{315578C8-3D86-4570-A51C-F58792D2FD4E}" presName="descendantArrow" presStyleLbl="bgAccFollowNode1" presStyleIdx="1" presStyleCnt="4"/>
      <dgm:spPr/>
    </dgm:pt>
    <dgm:pt modelId="{8E582CDF-1692-409B-83ED-089201F98BAD}" type="pres">
      <dgm:prSet presAssocID="{76454F40-B02B-45A0-BCFA-552E2239ACE4}" presName="sp" presStyleCnt="0"/>
      <dgm:spPr/>
    </dgm:pt>
    <dgm:pt modelId="{D6CED1CB-72F5-40EA-BC64-C533BF54816F}" type="pres">
      <dgm:prSet presAssocID="{AD6839A2-1462-4C7C-AA1E-CE3AF9755090}" presName="arrowAndChildren" presStyleCnt="0"/>
      <dgm:spPr/>
    </dgm:pt>
    <dgm:pt modelId="{39645DEA-EC6B-4D72-8654-7A9BDB88BD57}" type="pres">
      <dgm:prSet presAssocID="{AD6839A2-1462-4C7C-AA1E-CE3AF9755090}" presName="parentTextArrow" presStyleLbl="node1" presStyleIdx="0" presStyleCnt="0"/>
      <dgm:spPr/>
    </dgm:pt>
    <dgm:pt modelId="{D68902D3-7BDE-4231-AA26-1BB332ABC661}" type="pres">
      <dgm:prSet presAssocID="{AD6839A2-1462-4C7C-AA1E-CE3AF9755090}" presName="arrow" presStyleLbl="alignNode1" presStyleIdx="2" presStyleCnt="4"/>
      <dgm:spPr/>
    </dgm:pt>
    <dgm:pt modelId="{66107616-1636-4D71-8B0E-B0F22B646D37}" type="pres">
      <dgm:prSet presAssocID="{AD6839A2-1462-4C7C-AA1E-CE3AF9755090}" presName="descendantArrow" presStyleLbl="bgAccFollowNode1" presStyleIdx="2" presStyleCnt="4"/>
      <dgm:spPr/>
    </dgm:pt>
    <dgm:pt modelId="{FA2F8D7E-FB02-4BD9-A659-F071352ABD8E}" type="pres">
      <dgm:prSet presAssocID="{72F7F61C-3B7F-4DB9-A64D-985DD88A80D3}" presName="sp" presStyleCnt="0"/>
      <dgm:spPr/>
    </dgm:pt>
    <dgm:pt modelId="{BC359111-FB4F-44A9-B01B-C404223DA1DE}" type="pres">
      <dgm:prSet presAssocID="{F68C80F5-4221-4C57-99FE-83B44125073D}" presName="arrowAndChildren" presStyleCnt="0"/>
      <dgm:spPr/>
    </dgm:pt>
    <dgm:pt modelId="{0436ECD1-6C53-4294-A32A-0843A83E4645}" type="pres">
      <dgm:prSet presAssocID="{F68C80F5-4221-4C57-99FE-83B44125073D}" presName="parentTextArrow" presStyleLbl="node1" presStyleIdx="0" presStyleCnt="0"/>
      <dgm:spPr/>
    </dgm:pt>
    <dgm:pt modelId="{064EA4C5-975F-4453-964D-F08746D0BA42}" type="pres">
      <dgm:prSet presAssocID="{F68C80F5-4221-4C57-99FE-83B44125073D}" presName="arrow" presStyleLbl="alignNode1" presStyleIdx="3" presStyleCnt="4" custFlipHor="1" custScaleX="95933" custLinFactNeighborX="-13526" custLinFactNeighborY="3428"/>
      <dgm:spPr/>
    </dgm:pt>
    <dgm:pt modelId="{E1C4BFDE-324F-4AB2-B6AE-2091FF8FBFEA}" type="pres">
      <dgm:prSet presAssocID="{F68C80F5-4221-4C57-99FE-83B44125073D}" presName="descendantArrow" presStyleLbl="bgAccFollowNode1" presStyleIdx="3" presStyleCnt="4" custScaleX="102009" custLinFactNeighborX="2483" custLinFactNeighborY="5273"/>
      <dgm:spPr/>
    </dgm:pt>
  </dgm:ptLst>
  <dgm:cxnLst>
    <dgm:cxn modelId="{09D8A128-3383-4CFC-A8E6-607026C1A1C5}" type="presOf" srcId="{F68C80F5-4221-4C57-99FE-83B44125073D}" destId="{0436ECD1-6C53-4294-A32A-0843A83E4645}" srcOrd="0" destOrd="0" presId="urn:microsoft.com/office/officeart/2016/7/layout/VerticalDownArrowProcess"/>
    <dgm:cxn modelId="{DAD1866D-6BBA-4752-9250-B3ED8CDD0086}" srcId="{AD6839A2-1462-4C7C-AA1E-CE3AF9755090}" destId="{FD9971A9-1AD3-4D3E-94C8-263362D64E37}" srcOrd="0" destOrd="0" parTransId="{A075A6A8-9828-4DDC-81B5-60EC82BDAD55}" sibTransId="{82A1F89F-8FF1-428D-B0AE-BA620EAE5E07}"/>
    <dgm:cxn modelId="{07F3D677-B982-425F-A7D1-F2D6972AA1FA}" srcId="{315578C8-3D86-4570-A51C-F58792D2FD4E}" destId="{0F3F8E51-412B-41F5-AF60-5A4BB89E8103}" srcOrd="0" destOrd="0" parTransId="{E93FC92B-1C3D-46DE-86CF-83B9FCF529BD}" sibTransId="{9492370C-72CA-45E2-AEF9-D785200A1C25}"/>
    <dgm:cxn modelId="{A940E880-B888-425E-B0F1-B4C10625BEE3}" type="presOf" srcId="{9B8BCCBD-76EF-476A-9CDF-F797104BC9E5}" destId="{E1C4BFDE-324F-4AB2-B6AE-2091FF8FBFEA}" srcOrd="0" destOrd="0" presId="urn:microsoft.com/office/officeart/2016/7/layout/VerticalDownArrowProcess"/>
    <dgm:cxn modelId="{1EF9A683-8F0C-4994-86BC-89A6D2647D62}" type="presOf" srcId="{F68C80F5-4221-4C57-99FE-83B44125073D}" destId="{064EA4C5-975F-4453-964D-F08746D0BA42}" srcOrd="1" destOrd="0" presId="urn:microsoft.com/office/officeart/2016/7/layout/VerticalDownArrowProcess"/>
    <dgm:cxn modelId="{C8C7EA85-9BB0-4555-A787-5B590CBC5E6A}" srcId="{7D9A6766-6CDF-47B2-955B-D4E0BE4BB124}" destId="{7888DADC-FFA2-464F-B2F4-997494C50F53}" srcOrd="0" destOrd="0" parTransId="{79136F9B-CF81-4FC4-A29A-910840D2CBB1}" sibTransId="{1C1F529D-7943-464D-B2AB-2E5CE67C0FAF}"/>
    <dgm:cxn modelId="{11C53F97-D619-4A39-9B69-9CD05805CEEF}" type="presOf" srcId="{7888DADC-FFA2-464F-B2F4-997494C50F53}" destId="{0A10A1A7-0F8A-41D7-ADCA-7AEF6B2C5528}" srcOrd="0" destOrd="0" presId="urn:microsoft.com/office/officeart/2016/7/layout/VerticalDownArrowProcess"/>
    <dgm:cxn modelId="{B1D5C3B3-000C-498F-B04A-54E39020613F}" srcId="{E92A4D72-653F-4AE3-8422-779FEC0A42CB}" destId="{AD6839A2-1462-4C7C-AA1E-CE3AF9755090}" srcOrd="1" destOrd="0" parTransId="{A6BDE1EC-DAC3-41CA-BFFC-A0FDEA972725}" sibTransId="{76454F40-B02B-45A0-BCFA-552E2239ACE4}"/>
    <dgm:cxn modelId="{A87460BC-F373-4532-9F4B-B5D1F5A353B7}" srcId="{E92A4D72-653F-4AE3-8422-779FEC0A42CB}" destId="{7D9A6766-6CDF-47B2-955B-D4E0BE4BB124}" srcOrd="3" destOrd="0" parTransId="{C4168559-11CD-4D21-B9CD-B007E434163B}" sibTransId="{D88E22AF-FAC6-46AA-86E4-A3D9DFDD1096}"/>
    <dgm:cxn modelId="{9F2BD1C5-24DD-4A20-8E70-CC15F0BAF9DF}" srcId="{F68C80F5-4221-4C57-99FE-83B44125073D}" destId="{9B8BCCBD-76EF-476A-9CDF-F797104BC9E5}" srcOrd="0" destOrd="0" parTransId="{B0F69B7C-1045-495F-921F-6E87951B8C65}" sibTransId="{BD83F2D7-A55F-49BE-8BD9-3E416CA4FB58}"/>
    <dgm:cxn modelId="{D53AA9C8-4530-4086-86E6-1639216CE3F2}" type="presOf" srcId="{E92A4D72-653F-4AE3-8422-779FEC0A42CB}" destId="{61822CCB-105B-4079-A2D0-3D197877BCBB}" srcOrd="0" destOrd="0" presId="urn:microsoft.com/office/officeart/2016/7/layout/VerticalDownArrowProcess"/>
    <dgm:cxn modelId="{C3823CD8-B276-40C2-AD94-95FBB9760312}" srcId="{E92A4D72-653F-4AE3-8422-779FEC0A42CB}" destId="{F68C80F5-4221-4C57-99FE-83B44125073D}" srcOrd="0" destOrd="0" parTransId="{91CEB072-8B83-4AFD-A339-D98054419E76}" sibTransId="{72F7F61C-3B7F-4DB9-A64D-985DD88A80D3}"/>
    <dgm:cxn modelId="{4117CCDB-B18D-48D8-AF34-6DCD5F105B9C}" type="presOf" srcId="{315578C8-3D86-4570-A51C-F58792D2FD4E}" destId="{C90B2334-EB93-4EAC-AF7D-4D0B590161A7}" srcOrd="0" destOrd="0" presId="urn:microsoft.com/office/officeart/2016/7/layout/VerticalDownArrowProcess"/>
    <dgm:cxn modelId="{521F08DC-7100-4C8A-AA20-A4F3D4430EC1}" type="presOf" srcId="{0F3F8E51-412B-41F5-AF60-5A4BB89E8103}" destId="{8DBA3DDD-D636-439F-899A-2E3DB5DC6390}" srcOrd="0" destOrd="0" presId="urn:microsoft.com/office/officeart/2016/7/layout/VerticalDownArrowProcess"/>
    <dgm:cxn modelId="{EEAE70DD-8DA0-4366-B368-C1D55C06E97C}" type="presOf" srcId="{AD6839A2-1462-4C7C-AA1E-CE3AF9755090}" destId="{D68902D3-7BDE-4231-AA26-1BB332ABC661}" srcOrd="1" destOrd="0" presId="urn:microsoft.com/office/officeart/2016/7/layout/VerticalDownArrowProcess"/>
    <dgm:cxn modelId="{984A0FE3-71FC-4C33-A978-4FF5369EB691}" type="presOf" srcId="{315578C8-3D86-4570-A51C-F58792D2FD4E}" destId="{AA3832DF-E84F-4817-A4D9-753EC1892852}" srcOrd="1" destOrd="0" presId="urn:microsoft.com/office/officeart/2016/7/layout/VerticalDownArrowProcess"/>
    <dgm:cxn modelId="{63B36BE9-73BB-40DA-80B2-A9D3FFC81385}" type="presOf" srcId="{7D9A6766-6CDF-47B2-955B-D4E0BE4BB124}" destId="{83C487FF-8B9F-4B9F-BC69-CF5EA1FBCF81}" srcOrd="0" destOrd="0" presId="urn:microsoft.com/office/officeart/2016/7/layout/VerticalDownArrowProcess"/>
    <dgm:cxn modelId="{0ABEF5ED-A324-4E29-BB59-9B608DD96DE1}" type="presOf" srcId="{FD9971A9-1AD3-4D3E-94C8-263362D64E37}" destId="{66107616-1636-4D71-8B0E-B0F22B646D37}" srcOrd="0" destOrd="0" presId="urn:microsoft.com/office/officeart/2016/7/layout/VerticalDownArrowProcess"/>
    <dgm:cxn modelId="{7D957AF6-4973-42F2-91CB-132D09B88F4D}" type="presOf" srcId="{AD6839A2-1462-4C7C-AA1E-CE3AF9755090}" destId="{39645DEA-EC6B-4D72-8654-7A9BDB88BD57}" srcOrd="0" destOrd="0" presId="urn:microsoft.com/office/officeart/2016/7/layout/VerticalDownArrowProcess"/>
    <dgm:cxn modelId="{291189F8-9E29-446F-8BF2-053EDAFDD54C}" srcId="{E92A4D72-653F-4AE3-8422-779FEC0A42CB}" destId="{315578C8-3D86-4570-A51C-F58792D2FD4E}" srcOrd="2" destOrd="0" parTransId="{881ABB44-F3D5-4CC3-A5E2-86A6D90DBE07}" sibTransId="{36FE28F9-5223-4E9F-9CEC-42B535635A0F}"/>
    <dgm:cxn modelId="{A352779C-FA16-4A80-AC53-AA1A7FF7471F}" type="presParOf" srcId="{61822CCB-105B-4079-A2D0-3D197877BCBB}" destId="{F4BCD34F-6C05-4EA4-9A24-82890F2F1298}" srcOrd="0" destOrd="0" presId="urn:microsoft.com/office/officeart/2016/7/layout/VerticalDownArrowProcess"/>
    <dgm:cxn modelId="{4CBC9D9C-1C8F-4279-B018-FEEB16868028}" type="presParOf" srcId="{F4BCD34F-6C05-4EA4-9A24-82890F2F1298}" destId="{83C487FF-8B9F-4B9F-BC69-CF5EA1FBCF81}" srcOrd="0" destOrd="0" presId="urn:microsoft.com/office/officeart/2016/7/layout/VerticalDownArrowProcess"/>
    <dgm:cxn modelId="{00C8521B-6127-4678-B10D-C53933BC6673}" type="presParOf" srcId="{F4BCD34F-6C05-4EA4-9A24-82890F2F1298}" destId="{0A10A1A7-0F8A-41D7-ADCA-7AEF6B2C5528}" srcOrd="1" destOrd="0" presId="urn:microsoft.com/office/officeart/2016/7/layout/VerticalDownArrowProcess"/>
    <dgm:cxn modelId="{80399C3E-1A10-4E0A-9DE1-02C8CB4AE023}" type="presParOf" srcId="{61822CCB-105B-4079-A2D0-3D197877BCBB}" destId="{7E2BF820-3F08-4EDE-BC2F-8A46447DC79F}" srcOrd="1" destOrd="0" presId="urn:microsoft.com/office/officeart/2016/7/layout/VerticalDownArrowProcess"/>
    <dgm:cxn modelId="{EA63D0BD-A784-403B-8AE0-CAA3E25B09C0}" type="presParOf" srcId="{61822CCB-105B-4079-A2D0-3D197877BCBB}" destId="{351671D1-C140-4ACC-9BAC-47BB3107ACED}" srcOrd="2" destOrd="0" presId="urn:microsoft.com/office/officeart/2016/7/layout/VerticalDownArrowProcess"/>
    <dgm:cxn modelId="{4EF96314-A5D4-4D14-BD8B-D0069078C9E2}" type="presParOf" srcId="{351671D1-C140-4ACC-9BAC-47BB3107ACED}" destId="{C90B2334-EB93-4EAC-AF7D-4D0B590161A7}" srcOrd="0" destOrd="0" presId="urn:microsoft.com/office/officeart/2016/7/layout/VerticalDownArrowProcess"/>
    <dgm:cxn modelId="{C0E026B2-4286-43B3-B4E5-0F46F65526D0}" type="presParOf" srcId="{351671D1-C140-4ACC-9BAC-47BB3107ACED}" destId="{AA3832DF-E84F-4817-A4D9-753EC1892852}" srcOrd="1" destOrd="0" presId="urn:microsoft.com/office/officeart/2016/7/layout/VerticalDownArrowProcess"/>
    <dgm:cxn modelId="{89F1E334-96F5-4C45-ACF3-5D476776AA24}" type="presParOf" srcId="{351671D1-C140-4ACC-9BAC-47BB3107ACED}" destId="{8DBA3DDD-D636-439F-899A-2E3DB5DC6390}" srcOrd="2" destOrd="0" presId="urn:microsoft.com/office/officeart/2016/7/layout/VerticalDownArrowProcess"/>
    <dgm:cxn modelId="{F932CE67-0E1E-4878-A7E5-C484129D0527}" type="presParOf" srcId="{61822CCB-105B-4079-A2D0-3D197877BCBB}" destId="{8E582CDF-1692-409B-83ED-089201F98BAD}" srcOrd="3" destOrd="0" presId="urn:microsoft.com/office/officeart/2016/7/layout/VerticalDownArrowProcess"/>
    <dgm:cxn modelId="{E33C51C2-623E-40A4-84F5-5BA87D36B4EC}" type="presParOf" srcId="{61822CCB-105B-4079-A2D0-3D197877BCBB}" destId="{D6CED1CB-72F5-40EA-BC64-C533BF54816F}" srcOrd="4" destOrd="0" presId="urn:microsoft.com/office/officeart/2016/7/layout/VerticalDownArrowProcess"/>
    <dgm:cxn modelId="{B4284B6D-5225-4195-97AE-03F3E1C4C02B}" type="presParOf" srcId="{D6CED1CB-72F5-40EA-BC64-C533BF54816F}" destId="{39645DEA-EC6B-4D72-8654-7A9BDB88BD57}" srcOrd="0" destOrd="0" presId="urn:microsoft.com/office/officeart/2016/7/layout/VerticalDownArrowProcess"/>
    <dgm:cxn modelId="{467221D8-EED7-4A47-BBE9-BE9435B067EA}" type="presParOf" srcId="{D6CED1CB-72F5-40EA-BC64-C533BF54816F}" destId="{D68902D3-7BDE-4231-AA26-1BB332ABC661}" srcOrd="1" destOrd="0" presId="urn:microsoft.com/office/officeart/2016/7/layout/VerticalDownArrowProcess"/>
    <dgm:cxn modelId="{3E593DAC-9BF2-4812-B6FC-A26E70414AA5}" type="presParOf" srcId="{D6CED1CB-72F5-40EA-BC64-C533BF54816F}" destId="{66107616-1636-4D71-8B0E-B0F22B646D37}" srcOrd="2" destOrd="0" presId="urn:microsoft.com/office/officeart/2016/7/layout/VerticalDownArrowProcess"/>
    <dgm:cxn modelId="{7C378E4E-0ECD-462A-B1DC-D605481E5173}" type="presParOf" srcId="{61822CCB-105B-4079-A2D0-3D197877BCBB}" destId="{FA2F8D7E-FB02-4BD9-A659-F071352ABD8E}" srcOrd="5" destOrd="0" presId="urn:microsoft.com/office/officeart/2016/7/layout/VerticalDownArrowProcess"/>
    <dgm:cxn modelId="{C6FF6A9D-F41C-4015-8101-6B321BFEB2EB}" type="presParOf" srcId="{61822CCB-105B-4079-A2D0-3D197877BCBB}" destId="{BC359111-FB4F-44A9-B01B-C404223DA1DE}" srcOrd="6" destOrd="0" presId="urn:microsoft.com/office/officeart/2016/7/layout/VerticalDownArrowProcess"/>
    <dgm:cxn modelId="{AD86FB9D-4A8A-4619-8BE6-B214BF98E638}" type="presParOf" srcId="{BC359111-FB4F-44A9-B01B-C404223DA1DE}" destId="{0436ECD1-6C53-4294-A32A-0843A83E4645}" srcOrd="0" destOrd="0" presId="urn:microsoft.com/office/officeart/2016/7/layout/VerticalDownArrowProcess"/>
    <dgm:cxn modelId="{FAED807F-554D-42FB-A13A-D0296C4F04C8}" type="presParOf" srcId="{BC359111-FB4F-44A9-B01B-C404223DA1DE}" destId="{064EA4C5-975F-4453-964D-F08746D0BA42}" srcOrd="1" destOrd="0" presId="urn:microsoft.com/office/officeart/2016/7/layout/VerticalDownArrowProcess"/>
    <dgm:cxn modelId="{9F4D5AB4-A9DE-465C-B8DC-0FF1A85E1EA7}" type="presParOf" srcId="{BC359111-FB4F-44A9-B01B-C404223DA1DE}" destId="{E1C4BFDE-324F-4AB2-B6AE-2091FF8FBFEA}"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3AD96A-FEB0-40A9-90B8-A56D7455FAD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618EA46-CC15-4144-8D9B-67FC5DA92101}">
      <dgm:prSet custT="1"/>
      <dgm:spPr>
        <a:solidFill>
          <a:schemeClr val="accent6">
            <a:lumMod val="75000"/>
          </a:schemeClr>
        </a:solidFill>
      </dgm:spPr>
      <dgm:t>
        <a:bodyPr/>
        <a:lstStyle/>
        <a:p>
          <a:r>
            <a:rPr lang="en-GB" sz="2800" dirty="0">
              <a:latin typeface="Arial" panose="020B0604020202020204" pitchFamily="34" charset="0"/>
              <a:cs typeface="Arial" panose="020B0604020202020204" pitchFamily="34" charset="0"/>
            </a:rPr>
            <a:t>Food first/food fortification have been implemented however weight loss continues and/or MUST score increased to 2 or above</a:t>
          </a:r>
          <a:endParaRPr lang="en-US" sz="2800" dirty="0">
            <a:latin typeface="Arial" panose="020B0604020202020204" pitchFamily="34" charset="0"/>
            <a:cs typeface="Arial" panose="020B0604020202020204" pitchFamily="34" charset="0"/>
          </a:endParaRPr>
        </a:p>
      </dgm:t>
    </dgm:pt>
    <dgm:pt modelId="{A424835C-44C1-4899-8419-32D63162744C}" type="parTrans" cxnId="{2923E45E-42CF-46E8-BEE2-BE6DFC415354}">
      <dgm:prSet/>
      <dgm:spPr/>
      <dgm:t>
        <a:bodyPr/>
        <a:lstStyle/>
        <a:p>
          <a:endParaRPr lang="en-US"/>
        </a:p>
      </dgm:t>
    </dgm:pt>
    <dgm:pt modelId="{F1804CBA-17F2-4EB0-BCC0-86ECC3C00DA2}" type="sibTrans" cxnId="{2923E45E-42CF-46E8-BEE2-BE6DFC415354}">
      <dgm:prSet/>
      <dgm:spPr/>
      <dgm:t>
        <a:bodyPr/>
        <a:lstStyle/>
        <a:p>
          <a:endParaRPr lang="en-US"/>
        </a:p>
      </dgm:t>
    </dgm:pt>
    <dgm:pt modelId="{4D2F2E93-6D2C-4461-94CC-3D4D1B0ADDE0}">
      <dgm:prSet custT="1"/>
      <dgm:spPr>
        <a:solidFill>
          <a:srgbClr val="00B050"/>
        </a:solidFill>
      </dgm:spPr>
      <dgm:t>
        <a:bodyPr/>
        <a:lstStyle/>
        <a:p>
          <a:r>
            <a:rPr lang="en-GB" sz="2800" dirty="0">
              <a:latin typeface="Arial" panose="020B0604020202020204" pitchFamily="34" charset="0"/>
              <a:cs typeface="Arial" panose="020B0604020202020204" pitchFamily="34" charset="0"/>
            </a:rPr>
            <a:t>Please note: If patient is already under a dietitian, contact dietitian directly </a:t>
          </a:r>
          <a:endParaRPr lang="en-US" sz="2800" dirty="0">
            <a:latin typeface="Arial" panose="020B0604020202020204" pitchFamily="34" charset="0"/>
            <a:cs typeface="Arial" panose="020B0604020202020204" pitchFamily="34" charset="0"/>
          </a:endParaRPr>
        </a:p>
      </dgm:t>
    </dgm:pt>
    <dgm:pt modelId="{0ED94E1E-6816-4D97-9EB8-ED32DCBCF006}" type="parTrans" cxnId="{7883A2B4-2ED8-4BE6-9F91-4C7D024E9F43}">
      <dgm:prSet/>
      <dgm:spPr/>
      <dgm:t>
        <a:bodyPr/>
        <a:lstStyle/>
        <a:p>
          <a:endParaRPr lang="en-US"/>
        </a:p>
      </dgm:t>
    </dgm:pt>
    <dgm:pt modelId="{4E0A95C9-5FE9-4201-A612-A45AEAAB9138}" type="sibTrans" cxnId="{7883A2B4-2ED8-4BE6-9F91-4C7D024E9F43}">
      <dgm:prSet/>
      <dgm:spPr/>
      <dgm:t>
        <a:bodyPr/>
        <a:lstStyle/>
        <a:p>
          <a:endParaRPr lang="en-US"/>
        </a:p>
      </dgm:t>
    </dgm:pt>
    <dgm:pt modelId="{88D7E955-D6E6-4070-A9DD-F5365C42C93D}" type="pres">
      <dgm:prSet presAssocID="{043AD96A-FEB0-40A9-90B8-A56D7455FAD8}" presName="linear" presStyleCnt="0">
        <dgm:presLayoutVars>
          <dgm:animLvl val="lvl"/>
          <dgm:resizeHandles val="exact"/>
        </dgm:presLayoutVars>
      </dgm:prSet>
      <dgm:spPr/>
    </dgm:pt>
    <dgm:pt modelId="{F8429267-56D8-4B3F-A8A8-7CFC516CA2C7}" type="pres">
      <dgm:prSet presAssocID="{4618EA46-CC15-4144-8D9B-67FC5DA92101}" presName="parentText" presStyleLbl="node1" presStyleIdx="0" presStyleCnt="2">
        <dgm:presLayoutVars>
          <dgm:chMax val="0"/>
          <dgm:bulletEnabled val="1"/>
        </dgm:presLayoutVars>
      </dgm:prSet>
      <dgm:spPr/>
    </dgm:pt>
    <dgm:pt modelId="{CABBE0C2-5538-464D-9168-4375C7182EEA}" type="pres">
      <dgm:prSet presAssocID="{F1804CBA-17F2-4EB0-BCC0-86ECC3C00DA2}" presName="spacer" presStyleCnt="0"/>
      <dgm:spPr/>
    </dgm:pt>
    <dgm:pt modelId="{433B1325-C10F-49FF-8CD2-0B1CCD5E7B6B}" type="pres">
      <dgm:prSet presAssocID="{4D2F2E93-6D2C-4461-94CC-3D4D1B0ADDE0}" presName="parentText" presStyleLbl="node1" presStyleIdx="1" presStyleCnt="2">
        <dgm:presLayoutVars>
          <dgm:chMax val="0"/>
          <dgm:bulletEnabled val="1"/>
        </dgm:presLayoutVars>
      </dgm:prSet>
      <dgm:spPr/>
    </dgm:pt>
  </dgm:ptLst>
  <dgm:cxnLst>
    <dgm:cxn modelId="{B7102A16-5F33-4BEB-AC41-4C62FD2B62B5}" type="presOf" srcId="{4618EA46-CC15-4144-8D9B-67FC5DA92101}" destId="{F8429267-56D8-4B3F-A8A8-7CFC516CA2C7}" srcOrd="0" destOrd="0" presId="urn:microsoft.com/office/officeart/2005/8/layout/vList2"/>
    <dgm:cxn modelId="{10A5DB27-3F94-4681-8011-8C991DE02EB8}" type="presOf" srcId="{4D2F2E93-6D2C-4461-94CC-3D4D1B0ADDE0}" destId="{433B1325-C10F-49FF-8CD2-0B1CCD5E7B6B}" srcOrd="0" destOrd="0" presId="urn:microsoft.com/office/officeart/2005/8/layout/vList2"/>
    <dgm:cxn modelId="{2923E45E-42CF-46E8-BEE2-BE6DFC415354}" srcId="{043AD96A-FEB0-40A9-90B8-A56D7455FAD8}" destId="{4618EA46-CC15-4144-8D9B-67FC5DA92101}" srcOrd="0" destOrd="0" parTransId="{A424835C-44C1-4899-8419-32D63162744C}" sibTransId="{F1804CBA-17F2-4EB0-BCC0-86ECC3C00DA2}"/>
    <dgm:cxn modelId="{578A2885-19D2-4AA9-8204-F2887704567D}" type="presOf" srcId="{043AD96A-FEB0-40A9-90B8-A56D7455FAD8}" destId="{88D7E955-D6E6-4070-A9DD-F5365C42C93D}" srcOrd="0" destOrd="0" presId="urn:microsoft.com/office/officeart/2005/8/layout/vList2"/>
    <dgm:cxn modelId="{7883A2B4-2ED8-4BE6-9F91-4C7D024E9F43}" srcId="{043AD96A-FEB0-40A9-90B8-A56D7455FAD8}" destId="{4D2F2E93-6D2C-4461-94CC-3D4D1B0ADDE0}" srcOrd="1" destOrd="0" parTransId="{0ED94E1E-6816-4D97-9EB8-ED32DCBCF006}" sibTransId="{4E0A95C9-5FE9-4201-A612-A45AEAAB9138}"/>
    <dgm:cxn modelId="{FDBDFDBA-A05A-4FF3-B571-466BD674D07E}" type="presParOf" srcId="{88D7E955-D6E6-4070-A9DD-F5365C42C93D}" destId="{F8429267-56D8-4B3F-A8A8-7CFC516CA2C7}" srcOrd="0" destOrd="0" presId="urn:microsoft.com/office/officeart/2005/8/layout/vList2"/>
    <dgm:cxn modelId="{7BCBE060-8B0D-4031-9DD2-7AC89D2DE34C}" type="presParOf" srcId="{88D7E955-D6E6-4070-A9DD-F5365C42C93D}" destId="{CABBE0C2-5538-464D-9168-4375C7182EEA}" srcOrd="1" destOrd="0" presId="urn:microsoft.com/office/officeart/2005/8/layout/vList2"/>
    <dgm:cxn modelId="{95812022-3EEE-45C2-A238-E04FFFC79D8B}" type="presParOf" srcId="{88D7E955-D6E6-4070-A9DD-F5365C42C93D}" destId="{433B1325-C10F-49FF-8CD2-0B1CCD5E7B6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8E9CC-303F-4681-9B7B-B439B67DF2A7}">
      <dsp:nvSpPr>
        <dsp:cNvPr id="0" name=""/>
        <dsp:cNvSpPr/>
      </dsp:nvSpPr>
      <dsp:spPr>
        <a:xfrm>
          <a:off x="0" y="142053"/>
          <a:ext cx="6666833" cy="931431"/>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Food first and food fortification strategies that </a:t>
          </a:r>
          <a:r>
            <a:rPr lang="en-GB" sz="1400" kern="1200" dirty="0">
              <a:latin typeface="Arial" charset="0"/>
              <a:cs typeface="Arial" charset="0"/>
            </a:rPr>
            <a:t>help to p</a:t>
          </a:r>
          <a:r>
            <a:rPr lang="en-GB" altLang="en-US" sz="1400" kern="1200" dirty="0">
              <a:latin typeface="Arial" charset="0"/>
              <a:cs typeface="Arial" charset="0"/>
            </a:rPr>
            <a:t>rovide extra protein. This promotes wound healing, increases muscle strength, improves mobility, and reduces risk of infections. They also help to provide extra energy (calories) to promote weight gain and helps the body to use protein effectively</a:t>
          </a:r>
          <a:r>
            <a:rPr lang="en-GB" altLang="en-US" sz="1100" kern="1200" dirty="0">
              <a:latin typeface="Arial" charset="0"/>
              <a:cs typeface="Arial" charset="0"/>
            </a:rPr>
            <a:t>.</a:t>
          </a:r>
        </a:p>
      </dsp:txBody>
      <dsp:txXfrm>
        <a:off x="45469" y="187522"/>
        <a:ext cx="6575895" cy="840493"/>
      </dsp:txXfrm>
    </dsp:sp>
    <dsp:sp modelId="{347163B4-2A80-4499-86A0-434CF53B7C15}">
      <dsp:nvSpPr>
        <dsp:cNvPr id="0" name=""/>
        <dsp:cNvSpPr/>
      </dsp:nvSpPr>
      <dsp:spPr>
        <a:xfrm>
          <a:off x="0" y="1080308"/>
          <a:ext cx="6666833" cy="931431"/>
        </a:xfrm>
        <a:prstGeom prst="roundRect">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Although fluids can be filling which can impact on appetite, they can also provide an opportunity to improve nutritional status when oral intake of foods is minimal.</a:t>
          </a:r>
        </a:p>
      </dsp:txBody>
      <dsp:txXfrm>
        <a:off x="45469" y="1125777"/>
        <a:ext cx="6575895" cy="840493"/>
      </dsp:txXfrm>
    </dsp:sp>
    <dsp:sp modelId="{C491CDA7-AA9E-474B-9C57-F763C91F6D93}">
      <dsp:nvSpPr>
        <dsp:cNvPr id="0" name=""/>
        <dsp:cNvSpPr/>
      </dsp:nvSpPr>
      <dsp:spPr>
        <a:xfrm>
          <a:off x="0" y="2019394"/>
          <a:ext cx="6666833" cy="931431"/>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ONS should only be prescribed when first-line dietary advice has not been sufficient alone. They should not be used on a long-term basis without regular monitoring and re-assessment.</a:t>
          </a:r>
        </a:p>
      </dsp:txBody>
      <dsp:txXfrm>
        <a:off x="45469" y="2064863"/>
        <a:ext cx="6575895" cy="840493"/>
      </dsp:txXfrm>
    </dsp:sp>
    <dsp:sp modelId="{9A344F3A-DF3C-4226-B3C9-9EC714348BA3}">
      <dsp:nvSpPr>
        <dsp:cNvPr id="0" name=""/>
        <dsp:cNvSpPr/>
      </dsp:nvSpPr>
      <dsp:spPr>
        <a:xfrm>
          <a:off x="0" y="2973002"/>
          <a:ext cx="6666833" cy="983759"/>
        </a:xfrm>
        <a:prstGeom prst="roundRect">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Always be mindful of the suitability of foods used to enrich a patient’s diet if they</a:t>
          </a:r>
        </a:p>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	- are on a texture or fluid modified diet</a:t>
          </a:r>
        </a:p>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	- have specific cultural or dietary preferences</a:t>
          </a:r>
        </a:p>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	- have allergies/intolerances which may require special considerations.</a:t>
          </a:r>
        </a:p>
      </dsp:txBody>
      <dsp:txXfrm>
        <a:off x="48023" y="3021025"/>
        <a:ext cx="6570787" cy="887713"/>
      </dsp:txXfrm>
    </dsp:sp>
    <dsp:sp modelId="{E14EC4DC-9E27-45BC-A4CB-AAA229176C8F}">
      <dsp:nvSpPr>
        <dsp:cNvPr id="0" name=""/>
        <dsp:cNvSpPr/>
      </dsp:nvSpPr>
      <dsp:spPr>
        <a:xfrm>
          <a:off x="0" y="3958211"/>
          <a:ext cx="6666833" cy="931431"/>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Treating malnutrition also includes ensuring a nutrient dense diet and adequate fluid intake, as well as a suitable environment to optimise oral intake and support health and wellbeing.</a:t>
          </a:r>
        </a:p>
      </dsp:txBody>
      <dsp:txXfrm>
        <a:off x="45469" y="4003680"/>
        <a:ext cx="6575895" cy="8404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A9969A-E3DE-4DC6-AC7F-573258AAF3C7}">
      <dsp:nvSpPr>
        <dsp:cNvPr id="0" name=""/>
        <dsp:cNvSpPr/>
      </dsp:nvSpPr>
      <dsp:spPr>
        <a:xfrm>
          <a:off x="1339005" y="0"/>
          <a:ext cx="6540499" cy="6540499"/>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E5F63C-F7D8-447F-A96B-7EC5E1E7BA61}">
      <dsp:nvSpPr>
        <dsp:cNvPr id="0" name=""/>
        <dsp:cNvSpPr/>
      </dsp:nvSpPr>
      <dsp:spPr>
        <a:xfrm>
          <a:off x="347867" y="820437"/>
          <a:ext cx="3422146" cy="23192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Helps to identify food preferences and trends with food intake e.g. eating patterns</a:t>
          </a:r>
        </a:p>
      </dsp:txBody>
      <dsp:txXfrm>
        <a:off x="461084" y="933654"/>
        <a:ext cx="3195712" cy="2092825"/>
      </dsp:txXfrm>
    </dsp:sp>
    <dsp:sp modelId="{040E2CA0-2B63-4373-BB6D-414AA8F0BC46}">
      <dsp:nvSpPr>
        <dsp:cNvPr id="0" name=""/>
        <dsp:cNvSpPr/>
      </dsp:nvSpPr>
      <dsp:spPr>
        <a:xfrm>
          <a:off x="4389316" y="880227"/>
          <a:ext cx="4019109" cy="2087647"/>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Helps to identify window of opportunity on when to </a:t>
          </a:r>
          <a:r>
            <a:rPr lang="en-US" sz="2200" kern="1200" dirty="0" err="1">
              <a:latin typeface="Arial" panose="020B0604020202020204" pitchFamily="34" charset="0"/>
              <a:cs typeface="Arial" panose="020B0604020202020204" pitchFamily="34" charset="0"/>
            </a:rPr>
            <a:t>maximise</a:t>
          </a:r>
          <a:r>
            <a:rPr lang="en-US" sz="2200" kern="1200" dirty="0">
              <a:latin typeface="Arial" panose="020B0604020202020204" pitchFamily="34" charset="0"/>
              <a:cs typeface="Arial" panose="020B0604020202020204" pitchFamily="34" charset="0"/>
            </a:rPr>
            <a:t> nutritional intake e.g. preferred time of day</a:t>
          </a:r>
        </a:p>
      </dsp:txBody>
      <dsp:txXfrm>
        <a:off x="4491227" y="982138"/>
        <a:ext cx="3815287" cy="1883825"/>
      </dsp:txXfrm>
    </dsp:sp>
    <dsp:sp modelId="{AAF6C35F-1793-4D71-AF90-91690A64BEBC}">
      <dsp:nvSpPr>
        <dsp:cNvPr id="0" name=""/>
        <dsp:cNvSpPr/>
      </dsp:nvSpPr>
      <dsp:spPr>
        <a:xfrm>
          <a:off x="9708" y="3474776"/>
          <a:ext cx="4511029" cy="2924129"/>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May guide on best environment for patient on where they eat best e.g. food charts show patient eats better at lunch which is usually eaten in the dining room with others, therefore additional meals could be encouraged in the dining room</a:t>
          </a:r>
        </a:p>
      </dsp:txBody>
      <dsp:txXfrm>
        <a:off x="152452" y="3617520"/>
        <a:ext cx="4225541" cy="2638641"/>
      </dsp:txXfrm>
    </dsp:sp>
    <dsp:sp modelId="{57E0A380-E873-45FD-AC23-8C1BDE948657}">
      <dsp:nvSpPr>
        <dsp:cNvPr id="0" name=""/>
        <dsp:cNvSpPr/>
      </dsp:nvSpPr>
      <dsp:spPr>
        <a:xfrm>
          <a:off x="4807239" y="3725290"/>
          <a:ext cx="4019109" cy="2198836"/>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Aids communication between staff, relatives and health care professionals as it provides documented summary of oral intake </a:t>
          </a:r>
        </a:p>
      </dsp:txBody>
      <dsp:txXfrm>
        <a:off x="4914577" y="3832628"/>
        <a:ext cx="3804433" cy="1984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C487FF-8B9F-4B9F-BC69-CF5EA1FBCF81}">
      <dsp:nvSpPr>
        <dsp:cNvPr id="0" name=""/>
        <dsp:cNvSpPr/>
      </dsp:nvSpPr>
      <dsp:spPr>
        <a:xfrm>
          <a:off x="0" y="3283570"/>
          <a:ext cx="1619646" cy="718365"/>
        </a:xfrm>
        <a:prstGeom prst="rect">
          <a:avLst/>
        </a:prstGeom>
        <a:solidFill>
          <a:srgbClr val="92D050"/>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189" tIns="177800" rIns="115189"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Refer</a:t>
          </a:r>
        </a:p>
      </dsp:txBody>
      <dsp:txXfrm>
        <a:off x="0" y="3283570"/>
        <a:ext cx="1619646" cy="718365"/>
      </dsp:txXfrm>
    </dsp:sp>
    <dsp:sp modelId="{0A10A1A7-0F8A-41D7-ADCA-7AEF6B2C5528}">
      <dsp:nvSpPr>
        <dsp:cNvPr id="0" name=""/>
        <dsp:cNvSpPr/>
      </dsp:nvSpPr>
      <dsp:spPr>
        <a:xfrm>
          <a:off x="1619646" y="3283570"/>
          <a:ext cx="4858941" cy="718365"/>
        </a:xfrm>
        <a:prstGeom prst="rect">
          <a:avLst/>
        </a:prstGeom>
        <a:solidFill>
          <a:schemeClr val="accent6">
            <a:lumMod val="40000"/>
            <a:lumOff val="60000"/>
            <a:alpha val="9000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8562" tIns="190500" rIns="98562" bIns="1905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Refer to a GP if meets referral criteria or contact dietitian if already involved </a:t>
          </a:r>
        </a:p>
      </dsp:txBody>
      <dsp:txXfrm>
        <a:off x="1619646" y="3283570"/>
        <a:ext cx="4858941" cy="718365"/>
      </dsp:txXfrm>
    </dsp:sp>
    <dsp:sp modelId="{AA3832DF-E84F-4817-A4D9-753EC1892852}">
      <dsp:nvSpPr>
        <dsp:cNvPr id="0" name=""/>
        <dsp:cNvSpPr/>
      </dsp:nvSpPr>
      <dsp:spPr>
        <a:xfrm rot="10800000">
          <a:off x="0" y="2189500"/>
          <a:ext cx="1619646" cy="1104845"/>
        </a:xfrm>
        <a:prstGeom prst="upArrowCallout">
          <a:avLst>
            <a:gd name="adj1" fmla="val 5000"/>
            <a:gd name="adj2" fmla="val 10000"/>
            <a:gd name="adj3" fmla="val 15000"/>
            <a:gd name="adj4" fmla="val 64977"/>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189" tIns="177800" rIns="115189"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Arial" panose="020B0604020202020204" pitchFamily="34" charset="0"/>
              <a:cs typeface="Arial" panose="020B0604020202020204" pitchFamily="34" charset="0"/>
            </a:rPr>
            <a:t>Change</a:t>
          </a:r>
        </a:p>
      </dsp:txBody>
      <dsp:txXfrm rot="-10800000">
        <a:off x="0" y="2189500"/>
        <a:ext cx="1619646" cy="718149"/>
      </dsp:txXfrm>
    </dsp:sp>
    <dsp:sp modelId="{8DBA3DDD-D636-439F-899A-2E3DB5DC6390}">
      <dsp:nvSpPr>
        <dsp:cNvPr id="0" name=""/>
        <dsp:cNvSpPr/>
      </dsp:nvSpPr>
      <dsp:spPr>
        <a:xfrm>
          <a:off x="1619646" y="2189500"/>
          <a:ext cx="4858941" cy="718149"/>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8562" tIns="190500" rIns="98562" bIns="1905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Change nutritional care plan- e.g. consider food first/food fortification strategies </a:t>
          </a:r>
        </a:p>
      </dsp:txBody>
      <dsp:txXfrm>
        <a:off x="1619646" y="2189500"/>
        <a:ext cx="4858941" cy="718149"/>
      </dsp:txXfrm>
    </dsp:sp>
    <dsp:sp modelId="{D68902D3-7BDE-4231-AA26-1BB332ABC661}">
      <dsp:nvSpPr>
        <dsp:cNvPr id="0" name=""/>
        <dsp:cNvSpPr/>
      </dsp:nvSpPr>
      <dsp:spPr>
        <a:xfrm rot="10800000">
          <a:off x="0" y="1095430"/>
          <a:ext cx="1619646" cy="1104845"/>
        </a:xfrm>
        <a:prstGeom prst="upArrowCallout">
          <a:avLst>
            <a:gd name="adj1" fmla="val 5000"/>
            <a:gd name="adj2" fmla="val 10000"/>
            <a:gd name="adj3" fmla="val 15000"/>
            <a:gd name="adj4" fmla="val 64977"/>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189" tIns="177800" rIns="115189"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Arial" panose="020B0604020202020204" pitchFamily="34" charset="0"/>
              <a:cs typeface="Arial" panose="020B0604020202020204" pitchFamily="34" charset="0"/>
            </a:rPr>
            <a:t>Inform</a:t>
          </a:r>
        </a:p>
      </dsp:txBody>
      <dsp:txXfrm rot="-10800000">
        <a:off x="0" y="1095430"/>
        <a:ext cx="1619646" cy="718149"/>
      </dsp:txXfrm>
    </dsp:sp>
    <dsp:sp modelId="{66107616-1636-4D71-8B0E-B0F22B646D37}">
      <dsp:nvSpPr>
        <dsp:cNvPr id="0" name=""/>
        <dsp:cNvSpPr/>
      </dsp:nvSpPr>
      <dsp:spPr>
        <a:xfrm>
          <a:off x="1619646" y="1095430"/>
          <a:ext cx="4858941" cy="718149"/>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8562" tIns="190500" rIns="98562" bIns="1905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Inform senior staff</a:t>
          </a:r>
        </a:p>
      </dsp:txBody>
      <dsp:txXfrm>
        <a:off x="1619646" y="1095430"/>
        <a:ext cx="4858941" cy="718149"/>
      </dsp:txXfrm>
    </dsp:sp>
    <dsp:sp modelId="{064EA4C5-975F-4453-964D-F08746D0BA42}">
      <dsp:nvSpPr>
        <dsp:cNvPr id="0" name=""/>
        <dsp:cNvSpPr/>
      </dsp:nvSpPr>
      <dsp:spPr>
        <a:xfrm rot="10800000" flipH="1">
          <a:off x="-7936" y="39235"/>
          <a:ext cx="1553775" cy="1104845"/>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189" tIns="177800" rIns="115189"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Arial" panose="020B0604020202020204" pitchFamily="34" charset="0"/>
              <a:cs typeface="Arial" panose="020B0604020202020204" pitchFamily="34" charset="0"/>
            </a:rPr>
            <a:t>Act</a:t>
          </a:r>
          <a:r>
            <a:rPr lang="en-US" sz="2500" kern="1200" dirty="0"/>
            <a:t> </a:t>
          </a:r>
        </a:p>
      </dsp:txBody>
      <dsp:txXfrm rot="-10800000">
        <a:off x="-7936" y="39235"/>
        <a:ext cx="1553775" cy="718149"/>
      </dsp:txXfrm>
    </dsp:sp>
    <dsp:sp modelId="{E1C4BFDE-324F-4AB2-B6AE-2091FF8FBFEA}">
      <dsp:nvSpPr>
        <dsp:cNvPr id="0" name=""/>
        <dsp:cNvSpPr/>
      </dsp:nvSpPr>
      <dsp:spPr>
        <a:xfrm>
          <a:off x="1529967" y="39229"/>
          <a:ext cx="4956557" cy="718149"/>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8562" tIns="190500" rIns="98562" bIns="1905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Act on results- e.g. increased MUST score</a:t>
          </a:r>
        </a:p>
      </dsp:txBody>
      <dsp:txXfrm>
        <a:off x="1529967" y="39229"/>
        <a:ext cx="4956557" cy="7181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29267-56D8-4B3F-A8A8-7CFC516CA2C7}">
      <dsp:nvSpPr>
        <dsp:cNvPr id="0" name=""/>
        <dsp:cNvSpPr/>
      </dsp:nvSpPr>
      <dsp:spPr>
        <a:xfrm>
          <a:off x="0" y="757493"/>
          <a:ext cx="6263640" cy="1901250"/>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Food first/food fortification have been implemented however weight loss continues and/or MUST score increased to 2 or above</a:t>
          </a:r>
          <a:endParaRPr lang="en-US" sz="2800" kern="1200" dirty="0">
            <a:latin typeface="Arial" panose="020B0604020202020204" pitchFamily="34" charset="0"/>
            <a:cs typeface="Arial" panose="020B0604020202020204" pitchFamily="34" charset="0"/>
          </a:endParaRPr>
        </a:p>
      </dsp:txBody>
      <dsp:txXfrm>
        <a:off x="92811" y="850304"/>
        <a:ext cx="6078018" cy="1715628"/>
      </dsp:txXfrm>
    </dsp:sp>
    <dsp:sp modelId="{433B1325-C10F-49FF-8CD2-0B1CCD5E7B6B}">
      <dsp:nvSpPr>
        <dsp:cNvPr id="0" name=""/>
        <dsp:cNvSpPr/>
      </dsp:nvSpPr>
      <dsp:spPr>
        <a:xfrm>
          <a:off x="0" y="2845944"/>
          <a:ext cx="6263640" cy="1901250"/>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Please note: If patient is already under a dietitian, contact dietitian directly </a:t>
          </a:r>
          <a:endParaRPr lang="en-US" sz="2800" kern="1200" dirty="0">
            <a:latin typeface="Arial" panose="020B0604020202020204" pitchFamily="34" charset="0"/>
            <a:cs typeface="Arial" panose="020B0604020202020204" pitchFamily="34" charset="0"/>
          </a:endParaRPr>
        </a:p>
      </dsp:txBody>
      <dsp:txXfrm>
        <a:off x="92811" y="2938755"/>
        <a:ext cx="6078018" cy="17156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409F6-A36C-4A99-BD54-08232D611363}" type="datetimeFigureOut">
              <a:rPr lang="en-GB" smtClean="0"/>
              <a:t>10/06/2024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6C2A54-76C3-4896-B7F3-28AC985D398A}" type="slidenum">
              <a:rPr lang="en-GB" smtClean="0"/>
              <a:t>‹#›</a:t>
            </a:fld>
            <a:endParaRPr lang="en-GB"/>
          </a:p>
        </p:txBody>
      </p:sp>
    </p:spTree>
    <p:extLst>
      <p:ext uri="{BB962C8B-B14F-4D97-AF65-F5344CB8AC3E}">
        <p14:creationId xmlns:p14="http://schemas.microsoft.com/office/powerpoint/2010/main" val="2172750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AE57C-66E0-4C98-B3C1-3B9CFDB40F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45453EA-4965-4A77-A64B-06D4491EE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0472F0B-A577-4EA8-8E60-C218217300E4}"/>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5" name="Footer Placeholder 4">
            <a:extLst>
              <a:ext uri="{FF2B5EF4-FFF2-40B4-BE49-F238E27FC236}">
                <a16:creationId xmlns:a16="http://schemas.microsoft.com/office/drawing/2014/main" id="{C2CFF8A9-832A-453B-B310-353062C14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4509E7-9FF9-4AE4-BF60-2D949718D6F0}"/>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3795585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83AE1-09EB-4A37-AE1C-6DA116C14F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CBFA97-4004-4F40-BF01-DCC91FEECF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276A51-CDCD-49EA-BF4D-2AA382CA7955}"/>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5" name="Footer Placeholder 4">
            <a:extLst>
              <a:ext uri="{FF2B5EF4-FFF2-40B4-BE49-F238E27FC236}">
                <a16:creationId xmlns:a16="http://schemas.microsoft.com/office/drawing/2014/main" id="{75A79CEE-D6E5-4901-9110-5AD7DB7AF8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1F1C9A-94E2-49CF-B574-11A8FA2AB428}"/>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115322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E7CD79-14BD-4CF6-BCB2-5787CED339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3611E99-4BB7-4AB7-AADE-A4F20FD3DB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6CFD4B-B657-446A-86AC-1B1165415D0F}"/>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5" name="Footer Placeholder 4">
            <a:extLst>
              <a:ext uri="{FF2B5EF4-FFF2-40B4-BE49-F238E27FC236}">
                <a16:creationId xmlns:a16="http://schemas.microsoft.com/office/drawing/2014/main" id="{5BC577EB-C75B-47E1-ACA5-0CB5C0F37B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6C2793-8B02-4080-90A6-41DC51766BF1}"/>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3504131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B7EB9-BA2E-4CF7-B740-F36E76FD78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068CD6-E282-4D5D-8E7B-9CAF182AD0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329DEE-C174-4122-9FC8-0724984C1BF3}"/>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44A59673-0356-4C9C-8349-D93E603B7E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FEA9F7-7171-4227-8596-760860D98DC9}"/>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828180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428B8-4A22-46D4-8BE8-B170BED111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3908B3-37D6-40D4-B41D-63A80B8979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A4465-B015-41E0-922E-76F13605E671}"/>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9A4C7472-7509-48B5-BE1F-CBD41827AF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DC702C-CE9B-4444-8AA4-40D33F167E05}"/>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688125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098AD-323C-4D63-A3E7-B58B9D7AE6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2DACFF-4244-4C73-9A30-8D6E914944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6A0240-9F34-41FD-BA40-F36EF609EC9B}"/>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BBC1E474-1CCA-408F-B724-EDBDEB6E7A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C9AE40-A31F-4C89-81BF-73E3320670E3}"/>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74688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D1B1E-20A6-468B-AECA-49F64A6972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93FD02-A2C2-4814-B354-B6A9E36360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9309BE-7FBA-4DFF-8D52-BFA8B70B9A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4513A42-F98A-4BDC-9C11-002728A388B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96A06BFA-7930-4C76-8027-A4278B9DD0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131252-1B16-4367-87DC-A2867D7A0BB4}"/>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483814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9B75F-3228-4A9E-A8F2-4DC84EF4CA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841A1A-E50C-4DE3-B338-66FAF96CBC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F68D9F-47C8-442A-9A0A-4D7A2CB7D9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F36B2D2-0308-4A10-82B9-854290D34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6269EF-0B54-48B6-BD18-DA136AB50D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27BC81-76F7-4670-B415-F19C3A65154C}"/>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8" name="Footer Placeholder 7">
            <a:extLst>
              <a:ext uri="{FF2B5EF4-FFF2-40B4-BE49-F238E27FC236}">
                <a16:creationId xmlns:a16="http://schemas.microsoft.com/office/drawing/2014/main" id="{C830875E-10C9-4DCC-B722-9FA730BFF3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A09D53-EA9B-463A-A8CF-97131FEA1D6A}"/>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90870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0828-E573-4093-9D78-4A6B6B86F3B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288718-40B1-4675-8E8C-2A2098B8CEC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4" name="Footer Placeholder 3">
            <a:extLst>
              <a:ext uri="{FF2B5EF4-FFF2-40B4-BE49-F238E27FC236}">
                <a16:creationId xmlns:a16="http://schemas.microsoft.com/office/drawing/2014/main" id="{55C70008-EDB9-44D6-8E5D-F81C58811A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1C1EA1-AE4C-4796-AC82-21A7A2DB4D1C}"/>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2319925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14C24D-9AE0-40CC-ABF8-D03A02F03E4C}"/>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3" name="Footer Placeholder 2">
            <a:extLst>
              <a:ext uri="{FF2B5EF4-FFF2-40B4-BE49-F238E27FC236}">
                <a16:creationId xmlns:a16="http://schemas.microsoft.com/office/drawing/2014/main" id="{C1638636-0B99-4803-8B07-4CC2D04C47E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1CD1525-65E3-4875-91DA-A817EB744677}"/>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4975949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BCBF-43CD-43D4-9982-320698D59F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9507A46-2024-4F7F-9E10-BFFCD99BDC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BE0EC5-00B4-450E-B51C-F932450DA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EAA6F-40E3-41F6-BC97-4F42DF4B3717}"/>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1DEFC6DB-6FF9-493A-9E16-072ACFEF25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4EE71-775A-4B99-AD56-F56394BFFF9B}"/>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35439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9EB1-8F91-4D01-91DD-EC78F3C08C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D6C414-9B1E-430A-9A49-8CE8C9F3A3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15773C-3666-4DF2-861E-1E0447F510F0}"/>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5" name="Footer Placeholder 4">
            <a:extLst>
              <a:ext uri="{FF2B5EF4-FFF2-40B4-BE49-F238E27FC236}">
                <a16:creationId xmlns:a16="http://schemas.microsoft.com/office/drawing/2014/main" id="{3F3DAE54-AC51-4BCD-B979-51A544F829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9FFDC5-7625-4554-8C8B-235C4865A584}"/>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8746902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C0161-BE5C-4294-8E41-F1A7225A74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CE01DD-A4AC-40B4-98C8-48EABD536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2F5D8C-CDC8-4CEC-AB9F-F6F01403B7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475D5-D604-4E16-B8C9-57B0E7D2115F}"/>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C19E95C6-8386-4EF7-8A57-08C8335D59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2E544F-0BCB-4D3B-AD9F-FC6D4B9F30F9}"/>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1836405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FF676-EDF6-4454-AD5E-DCF1E802B75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89B907-C073-4717-AFD3-6EA21E98EE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5A9631-9CE4-4C34-94D6-470134BC0503}"/>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28C94DDA-E48D-4BD8-AAC5-92F3DB7B94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ADD79D-8DEE-4517-9D9E-42AA7B3F0220}"/>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9152190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6AD0CB-751B-40B6-B39F-7267E3E33C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12AB7E-216F-4C3E-A70E-8156F2E111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E386FD-2705-4752-8EF4-CEFB5CBB565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3C9EC543-FEBB-44E4-828A-91D89095E8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CD3065-D970-4622-BD00-04FC7ADBB5C2}"/>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2156188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267A4-83B2-486F-B8AB-0DBCC54925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3B25962-BFA5-4DC2-8593-BB3C8D7FEC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E8CF0F-FF8F-40C6-BCD1-0F148BA5D575}"/>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5" name="Footer Placeholder 4">
            <a:extLst>
              <a:ext uri="{FF2B5EF4-FFF2-40B4-BE49-F238E27FC236}">
                <a16:creationId xmlns:a16="http://schemas.microsoft.com/office/drawing/2014/main" id="{E01B611A-C1CE-4B25-8935-C3DDDDC27C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B6BE2F-94A1-435B-BC90-2060E766171E}"/>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378521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0F426-9F73-4267-938C-2AA245A191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FA29C2-CEEE-44A2-B719-86758597A3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56EA003-4616-4BB1-88C2-B094158DC2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0C06596-7A46-4136-BD72-EDDD44B920B0}"/>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6" name="Footer Placeholder 5">
            <a:extLst>
              <a:ext uri="{FF2B5EF4-FFF2-40B4-BE49-F238E27FC236}">
                <a16:creationId xmlns:a16="http://schemas.microsoft.com/office/drawing/2014/main" id="{D5B9DB1F-6D28-4DD5-A1BA-5A5B827DD5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18E9CE-3D95-4094-9377-360ED2127A7E}"/>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2269647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D15D-A67B-46A7-96D4-951F337CEE3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D8D16B-63AC-4750-8686-F1A8749BEC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A145B5-DE27-4378-A956-4485180B8D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24A992-1A6F-4429-86AB-FA858B039C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786726-8738-470C-905F-E514DD4D1D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767FD88-8AE3-4C9A-B7FD-749DB6BC8EAD}"/>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8" name="Footer Placeholder 7">
            <a:extLst>
              <a:ext uri="{FF2B5EF4-FFF2-40B4-BE49-F238E27FC236}">
                <a16:creationId xmlns:a16="http://schemas.microsoft.com/office/drawing/2014/main" id="{71A06339-3D69-4CFC-9F42-D3E9B0939A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54D1753-B231-4778-8019-93B1D01E920B}"/>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428444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17137-9B9A-491A-A0B9-E95CE86424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D589C0E-A7DB-445A-B386-90F3C62F1BD7}"/>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4" name="Footer Placeholder 3">
            <a:extLst>
              <a:ext uri="{FF2B5EF4-FFF2-40B4-BE49-F238E27FC236}">
                <a16:creationId xmlns:a16="http://schemas.microsoft.com/office/drawing/2014/main" id="{759BC803-EEB6-48A1-8CC0-34562FD725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12E0749-9AC8-49A4-9E03-7D16748B7292}"/>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365102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5DB83B-28F7-4E31-B1B8-8BD1DEC4F399}"/>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3" name="Footer Placeholder 2">
            <a:extLst>
              <a:ext uri="{FF2B5EF4-FFF2-40B4-BE49-F238E27FC236}">
                <a16:creationId xmlns:a16="http://schemas.microsoft.com/office/drawing/2014/main" id="{2C1A7425-C2EA-4BDF-832B-589CE589941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21BF213-3572-47C2-8FC8-C2168747B81F}"/>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2177868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7A994-7B2D-4982-A4FC-923D551CC2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8FDB85-1D1A-4EC5-AFE7-6FE5B093BA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785D07-BB35-475F-853B-F03F66948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F1FA45-9494-408F-9D4C-82D54E8A0BB2}"/>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6" name="Footer Placeholder 5">
            <a:extLst>
              <a:ext uri="{FF2B5EF4-FFF2-40B4-BE49-F238E27FC236}">
                <a16:creationId xmlns:a16="http://schemas.microsoft.com/office/drawing/2014/main" id="{837B7A28-82F3-4EB5-8DDA-88C7761CE4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A848D5-D2F1-400D-B0FD-ACD70521C20F}"/>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53360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43312-1286-4283-BD06-4FD77D2F8B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568B77C-2ADE-4B97-B9E4-BC06DBD9BB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C0F096-32DD-4893-A606-A9D442788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6465B0-9415-4F96-9B47-7C09977B2AE1}"/>
              </a:ext>
            </a:extLst>
          </p:cNvPr>
          <p:cNvSpPr>
            <a:spLocks noGrp="1"/>
          </p:cNvSpPr>
          <p:nvPr>
            <p:ph type="dt" sz="half" idx="10"/>
          </p:nvPr>
        </p:nvSpPr>
        <p:spPr/>
        <p:txBody>
          <a:bodyPr/>
          <a:lstStyle/>
          <a:p>
            <a:fld id="{C4413714-0511-4895-A163-EC0A0244FAF5}" type="datetimeFigureOut">
              <a:rPr lang="en-GB" smtClean="0"/>
              <a:t>10/06/2024</a:t>
            </a:fld>
            <a:endParaRPr lang="en-GB"/>
          </a:p>
        </p:txBody>
      </p:sp>
      <p:sp>
        <p:nvSpPr>
          <p:cNvPr id="6" name="Footer Placeholder 5">
            <a:extLst>
              <a:ext uri="{FF2B5EF4-FFF2-40B4-BE49-F238E27FC236}">
                <a16:creationId xmlns:a16="http://schemas.microsoft.com/office/drawing/2014/main" id="{0F87641C-0D89-45E9-BD53-BFEB5B039C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409490-DE37-46DE-8366-7BB689143427}"/>
              </a:ext>
            </a:extLst>
          </p:cNvPr>
          <p:cNvSpPr>
            <a:spLocks noGrp="1"/>
          </p:cNvSpPr>
          <p:nvPr>
            <p:ph type="sldNum" sz="quarter" idx="12"/>
          </p:nvPr>
        </p:nvSpPr>
        <p:spPr/>
        <p:txBody>
          <a:bodyPr/>
          <a:lstStyle/>
          <a:p>
            <a:fld id="{5E1274E4-B738-4EE0-AFB9-57C3196C47DD}" type="slidenum">
              <a:rPr lang="en-GB" smtClean="0"/>
              <a:t>‹#›</a:t>
            </a:fld>
            <a:endParaRPr lang="en-GB"/>
          </a:p>
        </p:txBody>
      </p:sp>
    </p:spTree>
    <p:extLst>
      <p:ext uri="{BB962C8B-B14F-4D97-AF65-F5344CB8AC3E}">
        <p14:creationId xmlns:p14="http://schemas.microsoft.com/office/powerpoint/2010/main" val="3242657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4D50C5-27DE-4CA7-98E0-26660A08D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07EF53-F2D7-4E2C-8279-10EBF963E2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112814-2E12-4121-8380-AE8D6344B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13714-0511-4895-A163-EC0A0244FAF5}" type="datetimeFigureOut">
              <a:rPr lang="en-GB" smtClean="0"/>
              <a:t>10/06/2024</a:t>
            </a:fld>
            <a:endParaRPr lang="en-GB"/>
          </a:p>
        </p:txBody>
      </p:sp>
      <p:sp>
        <p:nvSpPr>
          <p:cNvPr id="5" name="Footer Placeholder 4">
            <a:extLst>
              <a:ext uri="{FF2B5EF4-FFF2-40B4-BE49-F238E27FC236}">
                <a16:creationId xmlns:a16="http://schemas.microsoft.com/office/drawing/2014/main" id="{BBF7CAC0-651A-4D7B-B59B-67F9A0826F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F21582C-B337-49C7-AAE3-31BD85FBD2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274E4-B738-4EE0-AFB9-57C3196C47DD}" type="slidenum">
              <a:rPr lang="en-GB" smtClean="0"/>
              <a:t>‹#›</a:t>
            </a:fld>
            <a:endParaRPr lang="en-GB"/>
          </a:p>
        </p:txBody>
      </p:sp>
    </p:spTree>
    <p:extLst>
      <p:ext uri="{BB962C8B-B14F-4D97-AF65-F5344CB8AC3E}">
        <p14:creationId xmlns:p14="http://schemas.microsoft.com/office/powerpoint/2010/main" val="1999175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1E7605-DB2F-4BAC-9E55-6F6F4EC29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075839-3580-47C9-B9CF-AEA04DF067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AB8DDE-6834-40E1-B90B-342AA13E41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2A0EC8B7-DA1B-4647-8853-8798468374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0E326B-6ABB-4F6A-8BA4-D0D0C7AC8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40A37-5835-47B7-AD81-8B13BA21DF39}" type="slidenum">
              <a:rPr lang="en-GB" smtClean="0"/>
              <a:t>‹#›</a:t>
            </a:fld>
            <a:endParaRPr lang="en-GB"/>
          </a:p>
        </p:txBody>
      </p:sp>
    </p:spTree>
    <p:extLst>
      <p:ext uri="{BB962C8B-B14F-4D97-AF65-F5344CB8AC3E}">
        <p14:creationId xmlns:p14="http://schemas.microsoft.com/office/powerpoint/2010/main" val="22821477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6FBD76D-9A09-1622-161D-8A592153FE64}"/>
              </a:ext>
            </a:extLst>
          </p:cNvPr>
          <p:cNvSpPr>
            <a:spLocks noGrp="1"/>
          </p:cNvSpPr>
          <p:nvPr>
            <p:ph type="title"/>
          </p:nvPr>
        </p:nvSpPr>
        <p:spPr>
          <a:xfrm>
            <a:off x="461273" y="2279220"/>
            <a:ext cx="3115265" cy="2396359"/>
          </a:xfrm>
        </p:spPr>
        <p:txBody>
          <a:bodyPr anchor="b">
            <a:normAutofit/>
          </a:bodyPr>
          <a:lstStyle/>
          <a:p>
            <a:pPr algn="ctr"/>
            <a:r>
              <a:rPr lang="en-GB" sz="3100" dirty="0">
                <a:solidFill>
                  <a:srgbClr val="FFFFFF"/>
                </a:solidFill>
                <a:latin typeface="Arial" panose="020B0604020202020204" pitchFamily="34" charset="0"/>
                <a:cs typeface="Arial" panose="020B0604020202020204" pitchFamily="34" charset="0"/>
              </a:rPr>
              <a:t>Improving Community Adult Nutrition (I-CAN) </a:t>
            </a:r>
            <a:br>
              <a:rPr lang="en-GB" sz="3100" dirty="0">
                <a:solidFill>
                  <a:srgbClr val="FFFFFF"/>
                </a:solidFill>
                <a:latin typeface="Arial" panose="020B0604020202020204" pitchFamily="34" charset="0"/>
                <a:cs typeface="Arial" panose="020B0604020202020204" pitchFamily="34" charset="0"/>
              </a:rPr>
            </a:br>
            <a:r>
              <a:rPr lang="en-GB" sz="3100" dirty="0">
                <a:solidFill>
                  <a:srgbClr val="FFFFFF"/>
                </a:solidFill>
                <a:latin typeface="Arial" panose="020B0604020202020204" pitchFamily="34" charset="0"/>
                <a:cs typeface="Arial" panose="020B0604020202020204" pitchFamily="34" charset="0"/>
              </a:rPr>
              <a:t>e-learning </a:t>
            </a:r>
          </a:p>
        </p:txBody>
      </p:sp>
      <p:graphicFrame>
        <p:nvGraphicFramePr>
          <p:cNvPr id="5" name="Content Placeholder 2">
            <a:extLst>
              <a:ext uri="{FF2B5EF4-FFF2-40B4-BE49-F238E27FC236}">
                <a16:creationId xmlns:a16="http://schemas.microsoft.com/office/drawing/2014/main" id="{3A0FEEB6-8015-BCBD-118B-F9AE1A9D9145}"/>
              </a:ext>
            </a:extLst>
          </p:cNvPr>
          <p:cNvGraphicFramePr>
            <a:graphicFrameLocks noGrp="1"/>
          </p:cNvGraphicFramePr>
          <p:nvPr>
            <p:ph idx="1"/>
            <p:extLst>
              <p:ext uri="{D42A27DB-BD31-4B8C-83A1-F6EECF244321}">
                <p14:modId xmlns:p14="http://schemas.microsoft.com/office/powerpoint/2010/main" val="1164319793"/>
              </p:ext>
            </p:extLst>
          </p:nvPr>
        </p:nvGraphicFramePr>
        <p:xfrm>
          <a:off x="4905052" y="1181811"/>
          <a:ext cx="6666833" cy="5022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1">
            <a:extLst>
              <a:ext uri="{FF2B5EF4-FFF2-40B4-BE49-F238E27FC236}">
                <a16:creationId xmlns:a16="http://schemas.microsoft.com/office/drawing/2014/main" id="{3739B58F-F125-1DBF-3745-AB2257ADABF9}"/>
              </a:ext>
            </a:extLst>
          </p:cNvPr>
          <p:cNvSpPr txBox="1">
            <a:spLocks/>
          </p:cNvSpPr>
          <p:nvPr/>
        </p:nvSpPr>
        <p:spPr>
          <a:xfrm>
            <a:off x="4037824" y="419122"/>
            <a:ext cx="5477652" cy="85852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2400" dirty="0">
                <a:solidFill>
                  <a:prstClr val="black"/>
                </a:solidFill>
                <a:latin typeface="Arial" panose="020B0604020202020204" pitchFamily="34" charset="0"/>
                <a:cs typeface="Arial" panose="020B0604020202020204" pitchFamily="34" charset="0"/>
              </a:rPr>
              <a:t>RECAP:</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 Topic 4 </a:t>
            </a:r>
            <a:r>
              <a:rPr lang="en-GB" sz="2400" dirty="0">
                <a:solidFill>
                  <a:srgbClr val="080808"/>
                </a:solidFill>
                <a:latin typeface="Arial" panose="020B0604020202020204" pitchFamily="34" charset="0"/>
                <a:cs typeface="Arial" panose="020B0604020202020204" pitchFamily="34" charset="0"/>
              </a:rPr>
              <a:t>T</a:t>
            </a:r>
            <a:r>
              <a:rPr lang="en-GB" sz="2400" dirty="0">
                <a:solidFill>
                  <a:srgbClr val="080808"/>
                </a:solidFill>
                <a:latin typeface="Arial" panose="020B0604020202020204" pitchFamily="34" charset="0"/>
                <a:ea typeface="Calibri" panose="020F0502020204030204" pitchFamily="34" charset="0"/>
                <a:cs typeface="Arial" panose="020B0604020202020204" pitchFamily="34" charset="0"/>
              </a:rPr>
              <a:t>reatment and Prevention of Malnutrition,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 covered</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a:t>
            </a:r>
          </a:p>
        </p:txBody>
      </p:sp>
      <p:pic>
        <p:nvPicPr>
          <p:cNvPr id="4" name="Picture 3" descr="A black text on a white background&#10;&#10;Description automatically generated">
            <a:extLst>
              <a:ext uri="{FF2B5EF4-FFF2-40B4-BE49-F238E27FC236}">
                <a16:creationId xmlns:a16="http://schemas.microsoft.com/office/drawing/2014/main" id="{076D24D1-CF83-1D64-239A-F7D9BE18CD71}"/>
              </a:ext>
            </a:extLst>
          </p:cNvPr>
          <p:cNvPicPr>
            <a:picLocks noChangeAspect="1"/>
          </p:cNvPicPr>
          <p:nvPr/>
        </p:nvPicPr>
        <p:blipFill>
          <a:blip r:embed="rId7"/>
          <a:stretch>
            <a:fillRect/>
          </a:stretch>
        </p:blipFill>
        <p:spPr>
          <a:xfrm>
            <a:off x="9285605" y="19685"/>
            <a:ext cx="2906395" cy="858520"/>
          </a:xfrm>
          <a:prstGeom prst="rect">
            <a:avLst/>
          </a:prstGeom>
        </p:spPr>
      </p:pic>
      <p:sp>
        <p:nvSpPr>
          <p:cNvPr id="6" name="TextBox 5">
            <a:extLst>
              <a:ext uri="{FF2B5EF4-FFF2-40B4-BE49-F238E27FC236}">
                <a16:creationId xmlns:a16="http://schemas.microsoft.com/office/drawing/2014/main" id="{383B5AB6-BC91-E8E9-9614-10B31E17DB86}"/>
              </a:ext>
            </a:extLst>
          </p:cNvPr>
          <p:cNvSpPr txBox="1"/>
          <p:nvPr/>
        </p:nvSpPr>
        <p:spPr>
          <a:xfrm>
            <a:off x="4668078" y="6184800"/>
            <a:ext cx="7523922" cy="646331"/>
          </a:xfrm>
          <a:prstGeom prst="rect">
            <a:avLst/>
          </a:prstGeom>
          <a:noFill/>
        </p:spPr>
        <p:txBody>
          <a:bodyPr wrap="square">
            <a:spAutoFit/>
          </a:bodyPr>
          <a:lstStyle/>
          <a:p>
            <a:pPr algn="r"/>
            <a:r>
              <a:rPr lang="en-GB" b="1" dirty="0"/>
              <a:t>Leicestershire </a:t>
            </a:r>
          </a:p>
          <a:p>
            <a:pPr algn="r"/>
            <a:r>
              <a:rPr lang="en-GB" b="1" dirty="0"/>
              <a:t>Nutrition &amp; Dietetic Service</a:t>
            </a:r>
          </a:p>
        </p:txBody>
      </p:sp>
    </p:spTree>
    <p:extLst>
      <p:ext uri="{BB962C8B-B14F-4D97-AF65-F5344CB8AC3E}">
        <p14:creationId xmlns:p14="http://schemas.microsoft.com/office/powerpoint/2010/main" val="287884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6BE2D0A-E845-4796-AE58-206CD3599DBD}"/>
              </a:ext>
            </a:extLst>
          </p:cNvPr>
          <p:cNvSpPr>
            <a:spLocks noGrp="1"/>
          </p:cNvSpPr>
          <p:nvPr>
            <p:ph idx="1"/>
          </p:nvPr>
        </p:nvSpPr>
        <p:spPr>
          <a:xfrm>
            <a:off x="1188720" y="1265650"/>
            <a:ext cx="9730248" cy="5049203"/>
          </a:xfrm>
        </p:spPr>
        <p:txBody>
          <a:bodyPr>
            <a:normAutofit/>
          </a:bodyPr>
          <a:lstStyle/>
          <a:p>
            <a:pPr marL="0" indent="0">
              <a:buNone/>
            </a:pPr>
            <a:r>
              <a:rPr lang="en-GB" sz="3500" dirty="0">
                <a:latin typeface="Arial" panose="020B0604020202020204" pitchFamily="34" charset="0"/>
                <a:cs typeface="Arial" panose="020B0604020202020204" pitchFamily="34" charset="0"/>
              </a:rPr>
              <a:t>Summary</a:t>
            </a:r>
          </a:p>
          <a:p>
            <a:endParaRPr lang="en-GB" sz="2500" dirty="0">
              <a:latin typeface="Arial" panose="020B0604020202020204" pitchFamily="34" charset="0"/>
              <a:cs typeface="Arial" panose="020B0604020202020204" pitchFamily="34" charset="0"/>
            </a:endParaRPr>
          </a:p>
          <a:p>
            <a:r>
              <a:rPr lang="en-GB" sz="2500" dirty="0">
                <a:latin typeface="Arial" panose="020B0604020202020204" pitchFamily="34" charset="0"/>
                <a:cs typeface="Arial" panose="020B0604020202020204" pitchFamily="34" charset="0"/>
              </a:rPr>
              <a:t>The next PowerPoint will now cover key additional factors which support and influence meeting patients nutritional care needs.</a:t>
            </a:r>
          </a:p>
          <a:p>
            <a:pPr marL="0" indent="0">
              <a:buNone/>
            </a:pPr>
            <a:r>
              <a:rPr lang="en-GB" sz="2500" dirty="0">
                <a:latin typeface="Arial" panose="020B0604020202020204" pitchFamily="34" charset="0"/>
                <a:cs typeface="Arial" panose="020B0604020202020204" pitchFamily="34" charset="0"/>
              </a:rPr>
              <a:t> </a:t>
            </a:r>
          </a:p>
          <a:p>
            <a:r>
              <a:rPr lang="en-GB" sz="2500" dirty="0">
                <a:latin typeface="Arial" panose="020B0604020202020204" pitchFamily="34" charset="0"/>
                <a:cs typeface="Arial" panose="020B0604020202020204" pitchFamily="34" charset="0"/>
              </a:rPr>
              <a:t>The PowerPoint will include topics such as hydration, skin health, oral health/dentition, allergies and bowel health.</a:t>
            </a:r>
          </a:p>
          <a:p>
            <a:pPr marL="0" indent="0">
              <a:buNone/>
            </a:pPr>
            <a:endParaRPr lang="en-GB" sz="2500" dirty="0">
              <a:latin typeface="Arial" panose="020B0604020202020204" pitchFamily="34" charset="0"/>
              <a:cs typeface="Arial" panose="020B0604020202020204" pitchFamily="34" charset="0"/>
            </a:endParaRPr>
          </a:p>
          <a:p>
            <a:r>
              <a:rPr lang="en-GB" sz="2500" dirty="0">
                <a:latin typeface="Arial" panose="020B0604020202020204" pitchFamily="34" charset="0"/>
                <a:cs typeface="Arial" panose="020B0604020202020204" pitchFamily="34" charset="0"/>
              </a:rPr>
              <a:t>It will also provide information on useful links that can be accessed to support those you care for.</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95862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5EDB60F-26A0-0816-4253-1234079D4AFB}"/>
              </a:ext>
            </a:extLst>
          </p:cNvPr>
          <p:cNvPicPr>
            <a:picLocks noChangeAspect="1"/>
          </p:cNvPicPr>
          <p:nvPr/>
        </p:nvPicPr>
        <p:blipFill>
          <a:blip r:embed="rId2"/>
          <a:stretch>
            <a:fillRect/>
          </a:stretch>
        </p:blipFill>
        <p:spPr>
          <a:xfrm>
            <a:off x="4795835" y="1955821"/>
            <a:ext cx="2600325" cy="1562100"/>
          </a:xfrm>
          <a:prstGeom prst="rect">
            <a:avLst/>
          </a:prstGeom>
        </p:spPr>
      </p:pic>
      <p:sp>
        <p:nvSpPr>
          <p:cNvPr id="3" name="Title 1">
            <a:extLst>
              <a:ext uri="{FF2B5EF4-FFF2-40B4-BE49-F238E27FC236}">
                <a16:creationId xmlns:a16="http://schemas.microsoft.com/office/drawing/2014/main" id="{04F440B5-1208-BA96-E1AA-2EDDF2ABCE88}"/>
              </a:ext>
            </a:extLst>
          </p:cNvPr>
          <p:cNvSpPr txBox="1">
            <a:spLocks/>
          </p:cNvSpPr>
          <p:nvPr/>
        </p:nvSpPr>
        <p:spPr bwMode="auto">
          <a:xfrm>
            <a:off x="1490543" y="3598803"/>
            <a:ext cx="9210907" cy="148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ctr" rtl="0" eaLnBrk="1" fontAlgn="base" hangingPunct="1">
              <a:spcBef>
                <a:spcPct val="0"/>
              </a:spcBef>
              <a:spcAft>
                <a:spcPct val="0"/>
              </a:spcAft>
              <a:defRPr sz="44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0" cap="none" spc="0" normalizeH="0" baseline="0" noProof="0" dirty="0">
                <a:ln>
                  <a:noFill/>
                </a:ln>
                <a:solidFill>
                  <a:srgbClr val="000000"/>
                </a:solidFill>
                <a:effectLst/>
                <a:uLnTx/>
                <a:uFillTx/>
                <a:latin typeface="Arial" panose="020B0604020202020204" pitchFamily="34" charset="0"/>
                <a:ea typeface="+mj-ea"/>
                <a:cs typeface="Arial" panose="020B0604020202020204" pitchFamily="34" charset="0"/>
              </a:rPr>
              <a:t>I-CAN – </a:t>
            </a:r>
            <a:r>
              <a:rPr kumimoji="0" lang="en-GB" sz="3200" b="0" i="0" u="none" strike="noStrike" kern="0" cap="none" spc="0" normalizeH="0" baseline="0" noProof="0" dirty="0">
                <a:ln>
                  <a:noFill/>
                </a:ln>
                <a:solidFill>
                  <a:srgbClr val="080808"/>
                </a:solidFill>
                <a:effectLst/>
                <a:uLnTx/>
                <a:uFillTx/>
                <a:latin typeface="Arial" panose="020B0604020202020204" pitchFamily="34" charset="0"/>
                <a:ea typeface="Calibri" panose="020F0502020204030204" pitchFamily="34" charset="0"/>
                <a:cs typeface="Arial" panose="020B0604020202020204" pitchFamily="34" charset="0"/>
              </a:rPr>
              <a:t>Monitoring Guidance and Next Steps</a:t>
            </a:r>
            <a:endParaRPr kumimoji="0" lang="en-GB" sz="3200" b="0" i="0" u="none" strike="noStrike" kern="0" cap="none" spc="0" normalizeH="0" baseline="0" noProof="0" dirty="0">
              <a:ln>
                <a:noFill/>
              </a:ln>
              <a:solidFill>
                <a:srgbClr val="080808"/>
              </a:solidFill>
              <a:effectLst/>
              <a:uLnTx/>
              <a:uFillTx/>
              <a:latin typeface="Arial" panose="020B0604020202020204" pitchFamily="34" charset="0"/>
              <a:ea typeface="+mj-ea"/>
              <a:cs typeface="Arial" panose="020B0604020202020204" pitchFamily="34" charset="0"/>
            </a:endParaRPr>
          </a:p>
        </p:txBody>
      </p:sp>
      <p:sp>
        <p:nvSpPr>
          <p:cNvPr id="5" name="Footer Placeholder 2">
            <a:extLst>
              <a:ext uri="{FF2B5EF4-FFF2-40B4-BE49-F238E27FC236}">
                <a16:creationId xmlns:a16="http://schemas.microsoft.com/office/drawing/2014/main" id="{1D28434B-AA3D-1581-7DBE-09BB95930E31}"/>
              </a:ext>
            </a:extLst>
          </p:cNvPr>
          <p:cNvSpPr txBox="1">
            <a:spLocks/>
          </p:cNvSpPr>
          <p:nvPr/>
        </p:nvSpPr>
        <p:spPr bwMode="auto">
          <a:xfrm>
            <a:off x="2266948" y="5255512"/>
            <a:ext cx="7658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ct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solidFill>
                  <a:srgbClr val="000000"/>
                </a:solidFill>
                <a:latin typeface="Arial" panose="020B0604020202020204" pitchFamily="34" charset="0"/>
                <a:cs typeface="Arial" panose="020B0604020202020204" pitchFamily="34" charset="0"/>
              </a:rPr>
              <a:t>Please DO NOT save or share this PowerPoint to avoid circulation of out of date information</a:t>
            </a:r>
          </a:p>
          <a:p>
            <a:endParaRPr lang="en-GB" dirty="0">
              <a:solidFill>
                <a:srgbClr val="000000"/>
              </a:solidFill>
              <a:latin typeface="Times New Roman"/>
            </a:endParaRPr>
          </a:p>
        </p:txBody>
      </p:sp>
    </p:spTree>
    <p:extLst>
      <p:ext uri="{BB962C8B-B14F-4D97-AF65-F5344CB8AC3E}">
        <p14:creationId xmlns:p14="http://schemas.microsoft.com/office/powerpoint/2010/main" val="2385654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B5711-78D5-40F7-A285-1F5E7CAE96C0}"/>
              </a:ext>
            </a:extLst>
          </p:cNvPr>
          <p:cNvSpPr>
            <a:spLocks noGrp="1"/>
          </p:cNvSpPr>
          <p:nvPr>
            <p:ph type="title"/>
          </p:nvPr>
        </p:nvSpPr>
        <p:spPr>
          <a:xfrm>
            <a:off x="3664950" y="633530"/>
            <a:ext cx="6586491" cy="1286160"/>
          </a:xfrm>
        </p:spPr>
        <p:txBody>
          <a:bodyPr anchor="b">
            <a:normAutofit fontScale="90000"/>
          </a:bodyPr>
          <a:lstStyle/>
          <a:p>
            <a:r>
              <a:rPr lang="en-GB" sz="4900" dirty="0">
                <a:latin typeface="Arial" panose="020B0604020202020204" pitchFamily="34" charset="0"/>
                <a:cs typeface="Arial" panose="020B0604020202020204" pitchFamily="34" charset="0"/>
              </a:rPr>
              <a:t>Aims: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0C79804-DB7A-4AA7-A632-1348E7FA34EF}"/>
              </a:ext>
            </a:extLst>
          </p:cNvPr>
          <p:cNvSpPr>
            <a:spLocks noGrp="1"/>
          </p:cNvSpPr>
          <p:nvPr>
            <p:ph idx="1"/>
          </p:nvPr>
        </p:nvSpPr>
        <p:spPr>
          <a:xfrm>
            <a:off x="3535681" y="2153302"/>
            <a:ext cx="7437119" cy="2161524"/>
          </a:xfrm>
        </p:spPr>
        <p:txBody>
          <a:bodyPr>
            <a:normAutofit/>
          </a:bodyPr>
          <a:lstStyle/>
          <a:p>
            <a:r>
              <a:rPr lang="en-GB" sz="2200" dirty="0">
                <a:latin typeface="Arial" panose="020B0604020202020204" pitchFamily="34" charset="0"/>
                <a:cs typeface="Arial" panose="020B0604020202020204" pitchFamily="34" charset="0"/>
              </a:rPr>
              <a:t>Understand what factors to monitor in line with patient’s nutritional care plan</a:t>
            </a:r>
          </a:p>
          <a:p>
            <a:r>
              <a:rPr lang="en-GB" sz="2200" dirty="0">
                <a:latin typeface="Arial" panose="020B0604020202020204" pitchFamily="34" charset="0"/>
                <a:cs typeface="Arial" panose="020B0604020202020204" pitchFamily="34" charset="0"/>
              </a:rPr>
              <a:t>Learn how to adequately complete food and fluid charts</a:t>
            </a:r>
          </a:p>
          <a:p>
            <a:r>
              <a:rPr lang="en-GB" sz="2200" dirty="0">
                <a:latin typeface="Arial" panose="020B0604020202020204" pitchFamily="34" charset="0"/>
                <a:cs typeface="Arial" panose="020B0604020202020204" pitchFamily="34" charset="0"/>
              </a:rPr>
              <a:t>Learn how to evaluate information obtained when reviewing nutritional care plan and what actions to take next</a:t>
            </a:r>
          </a:p>
          <a:p>
            <a:endParaRPr lang="en-GB" sz="2000" dirty="0"/>
          </a:p>
        </p:txBody>
      </p:sp>
      <p:pic>
        <p:nvPicPr>
          <p:cNvPr id="4" name="Picture 3" descr="Exclamation mark on a yellow background">
            <a:extLst>
              <a:ext uri="{FF2B5EF4-FFF2-40B4-BE49-F238E27FC236}">
                <a16:creationId xmlns:a16="http://schemas.microsoft.com/office/drawing/2014/main" id="{D79061CF-251D-4CA1-BD60-8275FEC5E4DC}"/>
              </a:ext>
            </a:extLst>
          </p:cNvPr>
          <p:cNvPicPr>
            <a:picLocks noChangeAspect="1"/>
          </p:cNvPicPr>
          <p:nvPr/>
        </p:nvPicPr>
        <p:blipFill rotWithShape="1">
          <a:blip r:embed="rId2"/>
          <a:srcRect l="30724" r="18580"/>
          <a:stretch/>
        </p:blipFill>
        <p:spPr>
          <a:xfrm>
            <a:off x="21" y="10"/>
            <a:ext cx="3535660" cy="6857990"/>
          </a:xfrm>
          <a:prstGeom prst="rect">
            <a:avLst/>
          </a:prstGeom>
          <a:effectLst/>
        </p:spPr>
      </p:pic>
    </p:spTree>
    <p:extLst>
      <p:ext uri="{BB962C8B-B14F-4D97-AF65-F5344CB8AC3E}">
        <p14:creationId xmlns:p14="http://schemas.microsoft.com/office/powerpoint/2010/main" val="581813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304" name="Rectangle 55303">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308" name="Freeform: Shape 55307">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310" name="Freeform: Shape 55309">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55298" name="Rectangle 2">
            <a:extLst>
              <a:ext uri="{FF2B5EF4-FFF2-40B4-BE49-F238E27FC236}">
                <a16:creationId xmlns:a16="http://schemas.microsoft.com/office/drawing/2014/main" id="{9B956153-6CB2-454A-8748-0A82078DD21D}"/>
              </a:ext>
            </a:extLst>
          </p:cNvPr>
          <p:cNvSpPr>
            <a:spLocks noGrp="1" noChangeArrowheads="1"/>
          </p:cNvSpPr>
          <p:nvPr>
            <p:ph type="title"/>
          </p:nvPr>
        </p:nvSpPr>
        <p:spPr>
          <a:xfrm>
            <a:off x="999212" y="483034"/>
            <a:ext cx="9937682" cy="1552265"/>
          </a:xfrm>
        </p:spPr>
        <p:txBody>
          <a:bodyPr>
            <a:normAutofit fontScale="90000"/>
          </a:bodyPr>
          <a:lstStyle/>
          <a:p>
            <a:pPr>
              <a:lnSpc>
                <a:spcPct val="100000"/>
              </a:lnSpc>
            </a:pPr>
            <a:br>
              <a:rPr lang="en-GB" altLang="en-US" dirty="0">
                <a:latin typeface="Arial" panose="020B0604020202020204" pitchFamily="34" charset="0"/>
              </a:rPr>
            </a:br>
            <a:r>
              <a:rPr lang="en-GB" altLang="en-US" dirty="0">
                <a:latin typeface="Arial" panose="020B0604020202020204" pitchFamily="34" charset="0"/>
              </a:rPr>
              <a:t>Monitoring: </a:t>
            </a:r>
            <a:br>
              <a:rPr lang="en-GB" altLang="en-US" dirty="0">
                <a:latin typeface="Arial" panose="020B0604020202020204" pitchFamily="34" charset="0"/>
              </a:rPr>
            </a:br>
            <a:r>
              <a:rPr lang="en-GB" altLang="en-US" sz="2200" dirty="0">
                <a:latin typeface="Arial" panose="020B0604020202020204" pitchFamily="34" charset="0"/>
              </a:rPr>
              <a:t>Once the MUST management plan is in place, it is important to continue to monitor the patient. Below are key factors to monitor: </a:t>
            </a:r>
            <a:br>
              <a:rPr lang="en-GB" altLang="en-US" sz="1800" b="1" dirty="0">
                <a:latin typeface="Arial" panose="020B0604020202020204" pitchFamily="34" charset="0"/>
              </a:rPr>
            </a:br>
            <a:endParaRPr lang="en-GB" altLang="en-US" sz="1800" b="1" dirty="0">
              <a:latin typeface="Arial" panose="020B0604020202020204" pitchFamily="34" charset="0"/>
            </a:endParaRPr>
          </a:p>
        </p:txBody>
      </p:sp>
      <p:sp>
        <p:nvSpPr>
          <p:cNvPr id="55312" name="Freeform: Shape 55311">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299" name="Rectangle 3">
            <a:extLst>
              <a:ext uri="{FF2B5EF4-FFF2-40B4-BE49-F238E27FC236}">
                <a16:creationId xmlns:a16="http://schemas.microsoft.com/office/drawing/2014/main" id="{D84BB71A-0826-4774-866E-A78819CC3DFF}"/>
              </a:ext>
            </a:extLst>
          </p:cNvPr>
          <p:cNvSpPr>
            <a:spLocks noGrp="1" noChangeArrowheads="1"/>
          </p:cNvSpPr>
          <p:nvPr>
            <p:ph idx="1"/>
          </p:nvPr>
        </p:nvSpPr>
        <p:spPr>
          <a:xfrm>
            <a:off x="963306" y="2305724"/>
            <a:ext cx="10009494" cy="4011477"/>
          </a:xfrm>
        </p:spPr>
        <p:txBody>
          <a:bodyPr anchor="t">
            <a:normAutofit/>
          </a:bodyPr>
          <a:lstStyle/>
          <a:p>
            <a:pPr algn="just">
              <a:spcAft>
                <a:spcPct val="20000"/>
              </a:spcAft>
            </a:pPr>
            <a:r>
              <a:rPr lang="en-GB" altLang="en-US" sz="2000" dirty="0">
                <a:latin typeface="Arial" panose="020B0604020202020204" pitchFamily="34" charset="0"/>
                <a:cs typeface="Arial" panose="020B0604020202020204" pitchFamily="34" charset="0"/>
              </a:rPr>
              <a:t>Repeat MUST screening as required</a:t>
            </a:r>
          </a:p>
          <a:p>
            <a:pPr algn="just">
              <a:spcAft>
                <a:spcPct val="20000"/>
              </a:spcAft>
            </a:pPr>
            <a:r>
              <a:rPr lang="en-GB" altLang="en-US" sz="2000" dirty="0">
                <a:latin typeface="Arial" panose="020B0604020202020204" pitchFamily="34" charset="0"/>
                <a:cs typeface="Arial" panose="020B0604020202020204" pitchFamily="34" charset="0"/>
              </a:rPr>
              <a:t>Review of nutritional care plan and compliance </a:t>
            </a:r>
          </a:p>
          <a:p>
            <a:pPr algn="just">
              <a:spcAft>
                <a:spcPct val="20000"/>
              </a:spcAft>
            </a:pPr>
            <a:r>
              <a:rPr lang="en-GB" altLang="en-US" sz="2000" dirty="0">
                <a:latin typeface="Arial" panose="020B0604020202020204" pitchFamily="34" charset="0"/>
                <a:cs typeface="Arial" panose="020B0604020202020204" pitchFamily="34" charset="0"/>
              </a:rPr>
              <a:t>Review food &amp; fluid charts </a:t>
            </a:r>
          </a:p>
          <a:p>
            <a:pPr algn="just">
              <a:spcAft>
                <a:spcPct val="20000"/>
              </a:spcAft>
            </a:pPr>
            <a:r>
              <a:rPr lang="en-GB" altLang="en-US" sz="2000" dirty="0">
                <a:latin typeface="Arial" panose="020B0604020202020204" pitchFamily="34" charset="0"/>
                <a:cs typeface="Arial" panose="020B0604020202020204" pitchFamily="34" charset="0"/>
              </a:rPr>
              <a:t>Identify potential barriers that may affect the care plan put in place- e.g. poor skin integrity, environment, infection status, mood, bowels</a:t>
            </a:r>
          </a:p>
          <a:p>
            <a:pPr algn="just">
              <a:spcAft>
                <a:spcPct val="20000"/>
              </a:spcAft>
            </a:pPr>
            <a:r>
              <a:rPr lang="en-GB" altLang="en-US" sz="2000" dirty="0">
                <a:latin typeface="Arial" panose="020B0604020202020204" pitchFamily="34" charset="0"/>
                <a:cs typeface="Arial" panose="020B0604020202020204" pitchFamily="34" charset="0"/>
              </a:rPr>
              <a:t>Ensure record keeping is timely and accurate</a:t>
            </a:r>
          </a:p>
          <a:p>
            <a:pPr algn="just">
              <a:spcAft>
                <a:spcPct val="20000"/>
              </a:spcAft>
            </a:pPr>
            <a:r>
              <a:rPr lang="en-GB" sz="2000" dirty="0">
                <a:effectLst/>
                <a:latin typeface="Arial" panose="020B0604020202020204" pitchFamily="34" charset="0"/>
                <a:ea typeface="Calibri" panose="020F0502020204030204" pitchFamily="34" charset="0"/>
                <a:cs typeface="Arial" panose="020B0604020202020204" pitchFamily="34" charset="0"/>
              </a:rPr>
              <a:t>If eating ¾ - all portions of all meals and puddings, discontinue food record charts and recommence if concerns over oral intake</a:t>
            </a:r>
          </a:p>
          <a:p>
            <a:pPr>
              <a:spcAft>
                <a:spcPct val="20000"/>
              </a:spcAft>
            </a:pPr>
            <a:endParaRPr lang="en-GB" altLang="en-US" sz="2400" dirty="0">
              <a:latin typeface="Arial" panose="020B0604020202020204" pitchFamily="34" charset="0"/>
            </a:endParaRPr>
          </a:p>
        </p:txBody>
      </p:sp>
      <p:sp>
        <p:nvSpPr>
          <p:cNvPr id="55314" name="Freeform: Shape 55313">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5316" name="Freeform: Shape 55315">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5318" name="Freeform: Shape 55317">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additive="base">
                                        <p:cTn id="7" dur="500" fill="hold"/>
                                        <p:tgtEl>
                                          <p:spTgt spid="552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 calcmode="lin" valueType="num">
                                      <p:cBhvr additive="base">
                                        <p:cTn id="11" dur="5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52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 calcmode="lin" valueType="num">
                                      <p:cBhvr additive="base">
                                        <p:cTn id="15" dur="500" fill="hold"/>
                                        <p:tgtEl>
                                          <p:spTgt spid="552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52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anim calcmode="lin" valueType="num">
                                      <p:cBhvr additive="base">
                                        <p:cTn id="19" dur="5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 calcmode="lin" valueType="num">
                                      <p:cBhvr additive="base">
                                        <p:cTn id="23" dur="500" fill="hold"/>
                                        <p:tgtEl>
                                          <p:spTgt spid="552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52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5299">
                                            <p:txEl>
                                              <p:pRg st="5" end="5"/>
                                            </p:txEl>
                                          </p:spTgt>
                                        </p:tgtEl>
                                        <p:attrNameLst>
                                          <p:attrName>style.visibility</p:attrName>
                                        </p:attrNameLst>
                                      </p:cBhvr>
                                      <p:to>
                                        <p:strVal val="visible"/>
                                      </p:to>
                                    </p:set>
                                    <p:anim calcmode="lin" valueType="num">
                                      <p:cBhvr additive="base">
                                        <p:cTn id="27" dur="500" fill="hold"/>
                                        <p:tgtEl>
                                          <p:spTgt spid="552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52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288" name="Rectangle 5428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274" name="Title 1">
            <a:extLst>
              <a:ext uri="{FF2B5EF4-FFF2-40B4-BE49-F238E27FC236}">
                <a16:creationId xmlns:a16="http://schemas.microsoft.com/office/drawing/2014/main" id="{8864E229-C7D9-4452-B6CD-C0D11D919469}"/>
              </a:ext>
            </a:extLst>
          </p:cNvPr>
          <p:cNvSpPr>
            <a:spLocks noGrp="1" noChangeArrowheads="1"/>
          </p:cNvSpPr>
          <p:nvPr>
            <p:ph type="title"/>
          </p:nvPr>
        </p:nvSpPr>
        <p:spPr>
          <a:xfrm>
            <a:off x="645065" y="1463040"/>
            <a:ext cx="3796306" cy="2690949"/>
          </a:xfrm>
        </p:spPr>
        <p:txBody>
          <a:bodyPr anchor="t">
            <a:normAutofit/>
          </a:bodyPr>
          <a:lstStyle/>
          <a:p>
            <a:r>
              <a:rPr lang="en-GB" altLang="en-US" sz="4800" dirty="0">
                <a:latin typeface="Arial" panose="020B0604020202020204" pitchFamily="34" charset="0"/>
                <a:cs typeface="Arial" panose="020B0604020202020204" pitchFamily="34" charset="0"/>
              </a:rPr>
              <a:t>Food and Fluid record charts</a:t>
            </a:r>
          </a:p>
        </p:txBody>
      </p:sp>
      <p:grpSp>
        <p:nvGrpSpPr>
          <p:cNvPr id="54290" name="Group 5428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54291" name="Rectangle 5429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292" name="Straight Connector 5429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54294" name="Rectangle 5429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1" name="Content Placeholder 2">
            <a:extLst>
              <a:ext uri="{FF2B5EF4-FFF2-40B4-BE49-F238E27FC236}">
                <a16:creationId xmlns:a16="http://schemas.microsoft.com/office/drawing/2014/main" id="{E7E5F234-3C3E-474F-B5E5-304638342F03}"/>
              </a:ext>
            </a:extLst>
          </p:cNvPr>
          <p:cNvSpPr>
            <a:spLocks noGrp="1"/>
          </p:cNvSpPr>
          <p:nvPr>
            <p:ph idx="1"/>
          </p:nvPr>
        </p:nvSpPr>
        <p:spPr>
          <a:xfrm>
            <a:off x="5212080" y="741681"/>
            <a:ext cx="6334855" cy="5021806"/>
          </a:xfrm>
        </p:spPr>
        <p:txBody>
          <a:bodyPr anchor="t">
            <a:normAutofit/>
          </a:bodyPr>
          <a:lstStyle/>
          <a:p>
            <a:pPr marL="0" indent="0">
              <a:buNone/>
              <a:defRPr/>
            </a:pPr>
            <a:r>
              <a:rPr lang="en-US" altLang="en-US" sz="1600" dirty="0">
                <a:latin typeface="Arial" panose="020B0604020202020204" pitchFamily="34" charset="0"/>
                <a:cs typeface="Arial" panose="020B0604020202020204" pitchFamily="34" charset="0"/>
              </a:rPr>
              <a:t>These can be used as a tool to clearly show what a patient has eaten and drank over a period of time and how much has been consumed. </a:t>
            </a:r>
          </a:p>
          <a:p>
            <a:pPr marL="0" indent="0">
              <a:buNone/>
              <a:defRPr/>
            </a:pPr>
            <a:r>
              <a:rPr lang="en-US" sz="1600" dirty="0">
                <a:effectLst/>
                <a:latin typeface="Arial" panose="020B0604020202020204" pitchFamily="34" charset="0"/>
                <a:ea typeface="Calibri" panose="020F0502020204030204" pitchFamily="34" charset="0"/>
                <a:cs typeface="Arial" panose="020B0604020202020204" pitchFamily="34" charset="0"/>
              </a:rPr>
              <a:t>It should be used for management plan of MUST score 1 and above.</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0" indent="0">
              <a:buNone/>
              <a:defRPr/>
            </a:pPr>
            <a:endParaRPr lang="en-US" altLang="en-US" sz="1600" b="1" dirty="0">
              <a:latin typeface="Arial" panose="020B0604020202020204" pitchFamily="34" charset="0"/>
              <a:cs typeface="Arial" panose="020B0604020202020204" pitchFamily="34" charset="0"/>
            </a:endParaRPr>
          </a:p>
          <a:p>
            <a:pPr marL="0" indent="0">
              <a:buNone/>
              <a:defRPr/>
            </a:pPr>
            <a:r>
              <a:rPr lang="en-US" altLang="en-US" sz="1600" b="1" dirty="0">
                <a:latin typeface="Arial" panose="020B0604020202020204" pitchFamily="34" charset="0"/>
                <a:cs typeface="Arial" panose="020B0604020202020204" pitchFamily="34" charset="0"/>
              </a:rPr>
              <a:t>What should it include?</a:t>
            </a:r>
          </a:p>
          <a:p>
            <a:pPr>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All food and drinks offered throughout the day</a:t>
            </a:r>
          </a:p>
          <a:p>
            <a:pPr>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Amount taken/declined i.e. (eaten half of main and all dessert)</a:t>
            </a:r>
          </a:p>
          <a:p>
            <a:pPr>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Any additional fortification added to food or drinks (i.e. fortified with dried skimmed milk powder and 2 tablespoons of double cream) </a:t>
            </a:r>
          </a:p>
          <a:p>
            <a:pPr>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Foods brought by family/relatives or eating out</a:t>
            </a:r>
          </a:p>
          <a:p>
            <a:pPr>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Any prescribed oral nutritional supplements. These will also be included on the medication charts</a:t>
            </a:r>
          </a:p>
          <a:p>
            <a:pPr marL="457200" lvl="1" indent="0">
              <a:buNone/>
              <a:defRPr/>
            </a:pPr>
            <a:endParaRPr lang="en-US" altLang="en-US" sz="1400" dirty="0">
              <a:latin typeface="Arial" charset="0"/>
              <a:cs typeface="Arial" charset="0"/>
            </a:endParaRPr>
          </a:p>
          <a:p>
            <a:pPr lvl="1">
              <a:defRPr/>
            </a:pPr>
            <a:endParaRPr lang="en-US" altLang="en-US" sz="1400" dirty="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89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89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89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8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1E4018F-6EAE-4304-AC5F-B942E4879C4B}"/>
              </a:ext>
            </a:extLst>
          </p:cNvPr>
          <p:cNvSpPr>
            <a:spLocks noGrp="1"/>
          </p:cNvSpPr>
          <p:nvPr>
            <p:ph type="title"/>
          </p:nvPr>
        </p:nvSpPr>
        <p:spPr>
          <a:xfrm>
            <a:off x="128016" y="88899"/>
            <a:ext cx="3602736" cy="2759075"/>
          </a:xfrm>
        </p:spPr>
        <p:txBody>
          <a:bodyPr>
            <a:normAutofit/>
          </a:bodyPr>
          <a:lstStyle/>
          <a:p>
            <a:r>
              <a:rPr lang="en-GB" sz="3500" dirty="0">
                <a:latin typeface="Arial" panose="020B0604020202020204" pitchFamily="34" charset="0"/>
                <a:cs typeface="Arial" panose="020B0604020202020204" pitchFamily="34" charset="0"/>
              </a:rPr>
              <a:t>What can </a:t>
            </a:r>
            <a:br>
              <a:rPr lang="en-GB" sz="3500" dirty="0">
                <a:latin typeface="Arial" panose="020B0604020202020204" pitchFamily="34" charset="0"/>
                <a:cs typeface="Arial" panose="020B0604020202020204" pitchFamily="34" charset="0"/>
              </a:rPr>
            </a:br>
            <a:r>
              <a:rPr lang="en-GB" sz="3500" dirty="0">
                <a:latin typeface="Arial" panose="020B0604020202020204" pitchFamily="34" charset="0"/>
                <a:cs typeface="Arial" panose="020B0604020202020204" pitchFamily="34" charset="0"/>
              </a:rPr>
              <a:t>food and </a:t>
            </a:r>
            <a:br>
              <a:rPr lang="en-GB" sz="3500" dirty="0">
                <a:latin typeface="Arial" panose="020B0604020202020204" pitchFamily="34" charset="0"/>
                <a:cs typeface="Arial" panose="020B0604020202020204" pitchFamily="34" charset="0"/>
              </a:rPr>
            </a:br>
            <a:r>
              <a:rPr lang="en-GB" sz="3500" dirty="0">
                <a:latin typeface="Arial" panose="020B0604020202020204" pitchFamily="34" charset="0"/>
                <a:cs typeface="Arial" panose="020B0604020202020204" pitchFamily="34" charset="0"/>
              </a:rPr>
              <a:t>fluid record charts tell us?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926BF828-72EF-9E74-D3F3-CC35BC37D5CA}"/>
              </a:ext>
            </a:extLst>
          </p:cNvPr>
          <p:cNvGraphicFramePr>
            <a:graphicFrameLocks noGrp="1"/>
          </p:cNvGraphicFramePr>
          <p:nvPr>
            <p:ph idx="1"/>
            <p:extLst>
              <p:ext uri="{D42A27DB-BD31-4B8C-83A1-F6EECF244321}">
                <p14:modId xmlns:p14="http://schemas.microsoft.com/office/powerpoint/2010/main" val="3291096032"/>
              </p:ext>
            </p:extLst>
          </p:nvPr>
        </p:nvGraphicFramePr>
        <p:xfrm>
          <a:off x="2809875" y="203200"/>
          <a:ext cx="8972550" cy="6540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794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32" name="Rectangle 5632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31" name="Rectangle 5633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333" name="Freeform: Shape 5633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335" name="Freeform: Shape 5633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337" name="Rectangle 5633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339" name="Isosceles Triangle 5633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341" name="Isosceles Triangle 5634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6324" name="Rectangle 3">
            <a:extLst>
              <a:ext uri="{FF2B5EF4-FFF2-40B4-BE49-F238E27FC236}">
                <a16:creationId xmlns:a16="http://schemas.microsoft.com/office/drawing/2014/main" id="{F4DEF633-D8AD-C698-6409-34C52EBA863D}"/>
              </a:ext>
            </a:extLst>
          </p:cNvPr>
          <p:cNvGraphicFramePr>
            <a:graphicFrameLocks noGrp="1"/>
          </p:cNvGraphicFramePr>
          <p:nvPr>
            <p:ph idx="1"/>
            <p:extLst>
              <p:ext uri="{D42A27DB-BD31-4B8C-83A1-F6EECF244321}">
                <p14:modId xmlns:p14="http://schemas.microsoft.com/office/powerpoint/2010/main" val="1515594597"/>
              </p:ext>
            </p:extLst>
          </p:nvPr>
        </p:nvGraphicFramePr>
        <p:xfrm>
          <a:off x="3067584" y="2032137"/>
          <a:ext cx="6478588" cy="4003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B1FA2B8-5E3D-46F3-931D-8245C7DEF121}"/>
              </a:ext>
            </a:extLst>
          </p:cNvPr>
          <p:cNvSpPr txBox="1"/>
          <p:nvPr/>
        </p:nvSpPr>
        <p:spPr>
          <a:xfrm>
            <a:off x="1023937" y="350720"/>
            <a:ext cx="10144125" cy="1938992"/>
          </a:xfrm>
          <a:prstGeom prst="rect">
            <a:avLst/>
          </a:prstGeom>
          <a:noFill/>
        </p:spPr>
        <p:txBody>
          <a:bodyPr wrap="square" rtlCol="0">
            <a:spAutoFit/>
          </a:bodyPr>
          <a:lstStyle/>
          <a:p>
            <a:pPr algn="ctr"/>
            <a:r>
              <a:rPr lang="en-GB" sz="2600" dirty="0">
                <a:latin typeface="Arial" panose="020B0604020202020204" pitchFamily="34" charset="0"/>
                <a:cs typeface="Arial" panose="020B0604020202020204" pitchFamily="34" charset="0"/>
              </a:rPr>
              <a:t>Evaluate what to do next?</a:t>
            </a:r>
          </a:p>
          <a:p>
            <a:pPr algn="ctr"/>
            <a:endParaRPr lang="en-GB" sz="26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If you have identified areas of concern when monitoring management plan in place, please consider the following next steps:</a:t>
            </a:r>
          </a:p>
          <a:p>
            <a:pPr algn="ct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6324"/>
                                        </p:tgtEl>
                                        <p:attrNameLst>
                                          <p:attrName>style.visibility</p:attrName>
                                        </p:attrNameLst>
                                      </p:cBhvr>
                                      <p:to>
                                        <p:strVal val="visible"/>
                                      </p:to>
                                    </p:set>
                                    <p:anim calcmode="lin" valueType="num">
                                      <p:cBhvr>
                                        <p:cTn id="7" dur="500" fill="hold"/>
                                        <p:tgtEl>
                                          <p:spTgt spid="56324"/>
                                        </p:tgtEl>
                                        <p:attrNameLst>
                                          <p:attrName>ppt_w</p:attrName>
                                        </p:attrNameLst>
                                      </p:cBhvr>
                                      <p:tavLst>
                                        <p:tav tm="0">
                                          <p:val>
                                            <p:fltVal val="0"/>
                                          </p:val>
                                        </p:tav>
                                        <p:tav tm="100000">
                                          <p:val>
                                            <p:strVal val="#ppt_w"/>
                                          </p:val>
                                        </p:tav>
                                      </p:tavLst>
                                    </p:anim>
                                    <p:anim calcmode="lin" valueType="num">
                                      <p:cBhvr>
                                        <p:cTn id="8" dur="500" fill="hold"/>
                                        <p:tgtEl>
                                          <p:spTgt spid="56324"/>
                                        </p:tgtEl>
                                        <p:attrNameLst>
                                          <p:attrName>ppt_h</p:attrName>
                                        </p:attrNameLst>
                                      </p:cBhvr>
                                      <p:tavLst>
                                        <p:tav tm="0">
                                          <p:val>
                                            <p:fltVal val="0"/>
                                          </p:val>
                                        </p:tav>
                                        <p:tav tm="100000">
                                          <p:val>
                                            <p:strVal val="#ppt_h"/>
                                          </p:val>
                                        </p:tav>
                                      </p:tavLst>
                                    </p:anim>
                                    <p:animEffect transition="in" filter="fade">
                                      <p:cBhvr>
                                        <p:cTn id="9" dur="5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632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61" name="Rectangle 5736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346" name="Rectangle 2">
            <a:extLst>
              <a:ext uri="{FF2B5EF4-FFF2-40B4-BE49-F238E27FC236}">
                <a16:creationId xmlns:a16="http://schemas.microsoft.com/office/drawing/2014/main" id="{3596A9FC-37D6-41C5-80ED-BB2707531134}"/>
              </a:ext>
            </a:extLst>
          </p:cNvPr>
          <p:cNvSpPr>
            <a:spLocks noGrp="1" noChangeArrowheads="1"/>
          </p:cNvSpPr>
          <p:nvPr>
            <p:ph type="title"/>
          </p:nvPr>
        </p:nvSpPr>
        <p:spPr>
          <a:xfrm>
            <a:off x="197358" y="1890553"/>
            <a:ext cx="4895850" cy="3076894"/>
          </a:xfrm>
        </p:spPr>
        <p:txBody>
          <a:bodyPr>
            <a:normAutofit/>
          </a:bodyPr>
          <a:lstStyle/>
          <a:p>
            <a:r>
              <a:rPr lang="en-GB" altLang="en-US" sz="4500" dirty="0">
                <a:solidFill>
                  <a:schemeClr val="bg1"/>
                </a:solidFill>
                <a:latin typeface="Arial" panose="020B0604020202020204" pitchFamily="34" charset="0"/>
              </a:rPr>
              <a:t>Consider referral to a GP if:</a:t>
            </a:r>
          </a:p>
        </p:txBody>
      </p:sp>
      <p:graphicFrame>
        <p:nvGraphicFramePr>
          <p:cNvPr id="57358" name="Rectangle 3">
            <a:extLst>
              <a:ext uri="{FF2B5EF4-FFF2-40B4-BE49-F238E27FC236}">
                <a16:creationId xmlns:a16="http://schemas.microsoft.com/office/drawing/2014/main" id="{59CC69F1-F91C-3D85-0C73-14C24C850E96}"/>
              </a:ext>
            </a:extLst>
          </p:cNvPr>
          <p:cNvGraphicFramePr>
            <a:graphicFrameLocks noGrp="1"/>
          </p:cNvGraphicFramePr>
          <p:nvPr>
            <p:ph idx="1"/>
            <p:extLst>
              <p:ext uri="{D42A27DB-BD31-4B8C-83A1-F6EECF244321}">
                <p14:modId xmlns:p14="http://schemas.microsoft.com/office/powerpoint/2010/main" val="4150329348"/>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58"/>
                                        </p:tgtEl>
                                        <p:attrNameLst>
                                          <p:attrName>style.visibility</p:attrName>
                                        </p:attrNameLst>
                                      </p:cBhvr>
                                      <p:to>
                                        <p:strVal val="visible"/>
                                      </p:to>
                                    </p:set>
                                    <p:anim calcmode="lin" valueType="num">
                                      <p:cBhvr additive="base">
                                        <p:cTn id="7" dur="500" fill="hold"/>
                                        <p:tgtEl>
                                          <p:spTgt spid="57358"/>
                                        </p:tgtEl>
                                        <p:attrNameLst>
                                          <p:attrName>ppt_x</p:attrName>
                                        </p:attrNameLst>
                                      </p:cBhvr>
                                      <p:tavLst>
                                        <p:tav tm="0">
                                          <p:val>
                                            <p:strVal val="#ppt_x"/>
                                          </p:val>
                                        </p:tav>
                                        <p:tav tm="100000">
                                          <p:val>
                                            <p:strVal val="#ppt_x"/>
                                          </p:val>
                                        </p:tav>
                                      </p:tavLst>
                                    </p:anim>
                                    <p:anim calcmode="lin" valueType="num">
                                      <p:cBhvr additive="base">
                                        <p:cTn id="8" dur="500" fill="hold"/>
                                        <p:tgtEl>
                                          <p:spTgt spid="573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7358"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9E9CC8-477D-4797-9C9C-540DC2D3FB8E}"/>
              </a:ext>
            </a:extLst>
          </p:cNvPr>
          <p:cNvSpPr>
            <a:spLocks noGrp="1"/>
          </p:cNvSpPr>
          <p:nvPr>
            <p:ph type="title"/>
          </p:nvPr>
        </p:nvSpPr>
        <p:spPr>
          <a:xfrm>
            <a:off x="947377" y="1983775"/>
            <a:ext cx="4444906" cy="2387600"/>
          </a:xfrm>
        </p:spPr>
        <p:txBody>
          <a:bodyPr vert="horz" lIns="91440" tIns="45720" rIns="91440" bIns="45720" rtlCol="0" anchor="t">
            <a:noAutofit/>
          </a:bodyPr>
          <a:lstStyle/>
          <a:p>
            <a:r>
              <a:rPr lang="en-US" sz="2000" i="1" kern="1200" dirty="0">
                <a:solidFill>
                  <a:schemeClr val="tx1"/>
                </a:solidFill>
                <a:latin typeface="Arial" panose="020B0604020202020204" pitchFamily="34" charset="0"/>
                <a:cs typeface="Arial" panose="020B0604020202020204" pitchFamily="34" charset="0"/>
              </a:rPr>
              <a:t>Knowledge check: Ethel has now recovered from her chest infection and recent food and fluid charts (commenced when her MUST score was 2) suggest that she is eating more than ¾ of most meals and as a result she has gained 2kgs. What would you monitor and evaluate? </a:t>
            </a:r>
            <a:br>
              <a:rPr lang="en-US" sz="2000" i="1" kern="1200" dirty="0">
                <a:solidFill>
                  <a:schemeClr val="tx1"/>
                </a:solidFill>
                <a:latin typeface="Arial" panose="020B0604020202020204" pitchFamily="34" charset="0"/>
                <a:cs typeface="Arial" panose="020B0604020202020204" pitchFamily="34" charset="0"/>
              </a:rPr>
            </a:br>
            <a:endParaRPr lang="en-US" sz="2000" i="1" kern="1200" dirty="0">
              <a:solidFill>
                <a:schemeClr val="tx1"/>
              </a:solidFill>
              <a:latin typeface="Arial" panose="020B0604020202020204" pitchFamily="34" charset="0"/>
              <a:cs typeface="Arial" panose="020B0604020202020204" pitchFamily="34" charset="0"/>
            </a:endParaRPr>
          </a:p>
        </p:txBody>
      </p:sp>
      <p:grpSp>
        <p:nvGrpSpPr>
          <p:cNvPr id="15" name="Group 14">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6" name="Rectangle 15">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D07B003-AAA2-4A2F-B867-CA409419C1FF}"/>
              </a:ext>
            </a:extLst>
          </p:cNvPr>
          <p:cNvSpPr txBox="1"/>
          <p:nvPr/>
        </p:nvSpPr>
        <p:spPr>
          <a:xfrm>
            <a:off x="5685808" y="769737"/>
            <a:ext cx="6009367" cy="5497915"/>
          </a:xfrm>
          <a:prstGeom prst="rect">
            <a:avLst/>
          </a:prstGeom>
          <a:noFill/>
        </p:spPr>
        <p:txBody>
          <a:bodyPr wrap="square" rtlCol="0">
            <a:spAutoFit/>
          </a:bodyPr>
          <a:lstStyle/>
          <a:p>
            <a:pPr>
              <a:spcBef>
                <a:spcPts val="1000"/>
              </a:spcBef>
              <a:spcAft>
                <a:spcPct val="20000"/>
              </a:spcAft>
            </a:pPr>
            <a:r>
              <a:rPr lang="en-US" altLang="en-US" b="1" dirty="0">
                <a:latin typeface="Arial" panose="020B0604020202020204" pitchFamily="34" charset="0"/>
                <a:cs typeface="Arial" panose="020B0604020202020204" pitchFamily="34" charset="0"/>
              </a:rPr>
              <a:t>Monitoring guidance</a:t>
            </a:r>
          </a:p>
          <a:p>
            <a:pPr>
              <a:spcBef>
                <a:spcPts val="1000"/>
              </a:spcBef>
              <a:spcAft>
                <a:spcPct val="20000"/>
              </a:spcAft>
            </a:pPr>
            <a:r>
              <a:rPr lang="en-US" altLang="en-US" dirty="0">
                <a:latin typeface="Arial" panose="020B0604020202020204" pitchFamily="34" charset="0"/>
                <a:cs typeface="Arial" panose="020B0604020202020204" pitchFamily="34" charset="0"/>
              </a:rPr>
              <a:t>Repeat MUST screening- Has MUST score changed?</a:t>
            </a:r>
          </a:p>
          <a:p>
            <a:pPr>
              <a:lnSpc>
                <a:spcPct val="90000"/>
              </a:lnSpc>
              <a:spcBef>
                <a:spcPts val="1000"/>
              </a:spcBef>
              <a:spcAft>
                <a:spcPct val="20000"/>
              </a:spcAft>
            </a:pPr>
            <a:r>
              <a:rPr lang="en-US" altLang="en-US" dirty="0">
                <a:latin typeface="Arial" panose="020B0604020202020204" pitchFamily="34" charset="0"/>
                <a:cs typeface="Arial" panose="020B0604020202020204" pitchFamily="34" charset="0"/>
              </a:rPr>
              <a:t>Review of nutritional care plan- Is the current plan still appropriate?</a:t>
            </a:r>
          </a:p>
          <a:p>
            <a:pPr>
              <a:lnSpc>
                <a:spcPct val="90000"/>
              </a:lnSpc>
              <a:spcBef>
                <a:spcPts val="1000"/>
              </a:spcBef>
              <a:spcAft>
                <a:spcPct val="20000"/>
              </a:spcAft>
            </a:pPr>
            <a:r>
              <a:rPr lang="en-US" altLang="en-US" dirty="0">
                <a:latin typeface="Arial" panose="020B0604020202020204" pitchFamily="34" charset="0"/>
                <a:cs typeface="Arial" panose="020B0604020202020204" pitchFamily="34" charset="0"/>
              </a:rPr>
              <a:t>Review food &amp; fluid charts- Does this need to continue?</a:t>
            </a:r>
          </a:p>
          <a:p>
            <a:pPr>
              <a:lnSpc>
                <a:spcPct val="90000"/>
              </a:lnSpc>
              <a:spcBef>
                <a:spcPts val="1000"/>
              </a:spcBef>
              <a:spcAft>
                <a:spcPct val="20000"/>
              </a:spcAft>
            </a:pPr>
            <a:r>
              <a:rPr lang="en-US" altLang="en-US" dirty="0">
                <a:latin typeface="Arial" panose="020B0604020202020204" pitchFamily="34" charset="0"/>
                <a:cs typeface="Arial" panose="020B0604020202020204" pitchFamily="34" charset="0"/>
              </a:rPr>
              <a:t>Identify potential barriers- Reflect on changes made to overcome any potential barriers and how might these strategies be used in the future</a:t>
            </a:r>
          </a:p>
          <a:p>
            <a:pPr>
              <a:lnSpc>
                <a:spcPct val="200000"/>
              </a:lnSpc>
              <a:spcBef>
                <a:spcPts val="1000"/>
              </a:spcBef>
              <a:spcAft>
                <a:spcPct val="20000"/>
              </a:spcAft>
            </a:pPr>
            <a:r>
              <a:rPr lang="en-GB" altLang="en-US" b="1" dirty="0">
                <a:latin typeface="Arial" panose="020B0604020202020204" pitchFamily="34" charset="0"/>
                <a:cs typeface="Arial" panose="020B0604020202020204" pitchFamily="34" charset="0"/>
              </a:rPr>
              <a:t>Evaluation guidance</a:t>
            </a:r>
          </a:p>
          <a:p>
            <a:pPr>
              <a:spcAft>
                <a:spcPct val="20000"/>
              </a:spcAft>
            </a:pPr>
            <a:r>
              <a:rPr lang="en-GB" altLang="en-US" dirty="0">
                <a:latin typeface="Arial" panose="020B0604020202020204" pitchFamily="34" charset="0"/>
                <a:cs typeface="Arial" panose="020B0604020202020204" pitchFamily="34" charset="0"/>
              </a:rPr>
              <a:t>As Ethel is eating well and weight is increased, food charts could be stopped and nutritional management plan going forward should be inline with updated MUST score</a:t>
            </a:r>
          </a:p>
          <a:p>
            <a:pPr>
              <a:spcAft>
                <a:spcPct val="20000"/>
              </a:spcAft>
            </a:pPr>
            <a:endParaRPr lang="en-GB" altLang="en-US" dirty="0">
              <a:latin typeface="Arial" panose="020B0604020202020204" pitchFamily="34" charset="0"/>
              <a:cs typeface="Arial" panose="020B0604020202020204" pitchFamily="34" charset="0"/>
            </a:endParaRPr>
          </a:p>
          <a:p>
            <a:pPr>
              <a:spcAft>
                <a:spcPct val="20000"/>
              </a:spcAft>
            </a:pPr>
            <a:endParaRPr lang="en-GB" altLang="en-US"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61613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additive="base">
                                        <p:cTn id="1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additive="base">
                                        <p:cTn id="1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 calcmode="lin" valueType="num">
                                      <p:cBhvr additive="base">
                                        <p:cTn id="2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366</TotalTime>
  <Words>943</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Times New Roman</vt:lpstr>
      <vt:lpstr>Office Theme</vt:lpstr>
      <vt:lpstr>1_Office Theme</vt:lpstr>
      <vt:lpstr>Improving Community Adult Nutrition (I-CAN)  e-learning </vt:lpstr>
      <vt:lpstr>PowerPoint Presentation</vt:lpstr>
      <vt:lpstr>Aims: </vt:lpstr>
      <vt:lpstr> Monitoring:  Once the MUST management plan is in place, it is important to continue to monitor the patient. Below are key factors to monitor:  </vt:lpstr>
      <vt:lpstr>Food and Fluid record charts</vt:lpstr>
      <vt:lpstr>What can  food and  fluid record charts tell us?</vt:lpstr>
      <vt:lpstr>PowerPoint Presentation</vt:lpstr>
      <vt:lpstr>Consider referral to a GP if:</vt:lpstr>
      <vt:lpstr>Knowledge check: Ethel has now recovered from her chest infection and recent food and fluid charts (commenced when her MUST score was 2) suggest that she is eating more than ¾ of most meals and as a result she has gained 2kgs. What would you monitor and evaluate?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Guidance and Next Steps to Take</dc:title>
  <dc:creator>Spillane Joseph</dc:creator>
  <cp:lastModifiedBy>Bethan Topley</cp:lastModifiedBy>
  <cp:revision>54</cp:revision>
  <dcterms:created xsi:type="dcterms:W3CDTF">2022-05-10T14:58:05Z</dcterms:created>
  <dcterms:modified xsi:type="dcterms:W3CDTF">2024-06-10T12:03:53Z</dcterms:modified>
</cp:coreProperties>
</file>