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19"/>
  </p:notesMasterIdLst>
  <p:sldIdLst>
    <p:sldId id="419" r:id="rId3"/>
    <p:sldId id="420" r:id="rId4"/>
    <p:sldId id="360" r:id="rId5"/>
    <p:sldId id="314" r:id="rId6"/>
    <p:sldId id="361" r:id="rId7"/>
    <p:sldId id="366" r:id="rId8"/>
    <p:sldId id="315" r:id="rId9"/>
    <p:sldId id="424" r:id="rId10"/>
    <p:sldId id="423" r:id="rId11"/>
    <p:sldId id="422" r:id="rId12"/>
    <p:sldId id="421" r:id="rId13"/>
    <p:sldId id="425" r:id="rId14"/>
    <p:sldId id="428" r:id="rId15"/>
    <p:sldId id="427" r:id="rId16"/>
    <p:sldId id="365" r:id="rId17"/>
    <p:sldId id="42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A9A4B2-0690-2161-3BBA-25F5DF9045F3}" name="ARMSTRONG-SMITH, Emily (LEICESTERSHIRE PARTNERSHIP NHS TRUST)" initials="EA" userId="S::emily.armstrong-smith1@nhs.net::e96a64bf-8f5b-4a9e-81ca-5c27ae2c43d0"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376" y="5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8/10/relationships/authors" Targe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_rels/data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hyperlink" Target="mailto:lpt.dietitiansphcadmin@nhs.net" TargetMode="Externa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 Id="rId9" Type="http://schemas.openxmlformats.org/officeDocument/2006/relationships/image" Target="../media/image14.svg"/></Relationships>
</file>

<file path=ppt/diagrams/_rels/data7.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_rels/drawing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openxmlformats.org/officeDocument/2006/relationships/hyperlink" Target="mailto:lpt.dietitiansphcadmin@nhs.net" TargetMode="External"/><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 Id="rId9" Type="http://schemas.openxmlformats.org/officeDocument/2006/relationships/image" Target="../media/image14.svg"/></Relationships>
</file>

<file path=ppt/diagrams/_rels/drawing7.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svg"/><Relationship Id="rId1" Type="http://schemas.openxmlformats.org/officeDocument/2006/relationships/image" Target="../media/image16.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FC731E00-D109-413A-94B8-34294273203C}"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97B6CF26-79CF-4F6C-B277-637C3F7CB532}">
      <dgm:prSet custT="1"/>
      <dgm:spPr/>
      <dgm:t>
        <a:bodyPr/>
        <a:lstStyle/>
        <a:p>
          <a:r>
            <a:rPr lang="en-GB" sz="1400" dirty="0">
              <a:cs typeface="Arial" panose="020B0604020202020204" pitchFamily="34" charset="0"/>
            </a:rPr>
            <a:t>Food based treatment can </a:t>
          </a:r>
          <a:r>
            <a:rPr lang="en-GB" sz="1400" dirty="0">
              <a:cs typeface="Arial" charset="0"/>
            </a:rPr>
            <a:t>help to p</a:t>
          </a:r>
          <a:r>
            <a:rPr lang="en-GB" altLang="en-US" sz="1400" dirty="0">
              <a:cs typeface="Arial" charset="0"/>
            </a:rPr>
            <a:t>rovide extra protein to promote wound healing, increase muscle strength, improve mobility, reduce risk of infections. They also help to provide extra energy (calories) to promote weight gain and helps the body to use protein effectively.</a:t>
          </a:r>
          <a:endParaRPr lang="en-GB" altLang="en-US" sz="1100" dirty="0">
            <a:latin typeface="+mn-lt"/>
            <a:cs typeface="Arial" charset="0"/>
          </a:endParaRPr>
        </a:p>
      </dgm:t>
    </dgm:pt>
    <dgm:pt modelId="{DFD99B0E-EDCB-4301-88F7-2E1457349F92}" type="parTrans" cxnId="{2953C98A-76E6-409D-810D-44A63C5E1652}">
      <dgm:prSet/>
      <dgm:spPr/>
      <dgm:t>
        <a:bodyPr/>
        <a:lstStyle/>
        <a:p>
          <a:endParaRPr lang="en-GB"/>
        </a:p>
      </dgm:t>
    </dgm:pt>
    <dgm:pt modelId="{6DC6561D-E695-446C-92CF-D94D279DAFF0}" type="sibTrans" cxnId="{2953C98A-76E6-409D-810D-44A63C5E1652}">
      <dgm:prSet/>
      <dgm:spPr/>
      <dgm:t>
        <a:bodyPr/>
        <a:lstStyle/>
        <a:p>
          <a:endParaRPr lang="en-GB"/>
        </a:p>
      </dgm:t>
    </dgm:pt>
    <dgm:pt modelId="{CF453211-18A1-4367-8B3D-6DC8AD9D59F3}">
      <dgm:prSet custT="1"/>
      <dgm:spPr/>
      <dgm:t>
        <a:bodyPr/>
        <a:lstStyle/>
        <a:p>
          <a:r>
            <a:rPr lang="en-GB" sz="1400" dirty="0">
              <a:latin typeface="+mn-lt"/>
              <a:cs typeface="Arial" panose="020B0604020202020204" pitchFamily="34" charset="0"/>
            </a:rPr>
            <a:t>Although fluids can be filling which can impact on appetite, they can also provide an opportunity to improve nutritional status when oral intake of foods is minimal.</a:t>
          </a:r>
        </a:p>
      </dgm:t>
    </dgm:pt>
    <dgm:pt modelId="{D2CC971F-D775-4AF3-AEF5-905D332E7DA3}" type="parTrans" cxnId="{D379C18E-53A5-43A8-99B4-C6805DC3B588}">
      <dgm:prSet/>
      <dgm:spPr/>
      <dgm:t>
        <a:bodyPr/>
        <a:lstStyle/>
        <a:p>
          <a:endParaRPr lang="en-GB"/>
        </a:p>
      </dgm:t>
    </dgm:pt>
    <dgm:pt modelId="{C1D5978F-EB83-49C1-9D9B-211146839EDD}" type="sibTrans" cxnId="{D379C18E-53A5-43A8-99B4-C6805DC3B588}">
      <dgm:prSet/>
      <dgm:spPr/>
      <dgm:t>
        <a:bodyPr/>
        <a:lstStyle/>
        <a:p>
          <a:endParaRPr lang="en-GB"/>
        </a:p>
      </dgm:t>
    </dgm:pt>
    <dgm:pt modelId="{6219B266-AA23-4BA8-BCC9-C16791021DB0}">
      <dgm:prSet custT="1"/>
      <dgm:spPr/>
      <dgm:t>
        <a:bodyPr/>
        <a:lstStyle/>
        <a:p>
          <a:r>
            <a:rPr lang="en-GB" sz="1400" dirty="0">
              <a:cs typeface="Arial" panose="020B0604020202020204" pitchFamily="34" charset="0"/>
            </a:rPr>
            <a:t>ONS should only be prescribed when a resident meets the exclusion criteria with clear rationale as to why homemade ONS replacement drinks are not suitable. They should not be used on a long-term basis without regular monitoring and re-assessment.</a:t>
          </a:r>
          <a:endParaRPr lang="en-GB" sz="1400" dirty="0">
            <a:latin typeface="+mn-lt"/>
            <a:cs typeface="Arial" panose="020B0604020202020204" pitchFamily="34" charset="0"/>
          </a:endParaRPr>
        </a:p>
      </dgm:t>
    </dgm:pt>
    <dgm:pt modelId="{B4AECEBC-E916-413F-AFF0-072913AF8239}" type="parTrans" cxnId="{FE1F2AFA-C487-4A89-A7EB-06B3B795C933}">
      <dgm:prSet/>
      <dgm:spPr/>
      <dgm:t>
        <a:bodyPr/>
        <a:lstStyle/>
        <a:p>
          <a:endParaRPr lang="en-GB"/>
        </a:p>
      </dgm:t>
    </dgm:pt>
    <dgm:pt modelId="{4021020A-6B84-4E5B-9CA2-7A3FC91B1605}" type="sibTrans" cxnId="{FE1F2AFA-C487-4A89-A7EB-06B3B795C933}">
      <dgm:prSet/>
      <dgm:spPr/>
      <dgm:t>
        <a:bodyPr/>
        <a:lstStyle/>
        <a:p>
          <a:endParaRPr lang="en-GB"/>
        </a:p>
      </dgm:t>
    </dgm:pt>
    <dgm:pt modelId="{8C9ADB69-2D75-4784-8337-A71A239BB052}">
      <dgm:prSet custT="1"/>
      <dgm:spPr/>
      <dgm:t>
        <a:bodyPr/>
        <a:lstStyle/>
        <a:p>
          <a:pPr>
            <a:spcAft>
              <a:spcPts val="0"/>
            </a:spcAft>
          </a:pPr>
          <a:r>
            <a:rPr lang="en-GB" sz="1400" dirty="0">
              <a:latin typeface="+mn-lt"/>
              <a:cs typeface="Arial" panose="020B0604020202020204" pitchFamily="34" charset="0"/>
            </a:rPr>
            <a:t>Always be mindful of the suitability of foods used to enrich a patient’s diet if they</a:t>
          </a:r>
        </a:p>
        <a:p>
          <a:pPr>
            <a:spcAft>
              <a:spcPts val="0"/>
            </a:spcAft>
          </a:pPr>
          <a:r>
            <a:rPr lang="en-GB" sz="1400" dirty="0">
              <a:latin typeface="+mn-lt"/>
              <a:cs typeface="Arial" panose="020B0604020202020204" pitchFamily="34" charset="0"/>
            </a:rPr>
            <a:t>	- are on a texture or fluid modified diet</a:t>
          </a:r>
        </a:p>
        <a:p>
          <a:pPr>
            <a:spcAft>
              <a:spcPts val="0"/>
            </a:spcAft>
          </a:pPr>
          <a:r>
            <a:rPr lang="en-GB" sz="1400" dirty="0">
              <a:latin typeface="+mn-lt"/>
              <a:cs typeface="Arial" panose="020B0604020202020204" pitchFamily="34" charset="0"/>
            </a:rPr>
            <a:t>	- have specific cultural or dietary preferences</a:t>
          </a:r>
        </a:p>
        <a:p>
          <a:pPr>
            <a:spcAft>
              <a:spcPts val="0"/>
            </a:spcAft>
          </a:pPr>
          <a:r>
            <a:rPr lang="en-GB" sz="1400" dirty="0">
              <a:latin typeface="+mn-lt"/>
              <a:cs typeface="Arial" panose="020B0604020202020204" pitchFamily="34" charset="0"/>
            </a:rPr>
            <a:t>	- have allergies/intolerances which may require special considerations.</a:t>
          </a:r>
        </a:p>
      </dgm:t>
    </dgm:pt>
    <dgm:pt modelId="{561F4F2A-73D2-4AF5-8BA6-6598D33E0485}" type="parTrans" cxnId="{CC78CE99-5593-49EE-8542-59B74861E471}">
      <dgm:prSet/>
      <dgm:spPr/>
      <dgm:t>
        <a:bodyPr/>
        <a:lstStyle/>
        <a:p>
          <a:endParaRPr lang="en-GB"/>
        </a:p>
      </dgm:t>
    </dgm:pt>
    <dgm:pt modelId="{EB326702-2490-4E25-B4A7-0310803FD3E0}" type="sibTrans" cxnId="{CC78CE99-5593-49EE-8542-59B74861E471}">
      <dgm:prSet/>
      <dgm:spPr/>
      <dgm:t>
        <a:bodyPr/>
        <a:lstStyle/>
        <a:p>
          <a:endParaRPr lang="en-GB"/>
        </a:p>
      </dgm:t>
    </dgm:pt>
    <dgm:pt modelId="{3DB838D6-E320-4893-A945-EE1E60294BEC}">
      <dgm:prSet custT="1"/>
      <dgm:spPr/>
      <dgm:t>
        <a:bodyPr/>
        <a:lstStyle/>
        <a:p>
          <a:r>
            <a:rPr lang="en-GB" sz="1400" dirty="0">
              <a:latin typeface="+mn-lt"/>
              <a:cs typeface="Arial" panose="020B0604020202020204" pitchFamily="34" charset="0"/>
            </a:rPr>
            <a:t>Treating malnutrition also includes ensuring a nutrient dense diet and adequate fluid intake, as well as a suitable environment to optimise oral intake and support health and wellbeing.</a:t>
          </a:r>
        </a:p>
      </dgm:t>
    </dgm:pt>
    <dgm:pt modelId="{D638A4D1-E3F7-4478-BC23-7569426ABF60}" type="parTrans" cxnId="{D56F1FFF-742E-438E-B631-0875AB7BC1FE}">
      <dgm:prSet/>
      <dgm:spPr/>
      <dgm:t>
        <a:bodyPr/>
        <a:lstStyle/>
        <a:p>
          <a:endParaRPr lang="en-GB"/>
        </a:p>
      </dgm:t>
    </dgm:pt>
    <dgm:pt modelId="{1DB44361-1935-4552-8163-D7AEBCDAB747}" type="sibTrans" cxnId="{D56F1FFF-742E-438E-B631-0875AB7BC1FE}">
      <dgm:prSet/>
      <dgm:spPr/>
      <dgm:t>
        <a:bodyPr/>
        <a:lstStyle/>
        <a:p>
          <a:endParaRPr lang="en-GB"/>
        </a:p>
      </dgm:t>
    </dgm:pt>
    <dgm:pt modelId="{C06DE517-ACE2-4F73-B345-067C10F73E45}" type="pres">
      <dgm:prSet presAssocID="{FC731E00-D109-413A-94B8-34294273203C}" presName="linear" presStyleCnt="0">
        <dgm:presLayoutVars>
          <dgm:animLvl val="lvl"/>
          <dgm:resizeHandles val="exact"/>
        </dgm:presLayoutVars>
      </dgm:prSet>
      <dgm:spPr/>
    </dgm:pt>
    <dgm:pt modelId="{BBA8E9CC-303F-4681-9B7B-B439B67DF2A7}" type="pres">
      <dgm:prSet presAssocID="{97B6CF26-79CF-4F6C-B277-637C3F7CB532}" presName="parentText" presStyleLbl="node1" presStyleIdx="0" presStyleCnt="5" custLinFactNeighborY="77438">
        <dgm:presLayoutVars>
          <dgm:chMax val="0"/>
          <dgm:bulletEnabled val="1"/>
        </dgm:presLayoutVars>
      </dgm:prSet>
      <dgm:spPr/>
    </dgm:pt>
    <dgm:pt modelId="{C06E1457-2EC3-40A9-9E90-9570BE3CA518}" type="pres">
      <dgm:prSet presAssocID="{6DC6561D-E695-446C-92CF-D94D279DAFF0}" presName="spacer" presStyleCnt="0"/>
      <dgm:spPr/>
    </dgm:pt>
    <dgm:pt modelId="{347163B4-2A80-4499-86A0-434CF53B7C15}" type="pres">
      <dgm:prSet presAssocID="{CF453211-18A1-4367-8B3D-6DC8AD9D59F3}" presName="parentText" presStyleLbl="node1" presStyleIdx="1" presStyleCnt="5" custLinFactNeighborY="35199">
        <dgm:presLayoutVars>
          <dgm:chMax val="0"/>
          <dgm:bulletEnabled val="1"/>
        </dgm:presLayoutVars>
      </dgm:prSet>
      <dgm:spPr/>
    </dgm:pt>
    <dgm:pt modelId="{6EB97A7A-6E04-4ED2-A891-50B7FA6786E5}" type="pres">
      <dgm:prSet presAssocID="{C1D5978F-EB83-49C1-9D9B-211146839EDD}" presName="spacer" presStyleCnt="0"/>
      <dgm:spPr/>
    </dgm:pt>
    <dgm:pt modelId="{C491CDA7-AA9E-474B-9C57-F763C91F6D93}" type="pres">
      <dgm:prSet presAssocID="{6219B266-AA23-4BA8-BCC9-C16791021DB0}" presName="parentText" presStyleLbl="node1" presStyleIdx="2" presStyleCnt="5">
        <dgm:presLayoutVars>
          <dgm:chMax val="0"/>
          <dgm:bulletEnabled val="1"/>
        </dgm:presLayoutVars>
      </dgm:prSet>
      <dgm:spPr/>
    </dgm:pt>
    <dgm:pt modelId="{CA8922DD-3520-4162-B286-64DDF698155D}" type="pres">
      <dgm:prSet presAssocID="{4021020A-6B84-4E5B-9CA2-7A3FC91B1605}" presName="spacer" presStyleCnt="0"/>
      <dgm:spPr/>
    </dgm:pt>
    <dgm:pt modelId="{9A344F3A-DF3C-4226-B3C9-9EC714348BA3}" type="pres">
      <dgm:prSet presAssocID="{8C9ADB69-2D75-4784-8337-A71A239BB052}" presName="parentText" presStyleLbl="node1" presStyleIdx="3" presStyleCnt="5" custScaleY="105618" custLinFactNeighborY="87734">
        <dgm:presLayoutVars>
          <dgm:chMax val="0"/>
          <dgm:bulletEnabled val="1"/>
        </dgm:presLayoutVars>
      </dgm:prSet>
      <dgm:spPr/>
    </dgm:pt>
    <dgm:pt modelId="{20CBBF62-36D4-40E3-8A50-5163B9E8FB43}" type="pres">
      <dgm:prSet presAssocID="{EB326702-2490-4E25-B4A7-0310803FD3E0}" presName="spacer" presStyleCnt="0"/>
      <dgm:spPr/>
    </dgm:pt>
    <dgm:pt modelId="{E14EC4DC-9E27-45BC-A4CB-AAA229176C8F}" type="pres">
      <dgm:prSet presAssocID="{3DB838D6-E320-4893-A945-EE1E60294BEC}" presName="parentText" presStyleLbl="node1" presStyleIdx="4" presStyleCnt="5">
        <dgm:presLayoutVars>
          <dgm:chMax val="0"/>
          <dgm:bulletEnabled val="1"/>
        </dgm:presLayoutVars>
      </dgm:prSet>
      <dgm:spPr/>
    </dgm:pt>
  </dgm:ptLst>
  <dgm:cxnLst>
    <dgm:cxn modelId="{5385BE00-8425-42BA-9D09-50D02DC5A565}" type="presOf" srcId="{8C9ADB69-2D75-4784-8337-A71A239BB052}" destId="{9A344F3A-DF3C-4226-B3C9-9EC714348BA3}" srcOrd="0" destOrd="0" presId="urn:microsoft.com/office/officeart/2005/8/layout/vList2"/>
    <dgm:cxn modelId="{10C05F2E-F949-46F6-B19D-87043F74017A}" type="presOf" srcId="{6219B266-AA23-4BA8-BCC9-C16791021DB0}" destId="{C491CDA7-AA9E-474B-9C57-F763C91F6D93}" srcOrd="0" destOrd="0" presId="urn:microsoft.com/office/officeart/2005/8/layout/vList2"/>
    <dgm:cxn modelId="{49CDE244-4F8E-4981-B81B-7A2AEA242FE9}" type="presOf" srcId="{97B6CF26-79CF-4F6C-B277-637C3F7CB532}" destId="{BBA8E9CC-303F-4681-9B7B-B439B67DF2A7}" srcOrd="0" destOrd="0" presId="urn:microsoft.com/office/officeart/2005/8/layout/vList2"/>
    <dgm:cxn modelId="{5F00CB49-FD49-4E88-8CBA-63E94BD1BFD6}" type="presOf" srcId="{3DB838D6-E320-4893-A945-EE1E60294BEC}" destId="{E14EC4DC-9E27-45BC-A4CB-AAA229176C8F}" srcOrd="0" destOrd="0" presId="urn:microsoft.com/office/officeart/2005/8/layout/vList2"/>
    <dgm:cxn modelId="{68D7276E-3BB7-402A-9F38-D41D800EB397}" type="presOf" srcId="{FC731E00-D109-413A-94B8-34294273203C}" destId="{C06DE517-ACE2-4F73-B345-067C10F73E45}" srcOrd="0" destOrd="0" presId="urn:microsoft.com/office/officeart/2005/8/layout/vList2"/>
    <dgm:cxn modelId="{2953C98A-76E6-409D-810D-44A63C5E1652}" srcId="{FC731E00-D109-413A-94B8-34294273203C}" destId="{97B6CF26-79CF-4F6C-B277-637C3F7CB532}" srcOrd="0" destOrd="0" parTransId="{DFD99B0E-EDCB-4301-88F7-2E1457349F92}" sibTransId="{6DC6561D-E695-446C-92CF-D94D279DAFF0}"/>
    <dgm:cxn modelId="{D379C18E-53A5-43A8-99B4-C6805DC3B588}" srcId="{FC731E00-D109-413A-94B8-34294273203C}" destId="{CF453211-18A1-4367-8B3D-6DC8AD9D59F3}" srcOrd="1" destOrd="0" parTransId="{D2CC971F-D775-4AF3-AEF5-905D332E7DA3}" sibTransId="{C1D5978F-EB83-49C1-9D9B-211146839EDD}"/>
    <dgm:cxn modelId="{CC78CE99-5593-49EE-8542-59B74861E471}" srcId="{FC731E00-D109-413A-94B8-34294273203C}" destId="{8C9ADB69-2D75-4784-8337-A71A239BB052}" srcOrd="3" destOrd="0" parTransId="{561F4F2A-73D2-4AF5-8BA6-6598D33E0485}" sibTransId="{EB326702-2490-4E25-B4A7-0310803FD3E0}"/>
    <dgm:cxn modelId="{3DC3E4A6-5DA7-47FB-B6EA-D9126F90F72B}" type="presOf" srcId="{CF453211-18A1-4367-8B3D-6DC8AD9D59F3}" destId="{347163B4-2A80-4499-86A0-434CF53B7C15}" srcOrd="0" destOrd="0" presId="urn:microsoft.com/office/officeart/2005/8/layout/vList2"/>
    <dgm:cxn modelId="{FE1F2AFA-C487-4A89-A7EB-06B3B795C933}" srcId="{FC731E00-D109-413A-94B8-34294273203C}" destId="{6219B266-AA23-4BA8-BCC9-C16791021DB0}" srcOrd="2" destOrd="0" parTransId="{B4AECEBC-E916-413F-AFF0-072913AF8239}" sibTransId="{4021020A-6B84-4E5B-9CA2-7A3FC91B1605}"/>
    <dgm:cxn modelId="{D56F1FFF-742E-438E-B631-0875AB7BC1FE}" srcId="{FC731E00-D109-413A-94B8-34294273203C}" destId="{3DB838D6-E320-4893-A945-EE1E60294BEC}" srcOrd="4" destOrd="0" parTransId="{D638A4D1-E3F7-4478-BC23-7569426ABF60}" sibTransId="{1DB44361-1935-4552-8163-D7AEBCDAB747}"/>
    <dgm:cxn modelId="{3B472951-39CA-48B0-94DD-3538655C952F}" type="presParOf" srcId="{C06DE517-ACE2-4F73-B345-067C10F73E45}" destId="{BBA8E9CC-303F-4681-9B7B-B439B67DF2A7}" srcOrd="0" destOrd="0" presId="urn:microsoft.com/office/officeart/2005/8/layout/vList2"/>
    <dgm:cxn modelId="{0289B00D-BC19-404C-8D72-C4E1879BDD0C}" type="presParOf" srcId="{C06DE517-ACE2-4F73-B345-067C10F73E45}" destId="{C06E1457-2EC3-40A9-9E90-9570BE3CA518}" srcOrd="1" destOrd="0" presId="urn:microsoft.com/office/officeart/2005/8/layout/vList2"/>
    <dgm:cxn modelId="{12D59BAB-6B2E-403B-B79C-3E42F54A3100}" type="presParOf" srcId="{C06DE517-ACE2-4F73-B345-067C10F73E45}" destId="{347163B4-2A80-4499-86A0-434CF53B7C15}" srcOrd="2" destOrd="0" presId="urn:microsoft.com/office/officeart/2005/8/layout/vList2"/>
    <dgm:cxn modelId="{C5840340-C419-4AEC-987A-30EAB1766072}" type="presParOf" srcId="{C06DE517-ACE2-4F73-B345-067C10F73E45}" destId="{6EB97A7A-6E04-4ED2-A891-50B7FA6786E5}" srcOrd="3" destOrd="0" presId="urn:microsoft.com/office/officeart/2005/8/layout/vList2"/>
    <dgm:cxn modelId="{4DF7AE1F-DBCA-4DFC-9730-E0D7C82CBCF9}" type="presParOf" srcId="{C06DE517-ACE2-4F73-B345-067C10F73E45}" destId="{C491CDA7-AA9E-474B-9C57-F763C91F6D93}" srcOrd="4" destOrd="0" presId="urn:microsoft.com/office/officeart/2005/8/layout/vList2"/>
    <dgm:cxn modelId="{15772D6F-7000-4C63-841A-384AC48DA27D}" type="presParOf" srcId="{C06DE517-ACE2-4F73-B345-067C10F73E45}" destId="{CA8922DD-3520-4162-B286-64DDF698155D}" srcOrd="5" destOrd="0" presId="urn:microsoft.com/office/officeart/2005/8/layout/vList2"/>
    <dgm:cxn modelId="{7A8A92C3-98B1-4CFD-A3AB-A95D4342CCFC}" type="presParOf" srcId="{C06DE517-ACE2-4F73-B345-067C10F73E45}" destId="{9A344F3A-DF3C-4226-B3C9-9EC714348BA3}" srcOrd="6" destOrd="0" presId="urn:microsoft.com/office/officeart/2005/8/layout/vList2"/>
    <dgm:cxn modelId="{38EF464F-111C-4887-AF40-8ED0CE3A66D8}" type="presParOf" srcId="{C06DE517-ACE2-4F73-B345-067C10F73E45}" destId="{20CBBF62-36D4-40E3-8A50-5163B9E8FB43}" srcOrd="7" destOrd="0" presId="urn:microsoft.com/office/officeart/2005/8/layout/vList2"/>
    <dgm:cxn modelId="{90A2C13D-5B86-4300-BB41-D2EF8735CEEF}" type="presParOf" srcId="{C06DE517-ACE2-4F73-B345-067C10F73E45}" destId="{E14EC4DC-9E27-45BC-A4CB-AAA229176C8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C09E96-F1D7-4C45-B1A1-87E46F3AFDE8}" type="doc">
      <dgm:prSet loTypeId="urn:microsoft.com/office/officeart/2005/8/layout/matrix3" loCatId="matrix" qsTypeId="urn:microsoft.com/office/officeart/2005/8/quickstyle/simple2" qsCatId="simple" csTypeId="urn:microsoft.com/office/officeart/2005/8/colors/accent5_2" csCatId="accent5" phldr="1"/>
      <dgm:spPr/>
      <dgm:t>
        <a:bodyPr/>
        <a:lstStyle/>
        <a:p>
          <a:endParaRPr lang="en-US"/>
        </a:p>
      </dgm:t>
    </dgm:pt>
    <dgm:pt modelId="{A49CA1E4-C350-47A8-B500-A73DAA955070}">
      <dgm:prSet custT="1"/>
      <dgm:spPr/>
      <dgm:t>
        <a:bodyPr/>
        <a:lstStyle/>
        <a:p>
          <a:r>
            <a:rPr lang="en-US" sz="1800" dirty="0">
              <a:latin typeface="+mn-lt"/>
              <a:cs typeface="Arial" panose="020B0604020202020204" pitchFamily="34" charset="0"/>
            </a:rPr>
            <a:t>Helps to identify food preferences and trends with food intake e.g. eating patterns</a:t>
          </a:r>
        </a:p>
      </dgm:t>
    </dgm:pt>
    <dgm:pt modelId="{4A7759A7-CF25-4FA4-9502-250312F94A50}" type="parTrans" cxnId="{5923F502-6F61-441D-849F-F95E9E44B197}">
      <dgm:prSet/>
      <dgm:spPr/>
      <dgm:t>
        <a:bodyPr/>
        <a:lstStyle/>
        <a:p>
          <a:endParaRPr lang="en-US"/>
        </a:p>
      </dgm:t>
    </dgm:pt>
    <dgm:pt modelId="{9D553DA8-AC7B-4C03-8D54-C9E93672DB10}" type="sibTrans" cxnId="{5923F502-6F61-441D-849F-F95E9E44B197}">
      <dgm:prSet/>
      <dgm:spPr/>
      <dgm:t>
        <a:bodyPr/>
        <a:lstStyle/>
        <a:p>
          <a:endParaRPr lang="en-US"/>
        </a:p>
      </dgm:t>
    </dgm:pt>
    <dgm:pt modelId="{472D9EBA-DDE0-414A-8FAB-6A41775E51A9}">
      <dgm:prSet custT="1"/>
      <dgm:spPr/>
      <dgm:t>
        <a:bodyPr/>
        <a:lstStyle/>
        <a:p>
          <a:r>
            <a:rPr lang="en-US" sz="1800" dirty="0">
              <a:latin typeface="+mn-lt"/>
              <a:cs typeface="Arial" panose="020B0604020202020204" pitchFamily="34" charset="0"/>
            </a:rPr>
            <a:t>Helps to identify window of opportunity on when to maximise nutritional intake e.g. preferred time of day</a:t>
          </a:r>
        </a:p>
      </dgm:t>
    </dgm:pt>
    <dgm:pt modelId="{DFAE30C2-C9B1-451C-BC88-9A88BD6EE885}" type="parTrans" cxnId="{32D6378E-4395-41C4-AB69-67FD5C0519EC}">
      <dgm:prSet/>
      <dgm:spPr/>
      <dgm:t>
        <a:bodyPr/>
        <a:lstStyle/>
        <a:p>
          <a:endParaRPr lang="en-US"/>
        </a:p>
      </dgm:t>
    </dgm:pt>
    <dgm:pt modelId="{BC98AE33-446F-44B1-B8DC-B72EACD042CA}" type="sibTrans" cxnId="{32D6378E-4395-41C4-AB69-67FD5C0519EC}">
      <dgm:prSet/>
      <dgm:spPr/>
      <dgm:t>
        <a:bodyPr/>
        <a:lstStyle/>
        <a:p>
          <a:endParaRPr lang="en-US"/>
        </a:p>
      </dgm:t>
    </dgm:pt>
    <dgm:pt modelId="{EDC830B0-52B7-4827-8464-807D7BCD74BE}">
      <dgm:prSet custT="1"/>
      <dgm:spPr/>
      <dgm:t>
        <a:bodyPr/>
        <a:lstStyle/>
        <a:p>
          <a:r>
            <a:rPr lang="en-GB" sz="1800" dirty="0"/>
            <a:t>Helps to identify the resident’s preferred environment for having their food e.g. the resident eats better when in the dining room with others</a:t>
          </a:r>
          <a:r>
            <a:rPr lang="en-US" sz="1800" dirty="0">
              <a:latin typeface="+mn-lt"/>
              <a:cs typeface="Arial" panose="020B0604020202020204" pitchFamily="34" charset="0"/>
            </a:rPr>
            <a:t>, therefore meals should be encouraged in the dining room</a:t>
          </a:r>
        </a:p>
      </dgm:t>
    </dgm:pt>
    <dgm:pt modelId="{C1781D64-77CA-4E5A-80E5-B352D04A5E94}" type="parTrans" cxnId="{60D25A06-5642-4A46-BDEA-4040B06112D7}">
      <dgm:prSet/>
      <dgm:spPr/>
      <dgm:t>
        <a:bodyPr/>
        <a:lstStyle/>
        <a:p>
          <a:endParaRPr lang="en-US"/>
        </a:p>
      </dgm:t>
    </dgm:pt>
    <dgm:pt modelId="{241FC029-AB3B-45C7-ADEC-ACC789CB573F}" type="sibTrans" cxnId="{60D25A06-5642-4A46-BDEA-4040B06112D7}">
      <dgm:prSet/>
      <dgm:spPr/>
      <dgm:t>
        <a:bodyPr/>
        <a:lstStyle/>
        <a:p>
          <a:endParaRPr lang="en-US"/>
        </a:p>
      </dgm:t>
    </dgm:pt>
    <dgm:pt modelId="{F5D19997-C34F-423F-B433-0E1DCEC5A5D7}">
      <dgm:prSet custT="1"/>
      <dgm:spPr/>
      <dgm:t>
        <a:bodyPr/>
        <a:lstStyle/>
        <a:p>
          <a:r>
            <a:rPr lang="en-US" sz="1800" dirty="0">
              <a:latin typeface="+mn-lt"/>
              <a:cs typeface="Arial" panose="020B0604020202020204" pitchFamily="34" charset="0"/>
            </a:rPr>
            <a:t>Aids communication between staff, relatives and health care professionals as it provides documented summary of oral intake </a:t>
          </a:r>
        </a:p>
      </dgm:t>
    </dgm:pt>
    <dgm:pt modelId="{67DD11D7-BC52-4056-B6C4-94C88A6B546D}" type="parTrans" cxnId="{2171371F-5760-4EC9-8531-AC876CB74CBC}">
      <dgm:prSet/>
      <dgm:spPr/>
      <dgm:t>
        <a:bodyPr/>
        <a:lstStyle/>
        <a:p>
          <a:endParaRPr lang="en-US"/>
        </a:p>
      </dgm:t>
    </dgm:pt>
    <dgm:pt modelId="{B47B0292-BDFA-4C01-BFE1-98430095BE58}" type="sibTrans" cxnId="{2171371F-5760-4EC9-8531-AC876CB74CBC}">
      <dgm:prSet/>
      <dgm:spPr/>
      <dgm:t>
        <a:bodyPr/>
        <a:lstStyle/>
        <a:p>
          <a:endParaRPr lang="en-US"/>
        </a:p>
      </dgm:t>
    </dgm:pt>
    <dgm:pt modelId="{3F124E15-669B-487F-85B3-3D1047EA1392}" type="pres">
      <dgm:prSet presAssocID="{F1C09E96-F1D7-4C45-B1A1-87E46F3AFDE8}" presName="matrix" presStyleCnt="0">
        <dgm:presLayoutVars>
          <dgm:chMax val="1"/>
          <dgm:dir/>
          <dgm:resizeHandles val="exact"/>
        </dgm:presLayoutVars>
      </dgm:prSet>
      <dgm:spPr/>
    </dgm:pt>
    <dgm:pt modelId="{E272BAE4-5A50-48E5-A979-BC08504D6F57}" type="pres">
      <dgm:prSet presAssocID="{F1C09E96-F1D7-4C45-B1A1-87E46F3AFDE8}" presName="diamond" presStyleLbl="bgShp" presStyleIdx="0" presStyleCnt="1"/>
      <dgm:spPr/>
    </dgm:pt>
    <dgm:pt modelId="{6601A162-348F-49F9-91ED-17E7270DD232}" type="pres">
      <dgm:prSet presAssocID="{F1C09E96-F1D7-4C45-B1A1-87E46F3AFDE8}" presName="quad1" presStyleLbl="node1" presStyleIdx="0" presStyleCnt="4">
        <dgm:presLayoutVars>
          <dgm:chMax val="0"/>
          <dgm:chPref val="0"/>
          <dgm:bulletEnabled val="1"/>
        </dgm:presLayoutVars>
      </dgm:prSet>
      <dgm:spPr/>
    </dgm:pt>
    <dgm:pt modelId="{2728DD1A-314C-40DA-B749-511BEC756222}" type="pres">
      <dgm:prSet presAssocID="{F1C09E96-F1D7-4C45-B1A1-87E46F3AFDE8}" presName="quad2" presStyleLbl="node1" presStyleIdx="1" presStyleCnt="4">
        <dgm:presLayoutVars>
          <dgm:chMax val="0"/>
          <dgm:chPref val="0"/>
          <dgm:bulletEnabled val="1"/>
        </dgm:presLayoutVars>
      </dgm:prSet>
      <dgm:spPr/>
    </dgm:pt>
    <dgm:pt modelId="{702D8E99-A8EC-4668-A660-85C92D70A29F}" type="pres">
      <dgm:prSet presAssocID="{F1C09E96-F1D7-4C45-B1A1-87E46F3AFDE8}" presName="quad3" presStyleLbl="node1" presStyleIdx="2" presStyleCnt="4">
        <dgm:presLayoutVars>
          <dgm:chMax val="0"/>
          <dgm:chPref val="0"/>
          <dgm:bulletEnabled val="1"/>
        </dgm:presLayoutVars>
      </dgm:prSet>
      <dgm:spPr/>
    </dgm:pt>
    <dgm:pt modelId="{A16D6477-5454-4713-BFE7-D0D66699DFA8}" type="pres">
      <dgm:prSet presAssocID="{F1C09E96-F1D7-4C45-B1A1-87E46F3AFDE8}" presName="quad4" presStyleLbl="node1" presStyleIdx="3" presStyleCnt="4">
        <dgm:presLayoutVars>
          <dgm:chMax val="0"/>
          <dgm:chPref val="0"/>
          <dgm:bulletEnabled val="1"/>
        </dgm:presLayoutVars>
      </dgm:prSet>
      <dgm:spPr/>
    </dgm:pt>
  </dgm:ptLst>
  <dgm:cxnLst>
    <dgm:cxn modelId="{6C3F6701-AC60-410A-9EF3-BD5D3B259A19}" type="presOf" srcId="{EDC830B0-52B7-4827-8464-807D7BCD74BE}" destId="{702D8E99-A8EC-4668-A660-85C92D70A29F}" srcOrd="0" destOrd="0" presId="urn:microsoft.com/office/officeart/2005/8/layout/matrix3"/>
    <dgm:cxn modelId="{5923F502-6F61-441D-849F-F95E9E44B197}" srcId="{F1C09E96-F1D7-4C45-B1A1-87E46F3AFDE8}" destId="{A49CA1E4-C350-47A8-B500-A73DAA955070}" srcOrd="0" destOrd="0" parTransId="{4A7759A7-CF25-4FA4-9502-250312F94A50}" sibTransId="{9D553DA8-AC7B-4C03-8D54-C9E93672DB10}"/>
    <dgm:cxn modelId="{60D25A06-5642-4A46-BDEA-4040B06112D7}" srcId="{F1C09E96-F1D7-4C45-B1A1-87E46F3AFDE8}" destId="{EDC830B0-52B7-4827-8464-807D7BCD74BE}" srcOrd="2" destOrd="0" parTransId="{C1781D64-77CA-4E5A-80E5-B352D04A5E94}" sibTransId="{241FC029-AB3B-45C7-ADEC-ACC789CB573F}"/>
    <dgm:cxn modelId="{6969941B-BAE9-4707-9CCB-A4F715680E24}" type="presOf" srcId="{F5D19997-C34F-423F-B433-0E1DCEC5A5D7}" destId="{A16D6477-5454-4713-BFE7-D0D66699DFA8}" srcOrd="0" destOrd="0" presId="urn:microsoft.com/office/officeart/2005/8/layout/matrix3"/>
    <dgm:cxn modelId="{2171371F-5760-4EC9-8531-AC876CB74CBC}" srcId="{F1C09E96-F1D7-4C45-B1A1-87E46F3AFDE8}" destId="{F5D19997-C34F-423F-B433-0E1DCEC5A5D7}" srcOrd="3" destOrd="0" parTransId="{67DD11D7-BC52-4056-B6C4-94C88A6B546D}" sibTransId="{B47B0292-BDFA-4C01-BFE1-98430095BE58}"/>
    <dgm:cxn modelId="{8A69554E-0E65-4B49-A993-882E91C2D892}" type="presOf" srcId="{A49CA1E4-C350-47A8-B500-A73DAA955070}" destId="{6601A162-348F-49F9-91ED-17E7270DD232}" srcOrd="0" destOrd="0" presId="urn:microsoft.com/office/officeart/2005/8/layout/matrix3"/>
    <dgm:cxn modelId="{32D6378E-4395-41C4-AB69-67FD5C0519EC}" srcId="{F1C09E96-F1D7-4C45-B1A1-87E46F3AFDE8}" destId="{472D9EBA-DDE0-414A-8FAB-6A41775E51A9}" srcOrd="1" destOrd="0" parTransId="{DFAE30C2-C9B1-451C-BC88-9A88BD6EE885}" sibTransId="{BC98AE33-446F-44B1-B8DC-B72EACD042CA}"/>
    <dgm:cxn modelId="{AC361F90-ECBD-42A4-8DCD-5D0CD909432B}" type="presOf" srcId="{F1C09E96-F1D7-4C45-B1A1-87E46F3AFDE8}" destId="{3F124E15-669B-487F-85B3-3D1047EA1392}" srcOrd="0" destOrd="0" presId="urn:microsoft.com/office/officeart/2005/8/layout/matrix3"/>
    <dgm:cxn modelId="{B65142FD-FC7E-4D51-86AE-52C2698CBB19}" type="presOf" srcId="{472D9EBA-DDE0-414A-8FAB-6A41775E51A9}" destId="{2728DD1A-314C-40DA-B749-511BEC756222}" srcOrd="0" destOrd="0" presId="urn:microsoft.com/office/officeart/2005/8/layout/matrix3"/>
    <dgm:cxn modelId="{6BADA7E6-51E1-4EA6-8400-7C3342D3263F}" type="presParOf" srcId="{3F124E15-669B-487F-85B3-3D1047EA1392}" destId="{E272BAE4-5A50-48E5-A979-BC08504D6F57}" srcOrd="0" destOrd="0" presId="urn:microsoft.com/office/officeart/2005/8/layout/matrix3"/>
    <dgm:cxn modelId="{4ADBAD2C-078A-408A-A74D-9021188F3B84}" type="presParOf" srcId="{3F124E15-669B-487F-85B3-3D1047EA1392}" destId="{6601A162-348F-49F9-91ED-17E7270DD232}" srcOrd="1" destOrd="0" presId="urn:microsoft.com/office/officeart/2005/8/layout/matrix3"/>
    <dgm:cxn modelId="{F70A87AA-2F1A-45FC-9344-E38078D79453}" type="presParOf" srcId="{3F124E15-669B-487F-85B3-3D1047EA1392}" destId="{2728DD1A-314C-40DA-B749-511BEC756222}" srcOrd="2" destOrd="0" presId="urn:microsoft.com/office/officeart/2005/8/layout/matrix3"/>
    <dgm:cxn modelId="{42E7730E-7864-4EF4-A14C-E7FF197544DC}" type="presParOf" srcId="{3F124E15-669B-487F-85B3-3D1047EA1392}" destId="{702D8E99-A8EC-4668-A660-85C92D70A29F}" srcOrd="3" destOrd="0" presId="urn:microsoft.com/office/officeart/2005/8/layout/matrix3"/>
    <dgm:cxn modelId="{49E8D1D5-D925-4250-A0EC-ECB31CDC97F2}" type="presParOf" srcId="{3F124E15-669B-487F-85B3-3D1047EA1392}" destId="{A16D6477-5454-4713-BFE7-D0D66699DFA8}"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92A4D72-653F-4AE3-8422-779FEC0A42CB}" type="doc">
      <dgm:prSet loTypeId="urn:microsoft.com/office/officeart/2016/7/layout/VerticalDownArrowProcess" loCatId="process" qsTypeId="urn:microsoft.com/office/officeart/2005/8/quickstyle/simple1" qsCatId="simple" csTypeId="urn:microsoft.com/office/officeart/2005/8/colors/colorful5" csCatId="colorful" phldr="1"/>
      <dgm:spPr/>
      <dgm:t>
        <a:bodyPr/>
        <a:lstStyle/>
        <a:p>
          <a:endParaRPr lang="en-US"/>
        </a:p>
      </dgm:t>
    </dgm:pt>
    <dgm:pt modelId="{F68C80F5-4221-4C57-99FE-83B44125073D}">
      <dgm:prSet/>
      <dgm:spPr/>
      <dgm:t>
        <a:bodyPr/>
        <a:lstStyle/>
        <a:p>
          <a:r>
            <a:rPr lang="en-US" dirty="0">
              <a:latin typeface="+mn-lt"/>
              <a:cs typeface="Arial" panose="020B0604020202020204" pitchFamily="34" charset="0"/>
            </a:rPr>
            <a:t>Act</a:t>
          </a:r>
          <a:r>
            <a:rPr lang="en-US" dirty="0">
              <a:latin typeface="+mn-lt"/>
            </a:rPr>
            <a:t> </a:t>
          </a:r>
        </a:p>
      </dgm:t>
    </dgm:pt>
    <dgm:pt modelId="{91CEB072-8B83-4AFD-A339-D98054419E76}" type="parTrans" cxnId="{C3823CD8-B276-40C2-AD94-95FBB9760312}">
      <dgm:prSet/>
      <dgm:spPr/>
      <dgm:t>
        <a:bodyPr/>
        <a:lstStyle/>
        <a:p>
          <a:endParaRPr lang="en-US"/>
        </a:p>
      </dgm:t>
    </dgm:pt>
    <dgm:pt modelId="{72F7F61C-3B7F-4DB9-A64D-985DD88A80D3}" type="sibTrans" cxnId="{C3823CD8-B276-40C2-AD94-95FBB9760312}">
      <dgm:prSet/>
      <dgm:spPr/>
      <dgm:t>
        <a:bodyPr/>
        <a:lstStyle/>
        <a:p>
          <a:endParaRPr lang="en-US"/>
        </a:p>
      </dgm:t>
    </dgm:pt>
    <dgm:pt modelId="{9B8BCCBD-76EF-476A-9CDF-F797104BC9E5}">
      <dgm:prSet custT="1"/>
      <dgm:spPr/>
      <dgm:t>
        <a:bodyPr/>
        <a:lstStyle/>
        <a:p>
          <a:r>
            <a:rPr lang="en-US" sz="1600" dirty="0">
              <a:latin typeface="+mn-lt"/>
              <a:cs typeface="Arial" panose="020B0604020202020204" pitchFamily="34" charset="0"/>
            </a:rPr>
            <a:t>Act on results e.g. increased MUST score</a:t>
          </a:r>
        </a:p>
      </dgm:t>
    </dgm:pt>
    <dgm:pt modelId="{B0F69B7C-1045-495F-921F-6E87951B8C65}" type="parTrans" cxnId="{9F2BD1C5-24DD-4A20-8E70-CC15F0BAF9DF}">
      <dgm:prSet/>
      <dgm:spPr/>
      <dgm:t>
        <a:bodyPr/>
        <a:lstStyle/>
        <a:p>
          <a:endParaRPr lang="en-US"/>
        </a:p>
      </dgm:t>
    </dgm:pt>
    <dgm:pt modelId="{BD83F2D7-A55F-49BE-8BD9-3E416CA4FB58}" type="sibTrans" cxnId="{9F2BD1C5-24DD-4A20-8E70-CC15F0BAF9DF}">
      <dgm:prSet/>
      <dgm:spPr/>
      <dgm:t>
        <a:bodyPr/>
        <a:lstStyle/>
        <a:p>
          <a:endParaRPr lang="en-US"/>
        </a:p>
      </dgm:t>
    </dgm:pt>
    <dgm:pt modelId="{AD6839A2-1462-4C7C-AA1E-CE3AF9755090}">
      <dgm:prSet/>
      <dgm:spPr/>
      <dgm:t>
        <a:bodyPr/>
        <a:lstStyle/>
        <a:p>
          <a:r>
            <a:rPr lang="en-US" dirty="0">
              <a:latin typeface="+mn-lt"/>
              <a:cs typeface="Arial" panose="020B0604020202020204" pitchFamily="34" charset="0"/>
            </a:rPr>
            <a:t>Inform</a:t>
          </a:r>
        </a:p>
      </dgm:t>
    </dgm:pt>
    <dgm:pt modelId="{A6BDE1EC-DAC3-41CA-BFFC-A0FDEA972725}" type="parTrans" cxnId="{B1D5C3B3-000C-498F-B04A-54E39020613F}">
      <dgm:prSet/>
      <dgm:spPr/>
      <dgm:t>
        <a:bodyPr/>
        <a:lstStyle/>
        <a:p>
          <a:endParaRPr lang="en-US"/>
        </a:p>
      </dgm:t>
    </dgm:pt>
    <dgm:pt modelId="{76454F40-B02B-45A0-BCFA-552E2239ACE4}" type="sibTrans" cxnId="{B1D5C3B3-000C-498F-B04A-54E39020613F}">
      <dgm:prSet/>
      <dgm:spPr/>
      <dgm:t>
        <a:bodyPr/>
        <a:lstStyle/>
        <a:p>
          <a:endParaRPr lang="en-US"/>
        </a:p>
      </dgm:t>
    </dgm:pt>
    <dgm:pt modelId="{FD9971A9-1AD3-4D3E-94C8-263362D64E37}">
      <dgm:prSet custT="1"/>
      <dgm:spPr/>
      <dgm:t>
        <a:bodyPr/>
        <a:lstStyle/>
        <a:p>
          <a:r>
            <a:rPr lang="en-US" sz="1600" dirty="0">
              <a:latin typeface="+mn-lt"/>
              <a:cs typeface="Arial" panose="020B0604020202020204" pitchFamily="34" charset="0"/>
            </a:rPr>
            <a:t>Inform senior staff</a:t>
          </a:r>
        </a:p>
      </dgm:t>
    </dgm:pt>
    <dgm:pt modelId="{A075A6A8-9828-4DDC-81B5-60EC82BDAD55}" type="parTrans" cxnId="{DAD1866D-6BBA-4752-9250-B3ED8CDD0086}">
      <dgm:prSet/>
      <dgm:spPr/>
      <dgm:t>
        <a:bodyPr/>
        <a:lstStyle/>
        <a:p>
          <a:endParaRPr lang="en-US"/>
        </a:p>
      </dgm:t>
    </dgm:pt>
    <dgm:pt modelId="{82A1F89F-8FF1-428D-B0AE-BA620EAE5E07}" type="sibTrans" cxnId="{DAD1866D-6BBA-4752-9250-B3ED8CDD0086}">
      <dgm:prSet/>
      <dgm:spPr/>
      <dgm:t>
        <a:bodyPr/>
        <a:lstStyle/>
        <a:p>
          <a:endParaRPr lang="en-US"/>
        </a:p>
      </dgm:t>
    </dgm:pt>
    <dgm:pt modelId="{315578C8-3D86-4570-A51C-F58792D2FD4E}">
      <dgm:prSet/>
      <dgm:spPr/>
      <dgm:t>
        <a:bodyPr/>
        <a:lstStyle/>
        <a:p>
          <a:r>
            <a:rPr lang="en-US" dirty="0">
              <a:latin typeface="+mn-lt"/>
              <a:cs typeface="Arial" panose="020B0604020202020204" pitchFamily="34" charset="0"/>
            </a:rPr>
            <a:t>Follow Pathway</a:t>
          </a:r>
        </a:p>
      </dgm:t>
    </dgm:pt>
    <dgm:pt modelId="{881ABB44-F3D5-4CC3-A5E2-86A6D90DBE07}" type="parTrans" cxnId="{291189F8-9E29-446F-8BF2-053EDAFDD54C}">
      <dgm:prSet/>
      <dgm:spPr/>
      <dgm:t>
        <a:bodyPr/>
        <a:lstStyle/>
        <a:p>
          <a:endParaRPr lang="en-US"/>
        </a:p>
      </dgm:t>
    </dgm:pt>
    <dgm:pt modelId="{36FE28F9-5223-4E9F-9CEC-42B535635A0F}" type="sibTrans" cxnId="{291189F8-9E29-446F-8BF2-053EDAFDD54C}">
      <dgm:prSet/>
      <dgm:spPr/>
      <dgm:t>
        <a:bodyPr/>
        <a:lstStyle/>
        <a:p>
          <a:endParaRPr lang="en-US"/>
        </a:p>
      </dgm:t>
    </dgm:pt>
    <dgm:pt modelId="{0F3F8E51-412B-41F5-AF60-5A4BB89E8103}">
      <dgm:prSet custT="1"/>
      <dgm:spPr/>
      <dgm:t>
        <a:bodyPr/>
        <a:lstStyle/>
        <a:p>
          <a:r>
            <a:rPr lang="en-US" sz="1600" dirty="0">
              <a:solidFill>
                <a:schemeClr val="tx1"/>
              </a:solidFill>
              <a:latin typeface="+mn-lt"/>
              <a:cs typeface="Arial" panose="020B0604020202020204" pitchFamily="34" charset="0"/>
            </a:rPr>
            <a:t>Refer to the </a:t>
          </a:r>
          <a:r>
            <a:rPr lang="en-GB" sz="1600" b="1" dirty="0"/>
            <a:t>Care Home Malnutrition Management Pathway (based on MUST) </a:t>
          </a:r>
          <a:r>
            <a:rPr lang="en-GB" sz="1600" b="0" dirty="0"/>
            <a:t>which will advise on which actions to take for your resident </a:t>
          </a:r>
          <a:endParaRPr lang="en-US" sz="1600" dirty="0">
            <a:solidFill>
              <a:schemeClr val="tx1"/>
            </a:solidFill>
            <a:latin typeface="+mn-lt"/>
            <a:cs typeface="Arial" panose="020B0604020202020204" pitchFamily="34" charset="0"/>
          </a:endParaRPr>
        </a:p>
      </dgm:t>
    </dgm:pt>
    <dgm:pt modelId="{E93FC92B-1C3D-46DE-86CF-83B9FCF529BD}" type="parTrans" cxnId="{07F3D677-B982-425F-A7D1-F2D6972AA1FA}">
      <dgm:prSet/>
      <dgm:spPr/>
      <dgm:t>
        <a:bodyPr/>
        <a:lstStyle/>
        <a:p>
          <a:endParaRPr lang="en-US"/>
        </a:p>
      </dgm:t>
    </dgm:pt>
    <dgm:pt modelId="{9492370C-72CA-45E2-AEF9-D785200A1C25}" type="sibTrans" cxnId="{07F3D677-B982-425F-A7D1-F2D6972AA1FA}">
      <dgm:prSet/>
      <dgm:spPr/>
      <dgm:t>
        <a:bodyPr/>
        <a:lstStyle/>
        <a:p>
          <a:endParaRPr lang="en-US"/>
        </a:p>
      </dgm:t>
    </dgm:pt>
    <dgm:pt modelId="{7D9A6766-6CDF-47B2-955B-D4E0BE4BB124}">
      <dgm:prSet/>
      <dgm:spPr>
        <a:solidFill>
          <a:srgbClr val="92D050"/>
        </a:solidFill>
      </dgm:spPr>
      <dgm:t>
        <a:bodyPr/>
        <a:lstStyle/>
        <a:p>
          <a:r>
            <a:rPr lang="en-US" dirty="0"/>
            <a:t>Change</a:t>
          </a:r>
        </a:p>
      </dgm:t>
    </dgm:pt>
    <dgm:pt modelId="{C4168559-11CD-4D21-B9CD-B007E434163B}" type="parTrans" cxnId="{A87460BC-F373-4532-9F4B-B5D1F5A353B7}">
      <dgm:prSet/>
      <dgm:spPr/>
      <dgm:t>
        <a:bodyPr/>
        <a:lstStyle/>
        <a:p>
          <a:endParaRPr lang="en-US"/>
        </a:p>
      </dgm:t>
    </dgm:pt>
    <dgm:pt modelId="{D88E22AF-FAC6-46AA-86E4-A3D9DFDD1096}" type="sibTrans" cxnId="{A87460BC-F373-4532-9F4B-B5D1F5A353B7}">
      <dgm:prSet/>
      <dgm:spPr/>
      <dgm:t>
        <a:bodyPr/>
        <a:lstStyle/>
        <a:p>
          <a:endParaRPr lang="en-US"/>
        </a:p>
      </dgm:t>
    </dgm:pt>
    <dgm:pt modelId="{7888DADC-FFA2-464F-B2F4-997494C50F53}">
      <dgm:prSet custT="1"/>
      <dgm:spPr>
        <a:solidFill>
          <a:schemeClr val="accent6">
            <a:lumMod val="40000"/>
            <a:lumOff val="60000"/>
            <a:alpha val="90000"/>
          </a:schemeClr>
        </a:solidFill>
      </dgm:spPr>
      <dgm:t>
        <a:bodyPr/>
        <a:lstStyle/>
        <a:p>
          <a:r>
            <a:rPr lang="en-US" sz="1500" dirty="0">
              <a:latin typeface="+mn-lt"/>
              <a:cs typeface="Arial" panose="020B0604020202020204" pitchFamily="34" charset="0"/>
            </a:rPr>
            <a:t>Change nutritional care plan- e.g. </a:t>
          </a:r>
          <a:r>
            <a:rPr lang="en-US" sz="1500" dirty="0">
              <a:solidFill>
                <a:schemeClr val="tx1"/>
              </a:solidFill>
              <a:latin typeface="+mn-lt"/>
              <a:cs typeface="Arial" panose="020B0604020202020204" pitchFamily="34" charset="0"/>
            </a:rPr>
            <a:t>consider food based treatment or starting homemade ONS replacement drinks (as per LLR Malnutrition management in care homes pathway)</a:t>
          </a:r>
          <a:endParaRPr lang="en-US" sz="1500" dirty="0">
            <a:latin typeface="+mn-lt"/>
            <a:cs typeface="Arial" panose="020B0604020202020204" pitchFamily="34" charset="0"/>
          </a:endParaRPr>
        </a:p>
      </dgm:t>
    </dgm:pt>
    <dgm:pt modelId="{79136F9B-CF81-4FC4-A29A-910840D2CBB1}" type="parTrans" cxnId="{C8C7EA85-9BB0-4555-A787-5B590CBC5E6A}">
      <dgm:prSet/>
      <dgm:spPr/>
      <dgm:t>
        <a:bodyPr/>
        <a:lstStyle/>
        <a:p>
          <a:endParaRPr lang="en-US"/>
        </a:p>
      </dgm:t>
    </dgm:pt>
    <dgm:pt modelId="{1C1F529D-7943-464D-B2AB-2E5CE67C0FAF}" type="sibTrans" cxnId="{C8C7EA85-9BB0-4555-A787-5B590CBC5E6A}">
      <dgm:prSet/>
      <dgm:spPr/>
      <dgm:t>
        <a:bodyPr/>
        <a:lstStyle/>
        <a:p>
          <a:endParaRPr lang="en-US"/>
        </a:p>
      </dgm:t>
    </dgm:pt>
    <dgm:pt modelId="{B505EE71-E969-405F-9E04-BFDB50ACC06C}">
      <dgm:prSet/>
      <dgm:spPr/>
      <dgm:t>
        <a:bodyPr/>
        <a:lstStyle/>
        <a:p>
          <a:r>
            <a:rPr lang="en-GB" dirty="0"/>
            <a:t>Monitor</a:t>
          </a:r>
        </a:p>
      </dgm:t>
    </dgm:pt>
    <dgm:pt modelId="{84AEB148-8E3D-4793-BD89-68A8CE93358B}" type="parTrans" cxnId="{60D857A1-24EE-4A63-B224-EF0E5FDB11C4}">
      <dgm:prSet/>
      <dgm:spPr/>
      <dgm:t>
        <a:bodyPr/>
        <a:lstStyle/>
        <a:p>
          <a:endParaRPr lang="en-GB"/>
        </a:p>
      </dgm:t>
    </dgm:pt>
    <dgm:pt modelId="{E4CE24F5-20E6-4076-9BED-C5678891C3D0}" type="sibTrans" cxnId="{60D857A1-24EE-4A63-B224-EF0E5FDB11C4}">
      <dgm:prSet/>
      <dgm:spPr/>
      <dgm:t>
        <a:bodyPr/>
        <a:lstStyle/>
        <a:p>
          <a:endParaRPr lang="en-GB"/>
        </a:p>
      </dgm:t>
    </dgm:pt>
    <dgm:pt modelId="{C024F9C9-A046-44C3-AFC2-42494FFCA2EB}">
      <dgm:prSet/>
      <dgm:spPr/>
      <dgm:t>
        <a:bodyPr/>
        <a:lstStyle/>
        <a:p>
          <a:r>
            <a:rPr lang="en-GB" dirty="0"/>
            <a:t>Consider</a:t>
          </a:r>
        </a:p>
      </dgm:t>
    </dgm:pt>
    <dgm:pt modelId="{F80185A7-47BA-4B1B-B74E-F34E6E59C452}" type="parTrans" cxnId="{C8636AC5-5048-4ECB-8482-1A9BA52660DD}">
      <dgm:prSet/>
      <dgm:spPr/>
      <dgm:t>
        <a:bodyPr/>
        <a:lstStyle/>
        <a:p>
          <a:endParaRPr lang="en-GB"/>
        </a:p>
      </dgm:t>
    </dgm:pt>
    <dgm:pt modelId="{322A3739-79C3-4B3D-A0A7-0550F61873AE}" type="sibTrans" cxnId="{C8636AC5-5048-4ECB-8482-1A9BA52660DD}">
      <dgm:prSet/>
      <dgm:spPr/>
      <dgm:t>
        <a:bodyPr/>
        <a:lstStyle/>
        <a:p>
          <a:endParaRPr lang="en-GB"/>
        </a:p>
      </dgm:t>
    </dgm:pt>
    <dgm:pt modelId="{A2A8575A-6CF1-40A6-B5D3-23B33706C51D}">
      <dgm:prSet custT="1"/>
      <dgm:spPr/>
      <dgm:t>
        <a:bodyPr/>
        <a:lstStyle/>
        <a:p>
          <a:r>
            <a:rPr lang="en-US" sz="1600" dirty="0">
              <a:latin typeface="+mn-lt"/>
              <a:cs typeface="Arial" panose="020B0604020202020204" pitchFamily="34" charset="0"/>
            </a:rPr>
            <a:t>Under certain circumstances, please consider if a referral to Dietetics may be required</a:t>
          </a:r>
          <a:endParaRPr lang="en-GB" sz="1600" dirty="0"/>
        </a:p>
      </dgm:t>
    </dgm:pt>
    <dgm:pt modelId="{61EEF5D8-0067-4934-926E-FB65E8710ADC}" type="parTrans" cxnId="{8D1E1750-20A3-4525-91FB-B8E775E2D3A8}">
      <dgm:prSet/>
      <dgm:spPr/>
      <dgm:t>
        <a:bodyPr/>
        <a:lstStyle/>
        <a:p>
          <a:endParaRPr lang="en-GB"/>
        </a:p>
      </dgm:t>
    </dgm:pt>
    <dgm:pt modelId="{97BCE877-6454-4153-BB0C-21084C1E7108}" type="sibTrans" cxnId="{8D1E1750-20A3-4525-91FB-B8E775E2D3A8}">
      <dgm:prSet/>
      <dgm:spPr/>
      <dgm:t>
        <a:bodyPr/>
        <a:lstStyle/>
        <a:p>
          <a:endParaRPr lang="en-GB"/>
        </a:p>
      </dgm:t>
    </dgm:pt>
    <dgm:pt modelId="{0C2A76C6-A58B-4E8B-8A9E-FD56173E2B67}">
      <dgm:prSet custT="1"/>
      <dgm:spPr/>
      <dgm:t>
        <a:bodyPr/>
        <a:lstStyle/>
        <a:p>
          <a:r>
            <a:rPr lang="en-GB" sz="1600" dirty="0"/>
            <a:t>Monitor progress with the plan</a:t>
          </a:r>
        </a:p>
      </dgm:t>
    </dgm:pt>
    <dgm:pt modelId="{0652CE01-C684-4B09-987D-E15ADE450F30}" type="parTrans" cxnId="{68B30629-5EB0-4F1E-B04B-3909407386D8}">
      <dgm:prSet/>
      <dgm:spPr/>
      <dgm:t>
        <a:bodyPr/>
        <a:lstStyle/>
        <a:p>
          <a:endParaRPr lang="en-GB"/>
        </a:p>
      </dgm:t>
    </dgm:pt>
    <dgm:pt modelId="{5A5F3F03-815A-47A6-AED3-3DD889AC549D}" type="sibTrans" cxnId="{68B30629-5EB0-4F1E-B04B-3909407386D8}">
      <dgm:prSet/>
      <dgm:spPr/>
      <dgm:t>
        <a:bodyPr/>
        <a:lstStyle/>
        <a:p>
          <a:endParaRPr lang="en-GB"/>
        </a:p>
      </dgm:t>
    </dgm:pt>
    <dgm:pt modelId="{61822CCB-105B-4079-A2D0-3D197877BCBB}" type="pres">
      <dgm:prSet presAssocID="{E92A4D72-653F-4AE3-8422-779FEC0A42CB}" presName="Name0" presStyleCnt="0">
        <dgm:presLayoutVars>
          <dgm:dir/>
          <dgm:animLvl val="lvl"/>
          <dgm:resizeHandles val="exact"/>
        </dgm:presLayoutVars>
      </dgm:prSet>
      <dgm:spPr/>
    </dgm:pt>
    <dgm:pt modelId="{6E35BDD5-0266-4469-A57B-2E3039A0AF1D}" type="pres">
      <dgm:prSet presAssocID="{C024F9C9-A046-44C3-AFC2-42494FFCA2EB}" presName="boxAndChildren" presStyleCnt="0"/>
      <dgm:spPr/>
    </dgm:pt>
    <dgm:pt modelId="{6B1FA249-4428-43EF-9975-8500129FCB4C}" type="pres">
      <dgm:prSet presAssocID="{C024F9C9-A046-44C3-AFC2-42494FFCA2EB}" presName="parentTextBox" presStyleLbl="alignNode1" presStyleIdx="0" presStyleCnt="6"/>
      <dgm:spPr/>
    </dgm:pt>
    <dgm:pt modelId="{311054EC-6118-4510-942A-B470DCDFA12A}" type="pres">
      <dgm:prSet presAssocID="{C024F9C9-A046-44C3-AFC2-42494FFCA2EB}" presName="descendantBox" presStyleLbl="bgAccFollowNode1" presStyleIdx="0" presStyleCnt="6"/>
      <dgm:spPr/>
    </dgm:pt>
    <dgm:pt modelId="{E7436CD5-C170-4C8F-8151-C8AD57A4E08A}" type="pres">
      <dgm:prSet presAssocID="{E4CE24F5-20E6-4076-9BED-C5678891C3D0}" presName="sp" presStyleCnt="0"/>
      <dgm:spPr/>
    </dgm:pt>
    <dgm:pt modelId="{BBD1E7F2-55A0-4742-9982-1904FBB08B3D}" type="pres">
      <dgm:prSet presAssocID="{B505EE71-E969-405F-9E04-BFDB50ACC06C}" presName="arrowAndChildren" presStyleCnt="0"/>
      <dgm:spPr/>
    </dgm:pt>
    <dgm:pt modelId="{378B1034-E6F5-4814-B6E4-4312986D469F}" type="pres">
      <dgm:prSet presAssocID="{B505EE71-E969-405F-9E04-BFDB50ACC06C}" presName="parentTextArrow" presStyleLbl="node1" presStyleIdx="0" presStyleCnt="0"/>
      <dgm:spPr/>
    </dgm:pt>
    <dgm:pt modelId="{66028022-EA87-46A0-B6B6-A812746B586B}" type="pres">
      <dgm:prSet presAssocID="{B505EE71-E969-405F-9E04-BFDB50ACC06C}" presName="arrow" presStyleLbl="alignNode1" presStyleIdx="1" presStyleCnt="6"/>
      <dgm:spPr/>
    </dgm:pt>
    <dgm:pt modelId="{56DC0CC0-0ECF-4364-AD10-7DDE3648FD2B}" type="pres">
      <dgm:prSet presAssocID="{B505EE71-E969-405F-9E04-BFDB50ACC06C}" presName="descendantArrow" presStyleLbl="bgAccFollowNode1" presStyleIdx="1" presStyleCnt="6"/>
      <dgm:spPr/>
    </dgm:pt>
    <dgm:pt modelId="{01C485BC-FBB9-4A01-B42C-DA7A777642DA}" type="pres">
      <dgm:prSet presAssocID="{D88E22AF-FAC6-46AA-86E4-A3D9DFDD1096}" presName="sp" presStyleCnt="0"/>
      <dgm:spPr/>
    </dgm:pt>
    <dgm:pt modelId="{69AE9019-E446-4531-AF83-D9C40E27DB4E}" type="pres">
      <dgm:prSet presAssocID="{7D9A6766-6CDF-47B2-955B-D4E0BE4BB124}" presName="arrowAndChildren" presStyleCnt="0"/>
      <dgm:spPr/>
    </dgm:pt>
    <dgm:pt modelId="{A668E3EF-DFBB-4F85-BB4D-08F1EBC36E56}" type="pres">
      <dgm:prSet presAssocID="{7D9A6766-6CDF-47B2-955B-D4E0BE4BB124}" presName="parentTextArrow" presStyleLbl="node1" presStyleIdx="0" presStyleCnt="0"/>
      <dgm:spPr/>
    </dgm:pt>
    <dgm:pt modelId="{34D5C0DB-1794-48FF-A2DB-505661EB87A6}" type="pres">
      <dgm:prSet presAssocID="{7D9A6766-6CDF-47B2-955B-D4E0BE4BB124}" presName="arrow" presStyleLbl="alignNode1" presStyleIdx="2" presStyleCnt="6"/>
      <dgm:spPr/>
    </dgm:pt>
    <dgm:pt modelId="{C9C5B34E-14E0-4591-A71E-AA550855516C}" type="pres">
      <dgm:prSet presAssocID="{7D9A6766-6CDF-47B2-955B-D4E0BE4BB124}" presName="descendantArrow" presStyleLbl="bgAccFollowNode1" presStyleIdx="2" presStyleCnt="6"/>
      <dgm:spPr/>
    </dgm:pt>
    <dgm:pt modelId="{7E2BF820-3F08-4EDE-BC2F-8A46447DC79F}" type="pres">
      <dgm:prSet presAssocID="{36FE28F9-5223-4E9F-9CEC-42B535635A0F}" presName="sp" presStyleCnt="0"/>
      <dgm:spPr/>
    </dgm:pt>
    <dgm:pt modelId="{351671D1-C140-4ACC-9BAC-47BB3107ACED}" type="pres">
      <dgm:prSet presAssocID="{315578C8-3D86-4570-A51C-F58792D2FD4E}" presName="arrowAndChildren" presStyleCnt="0"/>
      <dgm:spPr/>
    </dgm:pt>
    <dgm:pt modelId="{C90B2334-EB93-4EAC-AF7D-4D0B590161A7}" type="pres">
      <dgm:prSet presAssocID="{315578C8-3D86-4570-A51C-F58792D2FD4E}" presName="parentTextArrow" presStyleLbl="node1" presStyleIdx="0" presStyleCnt="0"/>
      <dgm:spPr/>
    </dgm:pt>
    <dgm:pt modelId="{AA3832DF-E84F-4817-A4D9-753EC1892852}" type="pres">
      <dgm:prSet presAssocID="{315578C8-3D86-4570-A51C-F58792D2FD4E}" presName="arrow" presStyleLbl="alignNode1" presStyleIdx="3" presStyleCnt="6"/>
      <dgm:spPr/>
    </dgm:pt>
    <dgm:pt modelId="{8DBA3DDD-D636-439F-899A-2E3DB5DC6390}" type="pres">
      <dgm:prSet presAssocID="{315578C8-3D86-4570-A51C-F58792D2FD4E}" presName="descendantArrow" presStyleLbl="bgAccFollowNode1" presStyleIdx="3" presStyleCnt="6"/>
      <dgm:spPr/>
    </dgm:pt>
    <dgm:pt modelId="{8E582CDF-1692-409B-83ED-089201F98BAD}" type="pres">
      <dgm:prSet presAssocID="{76454F40-B02B-45A0-BCFA-552E2239ACE4}" presName="sp" presStyleCnt="0"/>
      <dgm:spPr/>
    </dgm:pt>
    <dgm:pt modelId="{D6CED1CB-72F5-40EA-BC64-C533BF54816F}" type="pres">
      <dgm:prSet presAssocID="{AD6839A2-1462-4C7C-AA1E-CE3AF9755090}" presName="arrowAndChildren" presStyleCnt="0"/>
      <dgm:spPr/>
    </dgm:pt>
    <dgm:pt modelId="{39645DEA-EC6B-4D72-8654-7A9BDB88BD57}" type="pres">
      <dgm:prSet presAssocID="{AD6839A2-1462-4C7C-AA1E-CE3AF9755090}" presName="parentTextArrow" presStyleLbl="node1" presStyleIdx="0" presStyleCnt="0"/>
      <dgm:spPr/>
    </dgm:pt>
    <dgm:pt modelId="{D68902D3-7BDE-4231-AA26-1BB332ABC661}" type="pres">
      <dgm:prSet presAssocID="{AD6839A2-1462-4C7C-AA1E-CE3AF9755090}" presName="arrow" presStyleLbl="alignNode1" presStyleIdx="4" presStyleCnt="6" custLinFactNeighborX="-1318" custLinFactNeighborY="-1588"/>
      <dgm:spPr/>
    </dgm:pt>
    <dgm:pt modelId="{66107616-1636-4D71-8B0E-B0F22B646D37}" type="pres">
      <dgm:prSet presAssocID="{AD6839A2-1462-4C7C-AA1E-CE3AF9755090}" presName="descendantArrow" presStyleLbl="bgAccFollowNode1" presStyleIdx="4" presStyleCnt="6"/>
      <dgm:spPr/>
    </dgm:pt>
    <dgm:pt modelId="{FA2F8D7E-FB02-4BD9-A659-F071352ABD8E}" type="pres">
      <dgm:prSet presAssocID="{72F7F61C-3B7F-4DB9-A64D-985DD88A80D3}" presName="sp" presStyleCnt="0"/>
      <dgm:spPr/>
    </dgm:pt>
    <dgm:pt modelId="{BC359111-FB4F-44A9-B01B-C404223DA1DE}" type="pres">
      <dgm:prSet presAssocID="{F68C80F5-4221-4C57-99FE-83B44125073D}" presName="arrowAndChildren" presStyleCnt="0"/>
      <dgm:spPr/>
    </dgm:pt>
    <dgm:pt modelId="{0436ECD1-6C53-4294-A32A-0843A83E4645}" type="pres">
      <dgm:prSet presAssocID="{F68C80F5-4221-4C57-99FE-83B44125073D}" presName="parentTextArrow" presStyleLbl="node1" presStyleIdx="0" presStyleCnt="0"/>
      <dgm:spPr/>
    </dgm:pt>
    <dgm:pt modelId="{064EA4C5-975F-4453-964D-F08746D0BA42}" type="pres">
      <dgm:prSet presAssocID="{F68C80F5-4221-4C57-99FE-83B44125073D}" presName="arrow" presStyleLbl="alignNode1" presStyleIdx="5" presStyleCnt="6" custFlipHor="1" custScaleX="95933" custLinFactNeighborX="-13526" custLinFactNeighborY="3428"/>
      <dgm:spPr/>
    </dgm:pt>
    <dgm:pt modelId="{E1C4BFDE-324F-4AB2-B6AE-2091FF8FBFEA}" type="pres">
      <dgm:prSet presAssocID="{F68C80F5-4221-4C57-99FE-83B44125073D}" presName="descendantArrow" presStyleLbl="bgAccFollowNode1" presStyleIdx="5" presStyleCnt="6" custScaleX="102009" custLinFactNeighborX="2483" custLinFactNeighborY="5273"/>
      <dgm:spPr/>
    </dgm:pt>
  </dgm:ptLst>
  <dgm:cxnLst>
    <dgm:cxn modelId="{6C4E721D-C313-41AE-BC74-478A76EAA3DC}" type="presOf" srcId="{B505EE71-E969-405F-9E04-BFDB50ACC06C}" destId="{378B1034-E6F5-4814-B6E4-4312986D469F}" srcOrd="0" destOrd="0" presId="urn:microsoft.com/office/officeart/2016/7/layout/VerticalDownArrowProcess"/>
    <dgm:cxn modelId="{09D8A128-3383-4CFC-A8E6-607026C1A1C5}" type="presOf" srcId="{F68C80F5-4221-4C57-99FE-83B44125073D}" destId="{0436ECD1-6C53-4294-A32A-0843A83E4645}" srcOrd="0" destOrd="0" presId="urn:microsoft.com/office/officeart/2016/7/layout/VerticalDownArrowProcess"/>
    <dgm:cxn modelId="{68B30629-5EB0-4F1E-B04B-3909407386D8}" srcId="{B505EE71-E969-405F-9E04-BFDB50ACC06C}" destId="{0C2A76C6-A58B-4E8B-8A9E-FD56173E2B67}" srcOrd="0" destOrd="0" parTransId="{0652CE01-C684-4B09-987D-E15ADE450F30}" sibTransId="{5A5F3F03-815A-47A6-AED3-3DD889AC549D}"/>
    <dgm:cxn modelId="{DAD1866D-6BBA-4752-9250-B3ED8CDD0086}" srcId="{AD6839A2-1462-4C7C-AA1E-CE3AF9755090}" destId="{FD9971A9-1AD3-4D3E-94C8-263362D64E37}" srcOrd="0" destOrd="0" parTransId="{A075A6A8-9828-4DDC-81B5-60EC82BDAD55}" sibTransId="{82A1F89F-8FF1-428D-B0AE-BA620EAE5E07}"/>
    <dgm:cxn modelId="{8D1E1750-20A3-4525-91FB-B8E775E2D3A8}" srcId="{C024F9C9-A046-44C3-AFC2-42494FFCA2EB}" destId="{A2A8575A-6CF1-40A6-B5D3-23B33706C51D}" srcOrd="0" destOrd="0" parTransId="{61EEF5D8-0067-4934-926E-FB65E8710ADC}" sibTransId="{97BCE877-6454-4153-BB0C-21084C1E7108}"/>
    <dgm:cxn modelId="{07F3D677-B982-425F-A7D1-F2D6972AA1FA}" srcId="{315578C8-3D86-4570-A51C-F58792D2FD4E}" destId="{0F3F8E51-412B-41F5-AF60-5A4BB89E8103}" srcOrd="0" destOrd="0" parTransId="{E93FC92B-1C3D-46DE-86CF-83B9FCF529BD}" sibTransId="{9492370C-72CA-45E2-AEF9-D785200A1C25}"/>
    <dgm:cxn modelId="{8C592C5A-3D9B-4817-98FD-339AA10578EB}" type="presOf" srcId="{7888DADC-FFA2-464F-B2F4-997494C50F53}" destId="{C9C5B34E-14E0-4591-A71E-AA550855516C}" srcOrd="0" destOrd="0" presId="urn:microsoft.com/office/officeart/2016/7/layout/VerticalDownArrowProcess"/>
    <dgm:cxn modelId="{A940E880-B888-425E-B0F1-B4C10625BEE3}" type="presOf" srcId="{9B8BCCBD-76EF-476A-9CDF-F797104BC9E5}" destId="{E1C4BFDE-324F-4AB2-B6AE-2091FF8FBFEA}" srcOrd="0" destOrd="0" presId="urn:microsoft.com/office/officeart/2016/7/layout/VerticalDownArrowProcess"/>
    <dgm:cxn modelId="{1EF9A683-8F0C-4994-86BC-89A6D2647D62}" type="presOf" srcId="{F68C80F5-4221-4C57-99FE-83B44125073D}" destId="{064EA4C5-975F-4453-964D-F08746D0BA42}" srcOrd="1" destOrd="0" presId="urn:microsoft.com/office/officeart/2016/7/layout/VerticalDownArrowProcess"/>
    <dgm:cxn modelId="{C8C7EA85-9BB0-4555-A787-5B590CBC5E6A}" srcId="{7D9A6766-6CDF-47B2-955B-D4E0BE4BB124}" destId="{7888DADC-FFA2-464F-B2F4-997494C50F53}" srcOrd="0" destOrd="0" parTransId="{79136F9B-CF81-4FC4-A29A-910840D2CBB1}" sibTransId="{1C1F529D-7943-464D-B2AB-2E5CE67C0FAF}"/>
    <dgm:cxn modelId="{5E9CA78B-86A9-4EA5-92D0-2002D12C5089}" type="presOf" srcId="{B505EE71-E969-405F-9E04-BFDB50ACC06C}" destId="{66028022-EA87-46A0-B6B6-A812746B586B}" srcOrd="1" destOrd="0" presId="urn:microsoft.com/office/officeart/2016/7/layout/VerticalDownArrowProcess"/>
    <dgm:cxn modelId="{6548F699-8B69-4F6F-8919-E9DC3A9BADA3}" type="presOf" srcId="{7D9A6766-6CDF-47B2-955B-D4E0BE4BB124}" destId="{A668E3EF-DFBB-4F85-BB4D-08F1EBC36E56}" srcOrd="0" destOrd="0" presId="urn:microsoft.com/office/officeart/2016/7/layout/VerticalDownArrowProcess"/>
    <dgm:cxn modelId="{60D857A1-24EE-4A63-B224-EF0E5FDB11C4}" srcId="{E92A4D72-653F-4AE3-8422-779FEC0A42CB}" destId="{B505EE71-E969-405F-9E04-BFDB50ACC06C}" srcOrd="4" destOrd="0" parTransId="{84AEB148-8E3D-4793-BD89-68A8CE93358B}" sibTransId="{E4CE24F5-20E6-4076-9BED-C5678891C3D0}"/>
    <dgm:cxn modelId="{158668B1-A836-4DDE-91CD-5E2A2F3680A5}" type="presOf" srcId="{A2A8575A-6CF1-40A6-B5D3-23B33706C51D}" destId="{311054EC-6118-4510-942A-B470DCDFA12A}" srcOrd="0" destOrd="0" presId="urn:microsoft.com/office/officeart/2016/7/layout/VerticalDownArrowProcess"/>
    <dgm:cxn modelId="{B1D5C3B3-000C-498F-B04A-54E39020613F}" srcId="{E92A4D72-653F-4AE3-8422-779FEC0A42CB}" destId="{AD6839A2-1462-4C7C-AA1E-CE3AF9755090}" srcOrd="1" destOrd="0" parTransId="{A6BDE1EC-DAC3-41CA-BFFC-A0FDEA972725}" sibTransId="{76454F40-B02B-45A0-BCFA-552E2239ACE4}"/>
    <dgm:cxn modelId="{A87460BC-F373-4532-9F4B-B5D1F5A353B7}" srcId="{E92A4D72-653F-4AE3-8422-779FEC0A42CB}" destId="{7D9A6766-6CDF-47B2-955B-D4E0BE4BB124}" srcOrd="3" destOrd="0" parTransId="{C4168559-11CD-4D21-B9CD-B007E434163B}" sibTransId="{D88E22AF-FAC6-46AA-86E4-A3D9DFDD1096}"/>
    <dgm:cxn modelId="{63490AC4-62E3-471C-A5AF-5F51A08CF906}" type="presOf" srcId="{7D9A6766-6CDF-47B2-955B-D4E0BE4BB124}" destId="{34D5C0DB-1794-48FF-A2DB-505661EB87A6}" srcOrd="1" destOrd="0" presId="urn:microsoft.com/office/officeart/2016/7/layout/VerticalDownArrowProcess"/>
    <dgm:cxn modelId="{C8636AC5-5048-4ECB-8482-1A9BA52660DD}" srcId="{E92A4D72-653F-4AE3-8422-779FEC0A42CB}" destId="{C024F9C9-A046-44C3-AFC2-42494FFCA2EB}" srcOrd="5" destOrd="0" parTransId="{F80185A7-47BA-4B1B-B74E-F34E6E59C452}" sibTransId="{322A3739-79C3-4B3D-A0A7-0550F61873AE}"/>
    <dgm:cxn modelId="{9F2BD1C5-24DD-4A20-8E70-CC15F0BAF9DF}" srcId="{F68C80F5-4221-4C57-99FE-83B44125073D}" destId="{9B8BCCBD-76EF-476A-9CDF-F797104BC9E5}" srcOrd="0" destOrd="0" parTransId="{B0F69B7C-1045-495F-921F-6E87951B8C65}" sibTransId="{BD83F2D7-A55F-49BE-8BD9-3E416CA4FB58}"/>
    <dgm:cxn modelId="{D53AA9C8-4530-4086-86E6-1639216CE3F2}" type="presOf" srcId="{E92A4D72-653F-4AE3-8422-779FEC0A42CB}" destId="{61822CCB-105B-4079-A2D0-3D197877BCBB}" srcOrd="0" destOrd="0" presId="urn:microsoft.com/office/officeart/2016/7/layout/VerticalDownArrowProcess"/>
    <dgm:cxn modelId="{C3823CD8-B276-40C2-AD94-95FBB9760312}" srcId="{E92A4D72-653F-4AE3-8422-779FEC0A42CB}" destId="{F68C80F5-4221-4C57-99FE-83B44125073D}" srcOrd="0" destOrd="0" parTransId="{91CEB072-8B83-4AFD-A339-D98054419E76}" sibTransId="{72F7F61C-3B7F-4DB9-A64D-985DD88A80D3}"/>
    <dgm:cxn modelId="{4117CCDB-B18D-48D8-AF34-6DCD5F105B9C}" type="presOf" srcId="{315578C8-3D86-4570-A51C-F58792D2FD4E}" destId="{C90B2334-EB93-4EAC-AF7D-4D0B590161A7}" srcOrd="0" destOrd="0" presId="urn:microsoft.com/office/officeart/2016/7/layout/VerticalDownArrowProcess"/>
    <dgm:cxn modelId="{521F08DC-7100-4C8A-AA20-A4F3D4430EC1}" type="presOf" srcId="{0F3F8E51-412B-41F5-AF60-5A4BB89E8103}" destId="{8DBA3DDD-D636-439F-899A-2E3DB5DC6390}" srcOrd="0" destOrd="0" presId="urn:microsoft.com/office/officeart/2016/7/layout/VerticalDownArrowProcess"/>
    <dgm:cxn modelId="{41FFA9DC-3CD9-493C-95DA-F8E8C3E5C627}" type="presOf" srcId="{C024F9C9-A046-44C3-AFC2-42494FFCA2EB}" destId="{6B1FA249-4428-43EF-9975-8500129FCB4C}" srcOrd="0" destOrd="0" presId="urn:microsoft.com/office/officeart/2016/7/layout/VerticalDownArrowProcess"/>
    <dgm:cxn modelId="{EEAE70DD-8DA0-4366-B368-C1D55C06E97C}" type="presOf" srcId="{AD6839A2-1462-4C7C-AA1E-CE3AF9755090}" destId="{D68902D3-7BDE-4231-AA26-1BB332ABC661}" srcOrd="1" destOrd="0" presId="urn:microsoft.com/office/officeart/2016/7/layout/VerticalDownArrowProcess"/>
    <dgm:cxn modelId="{984A0FE3-71FC-4C33-A978-4FF5369EB691}" type="presOf" srcId="{315578C8-3D86-4570-A51C-F58792D2FD4E}" destId="{AA3832DF-E84F-4817-A4D9-753EC1892852}" srcOrd="1" destOrd="0" presId="urn:microsoft.com/office/officeart/2016/7/layout/VerticalDownArrowProcess"/>
    <dgm:cxn modelId="{0ABEF5ED-A324-4E29-BB59-9B608DD96DE1}" type="presOf" srcId="{FD9971A9-1AD3-4D3E-94C8-263362D64E37}" destId="{66107616-1636-4D71-8B0E-B0F22B646D37}" srcOrd="0" destOrd="0" presId="urn:microsoft.com/office/officeart/2016/7/layout/VerticalDownArrowProcess"/>
    <dgm:cxn modelId="{7D957AF6-4973-42F2-91CB-132D09B88F4D}" type="presOf" srcId="{AD6839A2-1462-4C7C-AA1E-CE3AF9755090}" destId="{39645DEA-EC6B-4D72-8654-7A9BDB88BD57}" srcOrd="0" destOrd="0" presId="urn:microsoft.com/office/officeart/2016/7/layout/VerticalDownArrowProcess"/>
    <dgm:cxn modelId="{291189F8-9E29-446F-8BF2-053EDAFDD54C}" srcId="{E92A4D72-653F-4AE3-8422-779FEC0A42CB}" destId="{315578C8-3D86-4570-A51C-F58792D2FD4E}" srcOrd="2" destOrd="0" parTransId="{881ABB44-F3D5-4CC3-A5E2-86A6D90DBE07}" sibTransId="{36FE28F9-5223-4E9F-9CEC-42B535635A0F}"/>
    <dgm:cxn modelId="{3F28F4FB-8BE0-4707-9B84-9B5322605840}" type="presOf" srcId="{0C2A76C6-A58B-4E8B-8A9E-FD56173E2B67}" destId="{56DC0CC0-0ECF-4364-AD10-7DDE3648FD2B}" srcOrd="0" destOrd="0" presId="urn:microsoft.com/office/officeart/2016/7/layout/VerticalDownArrowProcess"/>
    <dgm:cxn modelId="{F6A0CA0B-7A1C-4B2B-9C81-CAD842E6E677}" type="presParOf" srcId="{61822CCB-105B-4079-A2D0-3D197877BCBB}" destId="{6E35BDD5-0266-4469-A57B-2E3039A0AF1D}" srcOrd="0" destOrd="0" presId="urn:microsoft.com/office/officeart/2016/7/layout/VerticalDownArrowProcess"/>
    <dgm:cxn modelId="{5C1DFB61-AA0A-48CD-8688-A690656BDFFF}" type="presParOf" srcId="{6E35BDD5-0266-4469-A57B-2E3039A0AF1D}" destId="{6B1FA249-4428-43EF-9975-8500129FCB4C}" srcOrd="0" destOrd="0" presId="urn:microsoft.com/office/officeart/2016/7/layout/VerticalDownArrowProcess"/>
    <dgm:cxn modelId="{EA4955F9-FC14-4018-A5AC-1890A21608D0}" type="presParOf" srcId="{6E35BDD5-0266-4469-A57B-2E3039A0AF1D}" destId="{311054EC-6118-4510-942A-B470DCDFA12A}" srcOrd="1" destOrd="0" presId="urn:microsoft.com/office/officeart/2016/7/layout/VerticalDownArrowProcess"/>
    <dgm:cxn modelId="{712C10BE-7755-4134-AC57-3061C874AE58}" type="presParOf" srcId="{61822CCB-105B-4079-A2D0-3D197877BCBB}" destId="{E7436CD5-C170-4C8F-8151-C8AD57A4E08A}" srcOrd="1" destOrd="0" presId="urn:microsoft.com/office/officeart/2016/7/layout/VerticalDownArrowProcess"/>
    <dgm:cxn modelId="{87D842E4-DBCB-4BC7-9462-3D6F8F5F7EAF}" type="presParOf" srcId="{61822CCB-105B-4079-A2D0-3D197877BCBB}" destId="{BBD1E7F2-55A0-4742-9982-1904FBB08B3D}" srcOrd="2" destOrd="0" presId="urn:microsoft.com/office/officeart/2016/7/layout/VerticalDownArrowProcess"/>
    <dgm:cxn modelId="{563E5BE3-2F13-46BA-996C-D56325B268E9}" type="presParOf" srcId="{BBD1E7F2-55A0-4742-9982-1904FBB08B3D}" destId="{378B1034-E6F5-4814-B6E4-4312986D469F}" srcOrd="0" destOrd="0" presId="urn:microsoft.com/office/officeart/2016/7/layout/VerticalDownArrowProcess"/>
    <dgm:cxn modelId="{A0A765DB-DBFC-4957-919E-0A8B35881570}" type="presParOf" srcId="{BBD1E7F2-55A0-4742-9982-1904FBB08B3D}" destId="{66028022-EA87-46A0-B6B6-A812746B586B}" srcOrd="1" destOrd="0" presId="urn:microsoft.com/office/officeart/2016/7/layout/VerticalDownArrowProcess"/>
    <dgm:cxn modelId="{7DF063BC-ABF6-478D-A3C1-C5A1912A599A}" type="presParOf" srcId="{BBD1E7F2-55A0-4742-9982-1904FBB08B3D}" destId="{56DC0CC0-0ECF-4364-AD10-7DDE3648FD2B}" srcOrd="2" destOrd="0" presId="urn:microsoft.com/office/officeart/2016/7/layout/VerticalDownArrowProcess"/>
    <dgm:cxn modelId="{A5BFB119-5E5F-4F27-8C04-E65C47BFA6E5}" type="presParOf" srcId="{61822CCB-105B-4079-A2D0-3D197877BCBB}" destId="{01C485BC-FBB9-4A01-B42C-DA7A777642DA}" srcOrd="3" destOrd="0" presId="urn:microsoft.com/office/officeart/2016/7/layout/VerticalDownArrowProcess"/>
    <dgm:cxn modelId="{002E4E66-887D-48B8-A8C4-5E501F89413B}" type="presParOf" srcId="{61822CCB-105B-4079-A2D0-3D197877BCBB}" destId="{69AE9019-E446-4531-AF83-D9C40E27DB4E}" srcOrd="4" destOrd="0" presId="urn:microsoft.com/office/officeart/2016/7/layout/VerticalDownArrowProcess"/>
    <dgm:cxn modelId="{860B7577-932F-47F6-B218-FB1E3E47F524}" type="presParOf" srcId="{69AE9019-E446-4531-AF83-D9C40E27DB4E}" destId="{A668E3EF-DFBB-4F85-BB4D-08F1EBC36E56}" srcOrd="0" destOrd="0" presId="urn:microsoft.com/office/officeart/2016/7/layout/VerticalDownArrowProcess"/>
    <dgm:cxn modelId="{7F0AA8D7-3206-4022-9B2E-C95EDA5697DC}" type="presParOf" srcId="{69AE9019-E446-4531-AF83-D9C40E27DB4E}" destId="{34D5C0DB-1794-48FF-A2DB-505661EB87A6}" srcOrd="1" destOrd="0" presId="urn:microsoft.com/office/officeart/2016/7/layout/VerticalDownArrowProcess"/>
    <dgm:cxn modelId="{834689DE-6DB4-44F3-BB9A-7DBB07B24ACB}" type="presParOf" srcId="{69AE9019-E446-4531-AF83-D9C40E27DB4E}" destId="{C9C5B34E-14E0-4591-A71E-AA550855516C}" srcOrd="2" destOrd="0" presId="urn:microsoft.com/office/officeart/2016/7/layout/VerticalDownArrowProcess"/>
    <dgm:cxn modelId="{80399C3E-1A10-4E0A-9DE1-02C8CB4AE023}" type="presParOf" srcId="{61822CCB-105B-4079-A2D0-3D197877BCBB}" destId="{7E2BF820-3F08-4EDE-BC2F-8A46447DC79F}" srcOrd="5" destOrd="0" presId="urn:microsoft.com/office/officeart/2016/7/layout/VerticalDownArrowProcess"/>
    <dgm:cxn modelId="{EA63D0BD-A784-403B-8AE0-CAA3E25B09C0}" type="presParOf" srcId="{61822CCB-105B-4079-A2D0-3D197877BCBB}" destId="{351671D1-C140-4ACC-9BAC-47BB3107ACED}" srcOrd="6" destOrd="0" presId="urn:microsoft.com/office/officeart/2016/7/layout/VerticalDownArrowProcess"/>
    <dgm:cxn modelId="{4EF96314-A5D4-4D14-BD8B-D0069078C9E2}" type="presParOf" srcId="{351671D1-C140-4ACC-9BAC-47BB3107ACED}" destId="{C90B2334-EB93-4EAC-AF7D-4D0B590161A7}" srcOrd="0" destOrd="0" presId="urn:microsoft.com/office/officeart/2016/7/layout/VerticalDownArrowProcess"/>
    <dgm:cxn modelId="{C0E026B2-4286-43B3-B4E5-0F46F65526D0}" type="presParOf" srcId="{351671D1-C140-4ACC-9BAC-47BB3107ACED}" destId="{AA3832DF-E84F-4817-A4D9-753EC1892852}" srcOrd="1" destOrd="0" presId="urn:microsoft.com/office/officeart/2016/7/layout/VerticalDownArrowProcess"/>
    <dgm:cxn modelId="{89F1E334-96F5-4C45-ACF3-5D476776AA24}" type="presParOf" srcId="{351671D1-C140-4ACC-9BAC-47BB3107ACED}" destId="{8DBA3DDD-D636-439F-899A-2E3DB5DC6390}" srcOrd="2" destOrd="0" presId="urn:microsoft.com/office/officeart/2016/7/layout/VerticalDownArrowProcess"/>
    <dgm:cxn modelId="{F932CE67-0E1E-4878-A7E5-C484129D0527}" type="presParOf" srcId="{61822CCB-105B-4079-A2D0-3D197877BCBB}" destId="{8E582CDF-1692-409B-83ED-089201F98BAD}" srcOrd="7" destOrd="0" presId="urn:microsoft.com/office/officeart/2016/7/layout/VerticalDownArrowProcess"/>
    <dgm:cxn modelId="{E33C51C2-623E-40A4-84F5-5BA87D36B4EC}" type="presParOf" srcId="{61822CCB-105B-4079-A2D0-3D197877BCBB}" destId="{D6CED1CB-72F5-40EA-BC64-C533BF54816F}" srcOrd="8" destOrd="0" presId="urn:microsoft.com/office/officeart/2016/7/layout/VerticalDownArrowProcess"/>
    <dgm:cxn modelId="{B4284B6D-5225-4195-97AE-03F3E1C4C02B}" type="presParOf" srcId="{D6CED1CB-72F5-40EA-BC64-C533BF54816F}" destId="{39645DEA-EC6B-4D72-8654-7A9BDB88BD57}" srcOrd="0" destOrd="0" presId="urn:microsoft.com/office/officeart/2016/7/layout/VerticalDownArrowProcess"/>
    <dgm:cxn modelId="{467221D8-EED7-4A47-BBE9-BE9435B067EA}" type="presParOf" srcId="{D6CED1CB-72F5-40EA-BC64-C533BF54816F}" destId="{D68902D3-7BDE-4231-AA26-1BB332ABC661}" srcOrd="1" destOrd="0" presId="urn:microsoft.com/office/officeart/2016/7/layout/VerticalDownArrowProcess"/>
    <dgm:cxn modelId="{3E593DAC-9BF2-4812-B6FC-A26E70414AA5}" type="presParOf" srcId="{D6CED1CB-72F5-40EA-BC64-C533BF54816F}" destId="{66107616-1636-4D71-8B0E-B0F22B646D37}" srcOrd="2" destOrd="0" presId="urn:microsoft.com/office/officeart/2016/7/layout/VerticalDownArrowProcess"/>
    <dgm:cxn modelId="{7C378E4E-0ECD-462A-B1DC-D605481E5173}" type="presParOf" srcId="{61822CCB-105B-4079-A2D0-3D197877BCBB}" destId="{FA2F8D7E-FB02-4BD9-A659-F071352ABD8E}" srcOrd="9" destOrd="0" presId="urn:microsoft.com/office/officeart/2016/7/layout/VerticalDownArrowProcess"/>
    <dgm:cxn modelId="{C6FF6A9D-F41C-4015-8101-6B321BFEB2EB}" type="presParOf" srcId="{61822CCB-105B-4079-A2D0-3D197877BCBB}" destId="{BC359111-FB4F-44A9-B01B-C404223DA1DE}" srcOrd="10" destOrd="0" presId="urn:microsoft.com/office/officeart/2016/7/layout/VerticalDownArrowProcess"/>
    <dgm:cxn modelId="{AD86FB9D-4A8A-4619-8BE6-B214BF98E638}" type="presParOf" srcId="{BC359111-FB4F-44A9-B01B-C404223DA1DE}" destId="{0436ECD1-6C53-4294-A32A-0843A83E4645}" srcOrd="0" destOrd="0" presId="urn:microsoft.com/office/officeart/2016/7/layout/VerticalDownArrowProcess"/>
    <dgm:cxn modelId="{FAED807F-554D-42FB-A13A-D0296C4F04C8}" type="presParOf" srcId="{BC359111-FB4F-44A9-B01B-C404223DA1DE}" destId="{064EA4C5-975F-4453-964D-F08746D0BA42}" srcOrd="1" destOrd="0" presId="urn:microsoft.com/office/officeart/2016/7/layout/VerticalDownArrowProcess"/>
    <dgm:cxn modelId="{9F4D5AB4-A9DE-465C-B8DC-0FF1A85E1EA7}" type="presParOf" srcId="{BC359111-FB4F-44A9-B01B-C404223DA1DE}" destId="{E1C4BFDE-324F-4AB2-B6AE-2091FF8FBFEA}"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2F78201-4883-4AEC-A0C0-6B633CBBCADA}" type="doc">
      <dgm:prSet loTypeId="urn:microsoft.com/office/officeart/2005/8/layout/hierarchy1" loCatId="hierarchy" qsTypeId="urn:microsoft.com/office/officeart/2005/8/quickstyle/simple4" qsCatId="simple" csTypeId="urn:microsoft.com/office/officeart/2005/8/colors/colorful5" csCatId="colorful" phldr="1"/>
      <dgm:spPr/>
      <dgm:t>
        <a:bodyPr/>
        <a:lstStyle/>
        <a:p>
          <a:endParaRPr lang="en-US"/>
        </a:p>
      </dgm:t>
    </dgm:pt>
    <dgm:pt modelId="{81872F34-79D9-4BB4-83DF-615161FDAA29}">
      <dgm:prSet/>
      <dgm:spPr/>
      <dgm:t>
        <a:bodyPr anchor="t"/>
        <a:lstStyle/>
        <a:p>
          <a:r>
            <a:rPr lang="en-GB" b="1" u="sng" dirty="0"/>
            <a:t>1</a:t>
          </a:r>
        </a:p>
        <a:p>
          <a:r>
            <a:rPr lang="en-GB" dirty="0"/>
            <a:t>If exclusion criteria are met</a:t>
          </a:r>
          <a:endParaRPr lang="en-US" dirty="0"/>
        </a:p>
      </dgm:t>
    </dgm:pt>
    <dgm:pt modelId="{2F4C67E8-F5AE-456F-BE52-D366B4538F5E}" type="parTrans" cxnId="{1ADDE225-68F8-4F8E-8193-08B88155793A}">
      <dgm:prSet/>
      <dgm:spPr/>
      <dgm:t>
        <a:bodyPr/>
        <a:lstStyle/>
        <a:p>
          <a:endParaRPr lang="en-US"/>
        </a:p>
      </dgm:t>
    </dgm:pt>
    <dgm:pt modelId="{A5768BB7-2001-475C-9D54-08EA54D17EB0}" type="sibTrans" cxnId="{1ADDE225-68F8-4F8E-8193-08B88155793A}">
      <dgm:prSet/>
      <dgm:spPr/>
      <dgm:t>
        <a:bodyPr/>
        <a:lstStyle/>
        <a:p>
          <a:endParaRPr lang="en-US"/>
        </a:p>
      </dgm:t>
    </dgm:pt>
    <dgm:pt modelId="{FEE6A01F-DF58-4E2A-8A63-3F8D79C01A04}">
      <dgm:prSet/>
      <dgm:spPr/>
      <dgm:t>
        <a:bodyPr anchor="t"/>
        <a:lstStyle/>
        <a:p>
          <a:r>
            <a:rPr lang="en-GB" b="1" u="sng" dirty="0"/>
            <a:t>2</a:t>
          </a:r>
        </a:p>
        <a:p>
          <a:r>
            <a:rPr lang="en-GB" dirty="0"/>
            <a:t>If food based treatments and homemade ONS replacement drinks are in place, but the resident is not improving (MUST score of 2+)</a:t>
          </a:r>
          <a:endParaRPr lang="en-US" dirty="0"/>
        </a:p>
      </dgm:t>
    </dgm:pt>
    <dgm:pt modelId="{DBC9E8C1-5C6E-44CB-8679-526787B83077}" type="parTrans" cxnId="{D8B5ED0C-8E48-4233-B23F-F8573A3576F9}">
      <dgm:prSet/>
      <dgm:spPr/>
      <dgm:t>
        <a:bodyPr/>
        <a:lstStyle/>
        <a:p>
          <a:endParaRPr lang="en-US"/>
        </a:p>
      </dgm:t>
    </dgm:pt>
    <dgm:pt modelId="{16152CDA-AC70-403F-BE51-919F3487B5C8}" type="sibTrans" cxnId="{D8B5ED0C-8E48-4233-B23F-F8573A3576F9}">
      <dgm:prSet/>
      <dgm:spPr/>
      <dgm:t>
        <a:bodyPr/>
        <a:lstStyle/>
        <a:p>
          <a:endParaRPr lang="en-US"/>
        </a:p>
      </dgm:t>
    </dgm:pt>
    <dgm:pt modelId="{09AD2C0F-AA8C-4BBA-AB32-23C5C0B30E74}">
      <dgm:prSet/>
      <dgm:spPr/>
      <dgm:t>
        <a:bodyPr anchor="t"/>
        <a:lstStyle/>
        <a:p>
          <a:r>
            <a:rPr lang="en-GB" b="1" u="sng" dirty="0"/>
            <a:t>3</a:t>
          </a:r>
        </a:p>
        <a:p>
          <a:r>
            <a:rPr lang="en-GB" dirty="0"/>
            <a:t>Dietetic referral criteria is not met, but you would still like advice.</a:t>
          </a:r>
          <a:endParaRPr lang="en-US" dirty="0"/>
        </a:p>
      </dgm:t>
    </dgm:pt>
    <dgm:pt modelId="{36F103F3-50DE-48BC-A2F4-88D2809ED402}" type="parTrans" cxnId="{5836EC3D-F980-43F0-9FD9-DFC055C30CA8}">
      <dgm:prSet/>
      <dgm:spPr/>
      <dgm:t>
        <a:bodyPr/>
        <a:lstStyle/>
        <a:p>
          <a:endParaRPr lang="en-US"/>
        </a:p>
      </dgm:t>
    </dgm:pt>
    <dgm:pt modelId="{ABDBBBFD-96AE-4049-BB63-4134888FA938}" type="sibTrans" cxnId="{5836EC3D-F980-43F0-9FD9-DFC055C30CA8}">
      <dgm:prSet/>
      <dgm:spPr/>
      <dgm:t>
        <a:bodyPr/>
        <a:lstStyle/>
        <a:p>
          <a:endParaRPr lang="en-US"/>
        </a:p>
      </dgm:t>
    </dgm:pt>
    <dgm:pt modelId="{5C6D00D1-86F0-41B5-B04B-7C8C8EBE73C5}" type="pres">
      <dgm:prSet presAssocID="{A2F78201-4883-4AEC-A0C0-6B633CBBCADA}" presName="hierChild1" presStyleCnt="0">
        <dgm:presLayoutVars>
          <dgm:chPref val="1"/>
          <dgm:dir/>
          <dgm:animOne val="branch"/>
          <dgm:animLvl val="lvl"/>
          <dgm:resizeHandles/>
        </dgm:presLayoutVars>
      </dgm:prSet>
      <dgm:spPr/>
    </dgm:pt>
    <dgm:pt modelId="{FFE10883-5A26-47D3-9C75-BAD7B0835AD2}" type="pres">
      <dgm:prSet presAssocID="{81872F34-79D9-4BB4-83DF-615161FDAA29}" presName="hierRoot1" presStyleCnt="0"/>
      <dgm:spPr/>
    </dgm:pt>
    <dgm:pt modelId="{4FAE85CF-05CD-4AFC-8E01-DFC4FB43C89C}" type="pres">
      <dgm:prSet presAssocID="{81872F34-79D9-4BB4-83DF-615161FDAA29}" presName="composite" presStyleCnt="0"/>
      <dgm:spPr/>
    </dgm:pt>
    <dgm:pt modelId="{2FA4B06B-B78B-46BA-8EAC-392871807B7B}" type="pres">
      <dgm:prSet presAssocID="{81872F34-79D9-4BB4-83DF-615161FDAA29}" presName="background" presStyleLbl="node0" presStyleIdx="0" presStyleCnt="3"/>
      <dgm:spPr/>
    </dgm:pt>
    <dgm:pt modelId="{2CE8868A-F872-496C-A4B8-15DB21DD8818}" type="pres">
      <dgm:prSet presAssocID="{81872F34-79D9-4BB4-83DF-615161FDAA29}" presName="text" presStyleLbl="fgAcc0" presStyleIdx="0" presStyleCnt="3">
        <dgm:presLayoutVars>
          <dgm:chPref val="3"/>
        </dgm:presLayoutVars>
      </dgm:prSet>
      <dgm:spPr/>
    </dgm:pt>
    <dgm:pt modelId="{5161E99D-C489-4C94-B6CB-F84C639CD405}" type="pres">
      <dgm:prSet presAssocID="{81872F34-79D9-4BB4-83DF-615161FDAA29}" presName="hierChild2" presStyleCnt="0"/>
      <dgm:spPr/>
    </dgm:pt>
    <dgm:pt modelId="{69AF07DB-8352-41C9-8E70-E494B4D881C0}" type="pres">
      <dgm:prSet presAssocID="{FEE6A01F-DF58-4E2A-8A63-3F8D79C01A04}" presName="hierRoot1" presStyleCnt="0"/>
      <dgm:spPr/>
    </dgm:pt>
    <dgm:pt modelId="{84F2F116-F5A8-4C6A-A732-59CA9F236FB3}" type="pres">
      <dgm:prSet presAssocID="{FEE6A01F-DF58-4E2A-8A63-3F8D79C01A04}" presName="composite" presStyleCnt="0"/>
      <dgm:spPr/>
    </dgm:pt>
    <dgm:pt modelId="{22E5ADA5-08ED-4B18-9629-836DDB89D81B}" type="pres">
      <dgm:prSet presAssocID="{FEE6A01F-DF58-4E2A-8A63-3F8D79C01A04}" presName="background" presStyleLbl="node0" presStyleIdx="1" presStyleCnt="3"/>
      <dgm:spPr/>
    </dgm:pt>
    <dgm:pt modelId="{D0A113B9-D666-47A2-AF58-BC1516538D90}" type="pres">
      <dgm:prSet presAssocID="{FEE6A01F-DF58-4E2A-8A63-3F8D79C01A04}" presName="text" presStyleLbl="fgAcc0" presStyleIdx="1" presStyleCnt="3">
        <dgm:presLayoutVars>
          <dgm:chPref val="3"/>
        </dgm:presLayoutVars>
      </dgm:prSet>
      <dgm:spPr/>
    </dgm:pt>
    <dgm:pt modelId="{AF1F3197-C5FA-4B2B-94AD-34DC54D99E24}" type="pres">
      <dgm:prSet presAssocID="{FEE6A01F-DF58-4E2A-8A63-3F8D79C01A04}" presName="hierChild2" presStyleCnt="0"/>
      <dgm:spPr/>
    </dgm:pt>
    <dgm:pt modelId="{833D378B-D332-4F70-936D-396A2697B723}" type="pres">
      <dgm:prSet presAssocID="{09AD2C0F-AA8C-4BBA-AB32-23C5C0B30E74}" presName="hierRoot1" presStyleCnt="0"/>
      <dgm:spPr/>
    </dgm:pt>
    <dgm:pt modelId="{18667A11-09F5-4E64-82B7-689F08B4B707}" type="pres">
      <dgm:prSet presAssocID="{09AD2C0F-AA8C-4BBA-AB32-23C5C0B30E74}" presName="composite" presStyleCnt="0"/>
      <dgm:spPr/>
    </dgm:pt>
    <dgm:pt modelId="{181894DE-DF0A-43BB-AAF3-37785279033F}" type="pres">
      <dgm:prSet presAssocID="{09AD2C0F-AA8C-4BBA-AB32-23C5C0B30E74}" presName="background" presStyleLbl="node0" presStyleIdx="2" presStyleCnt="3"/>
      <dgm:spPr/>
    </dgm:pt>
    <dgm:pt modelId="{E270E9F3-6147-48BD-A886-5B871F27CBDE}" type="pres">
      <dgm:prSet presAssocID="{09AD2C0F-AA8C-4BBA-AB32-23C5C0B30E74}" presName="text" presStyleLbl="fgAcc0" presStyleIdx="2" presStyleCnt="3">
        <dgm:presLayoutVars>
          <dgm:chPref val="3"/>
        </dgm:presLayoutVars>
      </dgm:prSet>
      <dgm:spPr/>
    </dgm:pt>
    <dgm:pt modelId="{53F6F926-037E-4518-B24F-FD7C67A57A7F}" type="pres">
      <dgm:prSet presAssocID="{09AD2C0F-AA8C-4BBA-AB32-23C5C0B30E74}" presName="hierChild2" presStyleCnt="0"/>
      <dgm:spPr/>
    </dgm:pt>
  </dgm:ptLst>
  <dgm:cxnLst>
    <dgm:cxn modelId="{D8B5ED0C-8E48-4233-B23F-F8573A3576F9}" srcId="{A2F78201-4883-4AEC-A0C0-6B633CBBCADA}" destId="{FEE6A01F-DF58-4E2A-8A63-3F8D79C01A04}" srcOrd="1" destOrd="0" parTransId="{DBC9E8C1-5C6E-44CB-8679-526787B83077}" sibTransId="{16152CDA-AC70-403F-BE51-919F3487B5C8}"/>
    <dgm:cxn modelId="{4CF10115-5FE3-4149-8FEF-9AC7FB2F446F}" type="presOf" srcId="{FEE6A01F-DF58-4E2A-8A63-3F8D79C01A04}" destId="{D0A113B9-D666-47A2-AF58-BC1516538D90}" srcOrd="0" destOrd="0" presId="urn:microsoft.com/office/officeart/2005/8/layout/hierarchy1"/>
    <dgm:cxn modelId="{1ADDE225-68F8-4F8E-8193-08B88155793A}" srcId="{A2F78201-4883-4AEC-A0C0-6B633CBBCADA}" destId="{81872F34-79D9-4BB4-83DF-615161FDAA29}" srcOrd="0" destOrd="0" parTransId="{2F4C67E8-F5AE-456F-BE52-D366B4538F5E}" sibTransId="{A5768BB7-2001-475C-9D54-08EA54D17EB0}"/>
    <dgm:cxn modelId="{5836EC3D-F980-43F0-9FD9-DFC055C30CA8}" srcId="{A2F78201-4883-4AEC-A0C0-6B633CBBCADA}" destId="{09AD2C0F-AA8C-4BBA-AB32-23C5C0B30E74}" srcOrd="2" destOrd="0" parTransId="{36F103F3-50DE-48BC-A2F4-88D2809ED402}" sibTransId="{ABDBBBFD-96AE-4049-BB63-4134888FA938}"/>
    <dgm:cxn modelId="{65BD0AEA-E8F6-47B6-98B7-9B4D91288E8F}" type="presOf" srcId="{81872F34-79D9-4BB4-83DF-615161FDAA29}" destId="{2CE8868A-F872-496C-A4B8-15DB21DD8818}" srcOrd="0" destOrd="0" presId="urn:microsoft.com/office/officeart/2005/8/layout/hierarchy1"/>
    <dgm:cxn modelId="{CF3926EC-B02D-4DB1-A557-E18D2E87F0E3}" type="presOf" srcId="{09AD2C0F-AA8C-4BBA-AB32-23C5C0B30E74}" destId="{E270E9F3-6147-48BD-A886-5B871F27CBDE}" srcOrd="0" destOrd="0" presId="urn:microsoft.com/office/officeart/2005/8/layout/hierarchy1"/>
    <dgm:cxn modelId="{AC8CA5F5-DC5E-40E6-B125-3FB4114F1E9C}" type="presOf" srcId="{A2F78201-4883-4AEC-A0C0-6B633CBBCADA}" destId="{5C6D00D1-86F0-41B5-B04B-7C8C8EBE73C5}" srcOrd="0" destOrd="0" presId="urn:microsoft.com/office/officeart/2005/8/layout/hierarchy1"/>
    <dgm:cxn modelId="{EF2CF13C-E631-44E0-9841-6438BD8757DA}" type="presParOf" srcId="{5C6D00D1-86F0-41B5-B04B-7C8C8EBE73C5}" destId="{FFE10883-5A26-47D3-9C75-BAD7B0835AD2}" srcOrd="0" destOrd="0" presId="urn:microsoft.com/office/officeart/2005/8/layout/hierarchy1"/>
    <dgm:cxn modelId="{8893850E-7D2A-4919-B672-36D953A6827B}" type="presParOf" srcId="{FFE10883-5A26-47D3-9C75-BAD7B0835AD2}" destId="{4FAE85CF-05CD-4AFC-8E01-DFC4FB43C89C}" srcOrd="0" destOrd="0" presId="urn:microsoft.com/office/officeart/2005/8/layout/hierarchy1"/>
    <dgm:cxn modelId="{5C4B005D-9711-44E3-A6E1-D3FA703A8AE5}" type="presParOf" srcId="{4FAE85CF-05CD-4AFC-8E01-DFC4FB43C89C}" destId="{2FA4B06B-B78B-46BA-8EAC-392871807B7B}" srcOrd="0" destOrd="0" presId="urn:microsoft.com/office/officeart/2005/8/layout/hierarchy1"/>
    <dgm:cxn modelId="{0FD52D36-8F47-40C6-9AAF-AB9E2C52B190}" type="presParOf" srcId="{4FAE85CF-05CD-4AFC-8E01-DFC4FB43C89C}" destId="{2CE8868A-F872-496C-A4B8-15DB21DD8818}" srcOrd="1" destOrd="0" presId="urn:microsoft.com/office/officeart/2005/8/layout/hierarchy1"/>
    <dgm:cxn modelId="{9F88A618-7AD0-443F-AF0F-4A3A9308E8B6}" type="presParOf" srcId="{FFE10883-5A26-47D3-9C75-BAD7B0835AD2}" destId="{5161E99D-C489-4C94-B6CB-F84C639CD405}" srcOrd="1" destOrd="0" presId="urn:microsoft.com/office/officeart/2005/8/layout/hierarchy1"/>
    <dgm:cxn modelId="{DFFEBC35-3F00-4B59-8372-FBCA13FB3B93}" type="presParOf" srcId="{5C6D00D1-86F0-41B5-B04B-7C8C8EBE73C5}" destId="{69AF07DB-8352-41C9-8E70-E494B4D881C0}" srcOrd="1" destOrd="0" presId="urn:microsoft.com/office/officeart/2005/8/layout/hierarchy1"/>
    <dgm:cxn modelId="{DD6AAC89-3D84-4A58-9DC0-0281D56CEB14}" type="presParOf" srcId="{69AF07DB-8352-41C9-8E70-E494B4D881C0}" destId="{84F2F116-F5A8-4C6A-A732-59CA9F236FB3}" srcOrd="0" destOrd="0" presId="urn:microsoft.com/office/officeart/2005/8/layout/hierarchy1"/>
    <dgm:cxn modelId="{C34CFBAF-53E0-42EB-8AC5-9514F0C741E2}" type="presParOf" srcId="{84F2F116-F5A8-4C6A-A732-59CA9F236FB3}" destId="{22E5ADA5-08ED-4B18-9629-836DDB89D81B}" srcOrd="0" destOrd="0" presId="urn:microsoft.com/office/officeart/2005/8/layout/hierarchy1"/>
    <dgm:cxn modelId="{DC3029D2-8524-4233-968D-74FDD5541742}" type="presParOf" srcId="{84F2F116-F5A8-4C6A-A732-59CA9F236FB3}" destId="{D0A113B9-D666-47A2-AF58-BC1516538D90}" srcOrd="1" destOrd="0" presId="urn:microsoft.com/office/officeart/2005/8/layout/hierarchy1"/>
    <dgm:cxn modelId="{D4BAFEFD-14FC-4A0F-87A7-B234DCD6A514}" type="presParOf" srcId="{69AF07DB-8352-41C9-8E70-E494B4D881C0}" destId="{AF1F3197-C5FA-4B2B-94AD-34DC54D99E24}" srcOrd="1" destOrd="0" presId="urn:microsoft.com/office/officeart/2005/8/layout/hierarchy1"/>
    <dgm:cxn modelId="{D9AB7979-9A77-43DD-8771-A834917EB618}" type="presParOf" srcId="{5C6D00D1-86F0-41B5-B04B-7C8C8EBE73C5}" destId="{833D378B-D332-4F70-936D-396A2697B723}" srcOrd="2" destOrd="0" presId="urn:microsoft.com/office/officeart/2005/8/layout/hierarchy1"/>
    <dgm:cxn modelId="{81CC7C48-8D45-4747-8343-9222EA76A2DE}" type="presParOf" srcId="{833D378B-D332-4F70-936D-396A2697B723}" destId="{18667A11-09F5-4E64-82B7-689F08B4B707}" srcOrd="0" destOrd="0" presId="urn:microsoft.com/office/officeart/2005/8/layout/hierarchy1"/>
    <dgm:cxn modelId="{03E9575A-66B2-4F12-8430-E5C5FC93E7C3}" type="presParOf" srcId="{18667A11-09F5-4E64-82B7-689F08B4B707}" destId="{181894DE-DF0A-43BB-AAF3-37785279033F}" srcOrd="0" destOrd="0" presId="urn:microsoft.com/office/officeart/2005/8/layout/hierarchy1"/>
    <dgm:cxn modelId="{6788CDCD-5AE6-44CA-AE07-D2EBF9AA50F9}" type="presParOf" srcId="{18667A11-09F5-4E64-82B7-689F08B4B707}" destId="{E270E9F3-6147-48BD-A886-5B871F27CBDE}" srcOrd="1" destOrd="0" presId="urn:microsoft.com/office/officeart/2005/8/layout/hierarchy1"/>
    <dgm:cxn modelId="{B5028F77-83C0-49BB-B81A-5AA4974A796B}" type="presParOf" srcId="{833D378B-D332-4F70-936D-396A2697B723}" destId="{53F6F926-037E-4518-B24F-FD7C67A57A7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0A28FB2-9FA2-4775-B016-6ABE9DAB79C7}" type="doc">
      <dgm:prSet loTypeId="urn:microsoft.com/office/officeart/2005/8/layout/list1" loCatId="list" qsTypeId="urn:microsoft.com/office/officeart/2005/8/quickstyle/simple1" qsCatId="simple" csTypeId="urn:microsoft.com/office/officeart/2005/8/colors/colorful4" csCatId="colorful" phldr="1"/>
      <dgm:spPr/>
      <dgm:t>
        <a:bodyPr/>
        <a:lstStyle/>
        <a:p>
          <a:endParaRPr lang="en-US"/>
        </a:p>
      </dgm:t>
    </dgm:pt>
    <dgm:pt modelId="{B2808E98-53C6-4BBA-B0BF-CB2142B8F680}">
      <dgm:prSet/>
      <dgm:spPr/>
      <dgm:t>
        <a:bodyPr/>
        <a:lstStyle/>
        <a:p>
          <a:r>
            <a:rPr lang="en-GB" dirty="0"/>
            <a:t>Tube fed residents </a:t>
          </a:r>
          <a:endParaRPr lang="en-US" dirty="0"/>
        </a:p>
      </dgm:t>
    </dgm:pt>
    <dgm:pt modelId="{0CD4FDA1-D79B-4215-AB25-29A4560153A5}" type="parTrans" cxnId="{55E41DCC-CB34-42C1-9849-AF24C6287CCF}">
      <dgm:prSet/>
      <dgm:spPr/>
      <dgm:t>
        <a:bodyPr/>
        <a:lstStyle/>
        <a:p>
          <a:endParaRPr lang="en-US"/>
        </a:p>
      </dgm:t>
    </dgm:pt>
    <dgm:pt modelId="{7FE64C40-F2D2-44F1-99D0-8F10819872DC}" type="sibTrans" cxnId="{55E41DCC-CB34-42C1-9849-AF24C6287CCF}">
      <dgm:prSet/>
      <dgm:spPr/>
      <dgm:t>
        <a:bodyPr/>
        <a:lstStyle/>
        <a:p>
          <a:endParaRPr lang="en-US"/>
        </a:p>
      </dgm:t>
    </dgm:pt>
    <dgm:pt modelId="{2DFE3917-9151-4AED-996B-EBA6A41D95C2}">
      <dgm:prSet/>
      <dgm:spPr/>
      <dgm:t>
        <a:bodyPr/>
        <a:lstStyle/>
        <a:p>
          <a:r>
            <a:rPr lang="en-GB" dirty="0"/>
            <a:t>Resident will usually already be referred to Leicestershire Nutrition and Dietetics Home Enteral Tube Feeding Dietetic Team/ other Home Enteral Tube Feeding Dietetic Team if under out of area care. </a:t>
          </a:r>
          <a:endParaRPr lang="en-US" dirty="0"/>
        </a:p>
      </dgm:t>
    </dgm:pt>
    <dgm:pt modelId="{3A06E1C1-9456-485D-97B0-9A8734F3997E}" type="parTrans" cxnId="{992B73B4-BBB3-4DC3-87FA-73DD739C223E}">
      <dgm:prSet/>
      <dgm:spPr/>
      <dgm:t>
        <a:bodyPr/>
        <a:lstStyle/>
        <a:p>
          <a:endParaRPr lang="en-US"/>
        </a:p>
      </dgm:t>
    </dgm:pt>
    <dgm:pt modelId="{50A2EC38-0998-4C54-A26A-A49622C15202}" type="sibTrans" cxnId="{992B73B4-BBB3-4DC3-87FA-73DD739C223E}">
      <dgm:prSet/>
      <dgm:spPr/>
      <dgm:t>
        <a:bodyPr/>
        <a:lstStyle/>
        <a:p>
          <a:endParaRPr lang="en-US"/>
        </a:p>
      </dgm:t>
    </dgm:pt>
    <dgm:pt modelId="{7234DE6E-77CB-4F1D-A721-83DD40B14322}">
      <dgm:prSet/>
      <dgm:spPr/>
      <dgm:t>
        <a:bodyPr/>
        <a:lstStyle/>
        <a:p>
          <a:r>
            <a:rPr lang="en-GB" dirty="0"/>
            <a:t>Residents with Dysphagia</a:t>
          </a:r>
          <a:endParaRPr lang="en-US" dirty="0"/>
        </a:p>
      </dgm:t>
    </dgm:pt>
    <dgm:pt modelId="{1087AB2F-B562-4343-B86B-3B6972478949}" type="parTrans" cxnId="{6CE1745C-4B98-4B8E-90C3-22165D93B8B3}">
      <dgm:prSet/>
      <dgm:spPr/>
      <dgm:t>
        <a:bodyPr/>
        <a:lstStyle/>
        <a:p>
          <a:endParaRPr lang="en-US"/>
        </a:p>
      </dgm:t>
    </dgm:pt>
    <dgm:pt modelId="{C40F314A-F915-40F3-91BF-CFB2455709AE}" type="sibTrans" cxnId="{6CE1745C-4B98-4B8E-90C3-22165D93B8B3}">
      <dgm:prSet/>
      <dgm:spPr/>
      <dgm:t>
        <a:bodyPr/>
        <a:lstStyle/>
        <a:p>
          <a:endParaRPr lang="en-US"/>
        </a:p>
      </dgm:t>
    </dgm:pt>
    <dgm:pt modelId="{C2651D36-9C47-4E09-8DEB-04B4763CA836}">
      <dgm:prSet/>
      <dgm:spPr/>
      <dgm:t>
        <a:bodyPr/>
        <a:lstStyle/>
        <a:p>
          <a:r>
            <a:rPr lang="en-GB"/>
            <a:t>The resident has been diagnosed with swallowing difficulty (dysphagia) requiring thickened ONS and has been identified as malnourished using a validated screening tool (e.g., MUST).</a:t>
          </a:r>
          <a:endParaRPr lang="en-US"/>
        </a:p>
      </dgm:t>
    </dgm:pt>
    <dgm:pt modelId="{569606B5-68A1-49FD-9E77-59D49CF88B40}" type="parTrans" cxnId="{DF7708BE-1EC4-433E-BAA0-D6C0EC0EF289}">
      <dgm:prSet/>
      <dgm:spPr/>
      <dgm:t>
        <a:bodyPr/>
        <a:lstStyle/>
        <a:p>
          <a:endParaRPr lang="en-US"/>
        </a:p>
      </dgm:t>
    </dgm:pt>
    <dgm:pt modelId="{05D98175-9B30-41F8-A25D-1596AB8A1CCC}" type="sibTrans" cxnId="{DF7708BE-1EC4-433E-BAA0-D6C0EC0EF289}">
      <dgm:prSet/>
      <dgm:spPr/>
      <dgm:t>
        <a:bodyPr/>
        <a:lstStyle/>
        <a:p>
          <a:endParaRPr lang="en-US"/>
        </a:p>
      </dgm:t>
    </dgm:pt>
    <dgm:pt modelId="{3BF5C193-9412-4C28-946B-52716A63788F}">
      <dgm:prSet/>
      <dgm:spPr/>
      <dgm:t>
        <a:bodyPr/>
        <a:lstStyle/>
        <a:p>
          <a:r>
            <a:rPr lang="en-GB"/>
            <a:t>Exceptional circumstances</a:t>
          </a:r>
          <a:endParaRPr lang="en-US"/>
        </a:p>
      </dgm:t>
    </dgm:pt>
    <dgm:pt modelId="{8B31B400-AE60-4444-AA10-E038193CE23B}" type="parTrans" cxnId="{A733E928-A0B9-436A-8381-0F50144503E4}">
      <dgm:prSet/>
      <dgm:spPr/>
      <dgm:t>
        <a:bodyPr/>
        <a:lstStyle/>
        <a:p>
          <a:endParaRPr lang="en-US"/>
        </a:p>
      </dgm:t>
    </dgm:pt>
    <dgm:pt modelId="{10DCE55B-85D7-466E-A362-22EBC9752034}" type="sibTrans" cxnId="{A733E928-A0B9-436A-8381-0F50144503E4}">
      <dgm:prSet/>
      <dgm:spPr/>
      <dgm:t>
        <a:bodyPr/>
        <a:lstStyle/>
        <a:p>
          <a:endParaRPr lang="en-US"/>
        </a:p>
      </dgm:t>
    </dgm:pt>
    <dgm:pt modelId="{2D68FFF1-B837-43DD-B5CB-D63955A2A9DC}">
      <dgm:prSet/>
      <dgm:spPr/>
      <dgm:t>
        <a:bodyPr/>
        <a:lstStyle/>
        <a:p>
          <a:r>
            <a:rPr lang="en-GB" dirty="0"/>
            <a:t>In very exceptional circumstances where a clinical assessment indicates the need to consider alternative intervention to home-made nutritional supplements as part of a food-based approach, this must be decided on a case-by case basis with a clear rationale to justify recommended action plan and aims of treatment in supporting the resident to meeting their nutritional needs. </a:t>
          </a:r>
          <a:endParaRPr lang="en-US" dirty="0"/>
        </a:p>
      </dgm:t>
    </dgm:pt>
    <dgm:pt modelId="{E5135AC3-9A4E-4DE7-BDFE-523AA4F91FBF}" type="parTrans" cxnId="{2B59DF51-EA60-4BC4-8D04-8821D90EC4F2}">
      <dgm:prSet/>
      <dgm:spPr/>
      <dgm:t>
        <a:bodyPr/>
        <a:lstStyle/>
        <a:p>
          <a:endParaRPr lang="en-US"/>
        </a:p>
      </dgm:t>
    </dgm:pt>
    <dgm:pt modelId="{666797B7-3B83-4741-BA57-69D501A226C7}" type="sibTrans" cxnId="{2B59DF51-EA60-4BC4-8D04-8821D90EC4F2}">
      <dgm:prSet/>
      <dgm:spPr/>
      <dgm:t>
        <a:bodyPr/>
        <a:lstStyle/>
        <a:p>
          <a:endParaRPr lang="en-US"/>
        </a:p>
      </dgm:t>
    </dgm:pt>
    <dgm:pt modelId="{D6267C9B-F9E7-4DFC-8791-0DA4DBE268A6}" type="pres">
      <dgm:prSet presAssocID="{90A28FB2-9FA2-4775-B016-6ABE9DAB79C7}" presName="linear" presStyleCnt="0">
        <dgm:presLayoutVars>
          <dgm:dir/>
          <dgm:animLvl val="lvl"/>
          <dgm:resizeHandles val="exact"/>
        </dgm:presLayoutVars>
      </dgm:prSet>
      <dgm:spPr/>
    </dgm:pt>
    <dgm:pt modelId="{98F2366C-8878-4306-8E23-1FA0037F4827}" type="pres">
      <dgm:prSet presAssocID="{B2808E98-53C6-4BBA-B0BF-CB2142B8F680}" presName="parentLin" presStyleCnt="0"/>
      <dgm:spPr/>
    </dgm:pt>
    <dgm:pt modelId="{F09D5EC0-3F11-4614-A7D2-CBCF5A7F0721}" type="pres">
      <dgm:prSet presAssocID="{B2808E98-53C6-4BBA-B0BF-CB2142B8F680}" presName="parentLeftMargin" presStyleLbl="node1" presStyleIdx="0" presStyleCnt="3"/>
      <dgm:spPr/>
    </dgm:pt>
    <dgm:pt modelId="{6EA078A7-32D7-4F1A-97F3-ED7CA6495792}" type="pres">
      <dgm:prSet presAssocID="{B2808E98-53C6-4BBA-B0BF-CB2142B8F680}" presName="parentText" presStyleLbl="node1" presStyleIdx="0" presStyleCnt="3">
        <dgm:presLayoutVars>
          <dgm:chMax val="0"/>
          <dgm:bulletEnabled val="1"/>
        </dgm:presLayoutVars>
      </dgm:prSet>
      <dgm:spPr/>
    </dgm:pt>
    <dgm:pt modelId="{6770C067-3737-4537-9CCE-3D392DF6E62C}" type="pres">
      <dgm:prSet presAssocID="{B2808E98-53C6-4BBA-B0BF-CB2142B8F680}" presName="negativeSpace" presStyleCnt="0"/>
      <dgm:spPr/>
    </dgm:pt>
    <dgm:pt modelId="{74CCFD40-691A-4DCF-97F6-5E2B578E4C59}" type="pres">
      <dgm:prSet presAssocID="{B2808E98-53C6-4BBA-B0BF-CB2142B8F680}" presName="childText" presStyleLbl="conFgAcc1" presStyleIdx="0" presStyleCnt="3">
        <dgm:presLayoutVars>
          <dgm:bulletEnabled val="1"/>
        </dgm:presLayoutVars>
      </dgm:prSet>
      <dgm:spPr/>
    </dgm:pt>
    <dgm:pt modelId="{F185AF9F-43E5-476F-90E6-E9612E2F6919}" type="pres">
      <dgm:prSet presAssocID="{7FE64C40-F2D2-44F1-99D0-8F10819872DC}" presName="spaceBetweenRectangles" presStyleCnt="0"/>
      <dgm:spPr/>
    </dgm:pt>
    <dgm:pt modelId="{AD7E123E-E52D-44AD-A46B-5BAB40CAF226}" type="pres">
      <dgm:prSet presAssocID="{7234DE6E-77CB-4F1D-A721-83DD40B14322}" presName="parentLin" presStyleCnt="0"/>
      <dgm:spPr/>
    </dgm:pt>
    <dgm:pt modelId="{CFA65E22-319F-4FC9-8710-5A661372DBE3}" type="pres">
      <dgm:prSet presAssocID="{7234DE6E-77CB-4F1D-A721-83DD40B14322}" presName="parentLeftMargin" presStyleLbl="node1" presStyleIdx="0" presStyleCnt="3"/>
      <dgm:spPr/>
    </dgm:pt>
    <dgm:pt modelId="{0156D712-7E1B-4C17-A4F5-6705E514D391}" type="pres">
      <dgm:prSet presAssocID="{7234DE6E-77CB-4F1D-A721-83DD40B14322}" presName="parentText" presStyleLbl="node1" presStyleIdx="1" presStyleCnt="3">
        <dgm:presLayoutVars>
          <dgm:chMax val="0"/>
          <dgm:bulletEnabled val="1"/>
        </dgm:presLayoutVars>
      </dgm:prSet>
      <dgm:spPr/>
    </dgm:pt>
    <dgm:pt modelId="{C4C8F772-2BED-405B-9CCA-8ADBF4E9FC76}" type="pres">
      <dgm:prSet presAssocID="{7234DE6E-77CB-4F1D-A721-83DD40B14322}" presName="negativeSpace" presStyleCnt="0"/>
      <dgm:spPr/>
    </dgm:pt>
    <dgm:pt modelId="{F0A2EE7F-8407-4AED-9B24-B7B2566577F4}" type="pres">
      <dgm:prSet presAssocID="{7234DE6E-77CB-4F1D-A721-83DD40B14322}" presName="childText" presStyleLbl="conFgAcc1" presStyleIdx="1" presStyleCnt="3">
        <dgm:presLayoutVars>
          <dgm:bulletEnabled val="1"/>
        </dgm:presLayoutVars>
      </dgm:prSet>
      <dgm:spPr/>
    </dgm:pt>
    <dgm:pt modelId="{C777BCB6-0B8B-4F83-AD6F-E2C372F0419C}" type="pres">
      <dgm:prSet presAssocID="{C40F314A-F915-40F3-91BF-CFB2455709AE}" presName="spaceBetweenRectangles" presStyleCnt="0"/>
      <dgm:spPr/>
    </dgm:pt>
    <dgm:pt modelId="{4D52CA85-8BC2-4191-A392-1B34389C9BE4}" type="pres">
      <dgm:prSet presAssocID="{3BF5C193-9412-4C28-946B-52716A63788F}" presName="parentLin" presStyleCnt="0"/>
      <dgm:spPr/>
    </dgm:pt>
    <dgm:pt modelId="{56E1E93A-F692-40F0-B642-487799FE1563}" type="pres">
      <dgm:prSet presAssocID="{3BF5C193-9412-4C28-946B-52716A63788F}" presName="parentLeftMargin" presStyleLbl="node1" presStyleIdx="1" presStyleCnt="3"/>
      <dgm:spPr/>
    </dgm:pt>
    <dgm:pt modelId="{32E7C361-9412-42E9-AA1C-46A1C3322FED}" type="pres">
      <dgm:prSet presAssocID="{3BF5C193-9412-4C28-946B-52716A63788F}" presName="parentText" presStyleLbl="node1" presStyleIdx="2" presStyleCnt="3">
        <dgm:presLayoutVars>
          <dgm:chMax val="0"/>
          <dgm:bulletEnabled val="1"/>
        </dgm:presLayoutVars>
      </dgm:prSet>
      <dgm:spPr/>
    </dgm:pt>
    <dgm:pt modelId="{380A58CF-FEDB-4777-BD6F-1715EE53DC11}" type="pres">
      <dgm:prSet presAssocID="{3BF5C193-9412-4C28-946B-52716A63788F}" presName="negativeSpace" presStyleCnt="0"/>
      <dgm:spPr/>
    </dgm:pt>
    <dgm:pt modelId="{2D3DAE11-B3DB-4D85-B412-69B7C5B205E5}" type="pres">
      <dgm:prSet presAssocID="{3BF5C193-9412-4C28-946B-52716A63788F}" presName="childText" presStyleLbl="conFgAcc1" presStyleIdx="2" presStyleCnt="3">
        <dgm:presLayoutVars>
          <dgm:bulletEnabled val="1"/>
        </dgm:presLayoutVars>
      </dgm:prSet>
      <dgm:spPr/>
    </dgm:pt>
  </dgm:ptLst>
  <dgm:cxnLst>
    <dgm:cxn modelId="{A733E928-A0B9-436A-8381-0F50144503E4}" srcId="{90A28FB2-9FA2-4775-B016-6ABE9DAB79C7}" destId="{3BF5C193-9412-4C28-946B-52716A63788F}" srcOrd="2" destOrd="0" parTransId="{8B31B400-AE60-4444-AA10-E038193CE23B}" sibTransId="{10DCE55B-85D7-466E-A362-22EBC9752034}"/>
    <dgm:cxn modelId="{6CE1745C-4B98-4B8E-90C3-22165D93B8B3}" srcId="{90A28FB2-9FA2-4775-B016-6ABE9DAB79C7}" destId="{7234DE6E-77CB-4F1D-A721-83DD40B14322}" srcOrd="1" destOrd="0" parTransId="{1087AB2F-B562-4343-B86B-3B6972478949}" sibTransId="{C40F314A-F915-40F3-91BF-CFB2455709AE}"/>
    <dgm:cxn modelId="{0B4A9B5E-D011-4547-BF77-49CF8C85590D}" type="presOf" srcId="{3BF5C193-9412-4C28-946B-52716A63788F}" destId="{32E7C361-9412-42E9-AA1C-46A1C3322FED}" srcOrd="1" destOrd="0" presId="urn:microsoft.com/office/officeart/2005/8/layout/list1"/>
    <dgm:cxn modelId="{E8A5504A-EC9F-41FD-BDAD-E24ABA15DD11}" type="presOf" srcId="{3BF5C193-9412-4C28-946B-52716A63788F}" destId="{56E1E93A-F692-40F0-B642-487799FE1563}" srcOrd="0" destOrd="0" presId="urn:microsoft.com/office/officeart/2005/8/layout/list1"/>
    <dgm:cxn modelId="{83DB4E6C-5131-41F1-BD7B-52998DFC68A5}" type="presOf" srcId="{7234DE6E-77CB-4F1D-A721-83DD40B14322}" destId="{0156D712-7E1B-4C17-A4F5-6705E514D391}" srcOrd="1" destOrd="0" presId="urn:microsoft.com/office/officeart/2005/8/layout/list1"/>
    <dgm:cxn modelId="{2B59DF51-EA60-4BC4-8D04-8821D90EC4F2}" srcId="{3BF5C193-9412-4C28-946B-52716A63788F}" destId="{2D68FFF1-B837-43DD-B5CB-D63955A2A9DC}" srcOrd="0" destOrd="0" parTransId="{E5135AC3-9A4E-4DE7-BDFE-523AA4F91FBF}" sibTransId="{666797B7-3B83-4741-BA57-69D501A226C7}"/>
    <dgm:cxn modelId="{5DB03D57-F4BC-4DB9-998D-6381A9DFE94B}" type="presOf" srcId="{90A28FB2-9FA2-4775-B016-6ABE9DAB79C7}" destId="{D6267C9B-F9E7-4DFC-8791-0DA4DBE268A6}" srcOrd="0" destOrd="0" presId="urn:microsoft.com/office/officeart/2005/8/layout/list1"/>
    <dgm:cxn modelId="{2D02D27A-17CD-4033-A54A-05C04DB1EB39}" type="presOf" srcId="{B2808E98-53C6-4BBA-B0BF-CB2142B8F680}" destId="{F09D5EC0-3F11-4614-A7D2-CBCF5A7F0721}" srcOrd="0" destOrd="0" presId="urn:microsoft.com/office/officeart/2005/8/layout/list1"/>
    <dgm:cxn modelId="{6DD0468C-58CB-487C-B7E2-5F52F9E9E8C7}" type="presOf" srcId="{2D68FFF1-B837-43DD-B5CB-D63955A2A9DC}" destId="{2D3DAE11-B3DB-4D85-B412-69B7C5B205E5}" srcOrd="0" destOrd="0" presId="urn:microsoft.com/office/officeart/2005/8/layout/list1"/>
    <dgm:cxn modelId="{992B73B4-BBB3-4DC3-87FA-73DD739C223E}" srcId="{B2808E98-53C6-4BBA-B0BF-CB2142B8F680}" destId="{2DFE3917-9151-4AED-996B-EBA6A41D95C2}" srcOrd="0" destOrd="0" parTransId="{3A06E1C1-9456-485D-97B0-9A8734F3997E}" sibTransId="{50A2EC38-0998-4C54-A26A-A49622C15202}"/>
    <dgm:cxn modelId="{DF7708BE-1EC4-433E-BAA0-D6C0EC0EF289}" srcId="{7234DE6E-77CB-4F1D-A721-83DD40B14322}" destId="{C2651D36-9C47-4E09-8DEB-04B4763CA836}" srcOrd="0" destOrd="0" parTransId="{569606B5-68A1-49FD-9E77-59D49CF88B40}" sibTransId="{05D98175-9B30-41F8-A25D-1596AB8A1CCC}"/>
    <dgm:cxn modelId="{55E41DCC-CB34-42C1-9849-AF24C6287CCF}" srcId="{90A28FB2-9FA2-4775-B016-6ABE9DAB79C7}" destId="{B2808E98-53C6-4BBA-B0BF-CB2142B8F680}" srcOrd="0" destOrd="0" parTransId="{0CD4FDA1-D79B-4215-AB25-29A4560153A5}" sibTransId="{7FE64C40-F2D2-44F1-99D0-8F10819872DC}"/>
    <dgm:cxn modelId="{212DF7D7-615B-43FA-8AAE-3760E2CBB9F5}" type="presOf" srcId="{B2808E98-53C6-4BBA-B0BF-CB2142B8F680}" destId="{6EA078A7-32D7-4F1A-97F3-ED7CA6495792}" srcOrd="1" destOrd="0" presId="urn:microsoft.com/office/officeart/2005/8/layout/list1"/>
    <dgm:cxn modelId="{3357C6E1-4F3F-40C7-928A-F9D6855D688F}" type="presOf" srcId="{7234DE6E-77CB-4F1D-A721-83DD40B14322}" destId="{CFA65E22-319F-4FC9-8710-5A661372DBE3}" srcOrd="0" destOrd="0" presId="urn:microsoft.com/office/officeart/2005/8/layout/list1"/>
    <dgm:cxn modelId="{8C8551E5-CF98-466C-9D7F-8BCF54801768}" type="presOf" srcId="{2DFE3917-9151-4AED-996B-EBA6A41D95C2}" destId="{74CCFD40-691A-4DCF-97F6-5E2B578E4C59}" srcOrd="0" destOrd="0" presId="urn:microsoft.com/office/officeart/2005/8/layout/list1"/>
    <dgm:cxn modelId="{64FEE4FF-55D6-41AB-AC64-6248ECBDD39C}" type="presOf" srcId="{C2651D36-9C47-4E09-8DEB-04B4763CA836}" destId="{F0A2EE7F-8407-4AED-9B24-B7B2566577F4}" srcOrd="0" destOrd="0" presId="urn:microsoft.com/office/officeart/2005/8/layout/list1"/>
    <dgm:cxn modelId="{299A62EE-91B3-4836-B9B8-AB85D676D7D7}" type="presParOf" srcId="{D6267C9B-F9E7-4DFC-8791-0DA4DBE268A6}" destId="{98F2366C-8878-4306-8E23-1FA0037F4827}" srcOrd="0" destOrd="0" presId="urn:microsoft.com/office/officeart/2005/8/layout/list1"/>
    <dgm:cxn modelId="{FDAAE6B8-16AE-46E1-A6A7-02CA7689AEDC}" type="presParOf" srcId="{98F2366C-8878-4306-8E23-1FA0037F4827}" destId="{F09D5EC0-3F11-4614-A7D2-CBCF5A7F0721}" srcOrd="0" destOrd="0" presId="urn:microsoft.com/office/officeart/2005/8/layout/list1"/>
    <dgm:cxn modelId="{9326CB31-B15F-4888-BA9A-8AEBF2B75255}" type="presParOf" srcId="{98F2366C-8878-4306-8E23-1FA0037F4827}" destId="{6EA078A7-32D7-4F1A-97F3-ED7CA6495792}" srcOrd="1" destOrd="0" presId="urn:microsoft.com/office/officeart/2005/8/layout/list1"/>
    <dgm:cxn modelId="{32584498-9219-41A9-B880-56F1978AA094}" type="presParOf" srcId="{D6267C9B-F9E7-4DFC-8791-0DA4DBE268A6}" destId="{6770C067-3737-4537-9CCE-3D392DF6E62C}" srcOrd="1" destOrd="0" presId="urn:microsoft.com/office/officeart/2005/8/layout/list1"/>
    <dgm:cxn modelId="{199636B2-07E9-4A6B-AC91-9C60E43DAF63}" type="presParOf" srcId="{D6267C9B-F9E7-4DFC-8791-0DA4DBE268A6}" destId="{74CCFD40-691A-4DCF-97F6-5E2B578E4C59}" srcOrd="2" destOrd="0" presId="urn:microsoft.com/office/officeart/2005/8/layout/list1"/>
    <dgm:cxn modelId="{11772928-5F57-4EAF-B3BD-AA8B98615343}" type="presParOf" srcId="{D6267C9B-F9E7-4DFC-8791-0DA4DBE268A6}" destId="{F185AF9F-43E5-476F-90E6-E9612E2F6919}" srcOrd="3" destOrd="0" presId="urn:microsoft.com/office/officeart/2005/8/layout/list1"/>
    <dgm:cxn modelId="{82A4102E-ECAF-4FEF-AA1D-1AAC5AE35E1D}" type="presParOf" srcId="{D6267C9B-F9E7-4DFC-8791-0DA4DBE268A6}" destId="{AD7E123E-E52D-44AD-A46B-5BAB40CAF226}" srcOrd="4" destOrd="0" presId="urn:microsoft.com/office/officeart/2005/8/layout/list1"/>
    <dgm:cxn modelId="{AEA8E000-8481-4A99-A298-A25AF3809D5E}" type="presParOf" srcId="{AD7E123E-E52D-44AD-A46B-5BAB40CAF226}" destId="{CFA65E22-319F-4FC9-8710-5A661372DBE3}" srcOrd="0" destOrd="0" presId="urn:microsoft.com/office/officeart/2005/8/layout/list1"/>
    <dgm:cxn modelId="{5636FBCC-6E54-45B0-B08E-44F827B64864}" type="presParOf" srcId="{AD7E123E-E52D-44AD-A46B-5BAB40CAF226}" destId="{0156D712-7E1B-4C17-A4F5-6705E514D391}" srcOrd="1" destOrd="0" presId="urn:microsoft.com/office/officeart/2005/8/layout/list1"/>
    <dgm:cxn modelId="{A7C222C9-B2F1-424D-BB02-C6A795513729}" type="presParOf" srcId="{D6267C9B-F9E7-4DFC-8791-0DA4DBE268A6}" destId="{C4C8F772-2BED-405B-9CCA-8ADBF4E9FC76}" srcOrd="5" destOrd="0" presId="urn:microsoft.com/office/officeart/2005/8/layout/list1"/>
    <dgm:cxn modelId="{12AAC94C-07B0-47B3-AB3F-050902B905E6}" type="presParOf" srcId="{D6267C9B-F9E7-4DFC-8791-0DA4DBE268A6}" destId="{F0A2EE7F-8407-4AED-9B24-B7B2566577F4}" srcOrd="6" destOrd="0" presId="urn:microsoft.com/office/officeart/2005/8/layout/list1"/>
    <dgm:cxn modelId="{4E74BDAB-2737-4C2C-8F55-71C8208119E8}" type="presParOf" srcId="{D6267C9B-F9E7-4DFC-8791-0DA4DBE268A6}" destId="{C777BCB6-0B8B-4F83-AD6F-E2C372F0419C}" srcOrd="7" destOrd="0" presId="urn:microsoft.com/office/officeart/2005/8/layout/list1"/>
    <dgm:cxn modelId="{46FE3CF4-6F41-4EF4-9384-F01381ACF66B}" type="presParOf" srcId="{D6267C9B-F9E7-4DFC-8791-0DA4DBE268A6}" destId="{4D52CA85-8BC2-4191-A392-1B34389C9BE4}" srcOrd="8" destOrd="0" presId="urn:microsoft.com/office/officeart/2005/8/layout/list1"/>
    <dgm:cxn modelId="{241358BB-693E-401B-A08A-0493155A7373}" type="presParOf" srcId="{4D52CA85-8BC2-4191-A392-1B34389C9BE4}" destId="{56E1E93A-F692-40F0-B642-487799FE1563}" srcOrd="0" destOrd="0" presId="urn:microsoft.com/office/officeart/2005/8/layout/list1"/>
    <dgm:cxn modelId="{8179E4C1-FB7D-4AA2-850D-9AE4935D355B}" type="presParOf" srcId="{4D52CA85-8BC2-4191-A392-1B34389C9BE4}" destId="{32E7C361-9412-42E9-AA1C-46A1C3322FED}" srcOrd="1" destOrd="0" presId="urn:microsoft.com/office/officeart/2005/8/layout/list1"/>
    <dgm:cxn modelId="{12F9BE69-7882-4A39-9270-DA5504FD7034}" type="presParOf" srcId="{D6267C9B-F9E7-4DFC-8791-0DA4DBE268A6}" destId="{380A58CF-FEDB-4777-BD6F-1715EE53DC11}" srcOrd="9" destOrd="0" presId="urn:microsoft.com/office/officeart/2005/8/layout/list1"/>
    <dgm:cxn modelId="{07182497-55A7-4022-B392-99266B3A4E5E}" type="presParOf" srcId="{D6267C9B-F9E7-4DFC-8791-0DA4DBE268A6}" destId="{2D3DAE11-B3DB-4D85-B412-69B7C5B205E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3020EB2-33D5-449E-8221-7C8CD6B11D6E}" type="doc">
      <dgm:prSet loTypeId="urn:microsoft.com/office/officeart/2018/2/layout/IconVerticalSolidList" loCatId="icon" qsTypeId="urn:microsoft.com/office/officeart/2005/8/quickstyle/simple4" qsCatId="simple" csTypeId="urn:microsoft.com/office/officeart/2005/8/colors/colorful5" csCatId="colorful" phldr="1"/>
      <dgm:spPr/>
      <dgm:t>
        <a:bodyPr/>
        <a:lstStyle/>
        <a:p>
          <a:endParaRPr lang="en-US"/>
        </a:p>
      </dgm:t>
    </dgm:pt>
    <dgm:pt modelId="{897422CA-C4F7-421A-AFF5-463039058004}">
      <dgm:prSet custT="1"/>
      <dgm:spPr/>
      <dgm:t>
        <a:bodyPr/>
        <a:lstStyle/>
        <a:p>
          <a:pPr>
            <a:lnSpc>
              <a:spcPct val="100000"/>
            </a:lnSpc>
          </a:pPr>
          <a:r>
            <a:rPr lang="en-GB" sz="1800" dirty="0"/>
            <a:t>We now have a Care-Home-to Dietetics Direct Referral Form available for all residents who require nutrition support advice in relation to malnutrition.</a:t>
          </a:r>
          <a:endParaRPr lang="en-US" sz="1800" dirty="0"/>
        </a:p>
      </dgm:t>
    </dgm:pt>
    <dgm:pt modelId="{F9818977-21D1-43D1-995D-D1AEBA0E5DBA}" type="parTrans" cxnId="{93C2BB03-3331-4FD5-81BE-43E9DAA4E4D9}">
      <dgm:prSet/>
      <dgm:spPr/>
      <dgm:t>
        <a:bodyPr/>
        <a:lstStyle/>
        <a:p>
          <a:endParaRPr lang="en-US"/>
        </a:p>
      </dgm:t>
    </dgm:pt>
    <dgm:pt modelId="{397363AC-CCB0-46AC-B052-1ADD7CDCE841}" type="sibTrans" cxnId="{93C2BB03-3331-4FD5-81BE-43E9DAA4E4D9}">
      <dgm:prSet/>
      <dgm:spPr/>
      <dgm:t>
        <a:bodyPr/>
        <a:lstStyle/>
        <a:p>
          <a:endParaRPr lang="en-US"/>
        </a:p>
      </dgm:t>
    </dgm:pt>
    <dgm:pt modelId="{172654A6-87E9-4ED6-A4EE-46456CEAC619}">
      <dgm:prSet custT="1"/>
      <dgm:spPr/>
      <dgm:t>
        <a:bodyPr/>
        <a:lstStyle/>
        <a:p>
          <a:pPr>
            <a:lnSpc>
              <a:spcPct val="100000"/>
            </a:lnSpc>
            <a:spcAft>
              <a:spcPts val="0"/>
            </a:spcAft>
          </a:pPr>
          <a:r>
            <a:rPr lang="en-GB" sz="2000" dirty="0"/>
            <a:t>Please ensure:</a:t>
          </a:r>
        </a:p>
        <a:p>
          <a:pPr>
            <a:lnSpc>
              <a:spcPct val="100000"/>
            </a:lnSpc>
            <a:spcAft>
              <a:spcPts val="0"/>
            </a:spcAft>
          </a:pPr>
          <a:r>
            <a:rPr lang="en-GB" sz="1600" dirty="0"/>
            <a:t>- All Questions/sections are completed</a:t>
          </a:r>
          <a:endParaRPr lang="en-US" sz="1600" dirty="0"/>
        </a:p>
        <a:p>
          <a:pPr>
            <a:lnSpc>
              <a:spcPct val="100000"/>
            </a:lnSpc>
            <a:spcAft>
              <a:spcPts val="0"/>
            </a:spcAft>
          </a:pPr>
          <a:r>
            <a:rPr lang="en-GB" sz="1600" dirty="0"/>
            <a:t>- Attach 3 days of detailed food and fluid charts for the resident</a:t>
          </a:r>
          <a:endParaRPr lang="en-US" sz="1600" dirty="0"/>
        </a:p>
        <a:p>
          <a:pPr>
            <a:lnSpc>
              <a:spcPct val="100000"/>
            </a:lnSpc>
            <a:spcAft>
              <a:spcPts val="0"/>
            </a:spcAft>
          </a:pPr>
          <a:r>
            <a:rPr lang="en-GB" sz="1600" dirty="0"/>
            <a:t>- Attach a copy of the residents MARS chart </a:t>
          </a:r>
        </a:p>
      </dgm:t>
    </dgm:pt>
    <dgm:pt modelId="{2CD32541-CD18-48EC-BE53-501F9E36CEDD}" type="parTrans" cxnId="{8809FEB6-599A-4F96-BA93-43E4030267EA}">
      <dgm:prSet/>
      <dgm:spPr/>
      <dgm:t>
        <a:bodyPr/>
        <a:lstStyle/>
        <a:p>
          <a:endParaRPr lang="en-US"/>
        </a:p>
      </dgm:t>
    </dgm:pt>
    <dgm:pt modelId="{EE6648F2-0791-435B-BF48-F49C3FE4D3BA}" type="sibTrans" cxnId="{8809FEB6-599A-4F96-BA93-43E4030267EA}">
      <dgm:prSet/>
      <dgm:spPr/>
      <dgm:t>
        <a:bodyPr/>
        <a:lstStyle/>
        <a:p>
          <a:endParaRPr lang="en-US"/>
        </a:p>
      </dgm:t>
    </dgm:pt>
    <dgm:pt modelId="{AEB84725-044E-4B6E-BA1F-9D4BB24FCB16}">
      <dgm:prSet custT="1"/>
      <dgm:spPr/>
      <dgm:t>
        <a:bodyPr/>
        <a:lstStyle/>
        <a:p>
          <a:pPr>
            <a:lnSpc>
              <a:spcPct val="100000"/>
            </a:lnSpc>
          </a:pPr>
          <a:r>
            <a:rPr lang="en-GB" sz="1800" dirty="0"/>
            <a:t>Please send all referrals to: </a:t>
          </a:r>
          <a:r>
            <a:rPr lang="en-GB" sz="1800" dirty="0">
              <a:hlinkClick xmlns:r="http://schemas.openxmlformats.org/officeDocument/2006/relationships" r:id="rId1"/>
            </a:rPr>
            <a:t>lpt.dietitiansphcadmin@nhs.net</a:t>
          </a:r>
          <a:endParaRPr lang="en-US" sz="1800" dirty="0"/>
        </a:p>
      </dgm:t>
    </dgm:pt>
    <dgm:pt modelId="{89ACF885-29B3-4CBD-A1D9-551A056B386D}" type="parTrans" cxnId="{9E7FEFBB-8858-4D41-BF5A-C17398C2C4B9}">
      <dgm:prSet/>
      <dgm:spPr/>
      <dgm:t>
        <a:bodyPr/>
        <a:lstStyle/>
        <a:p>
          <a:endParaRPr lang="en-US"/>
        </a:p>
      </dgm:t>
    </dgm:pt>
    <dgm:pt modelId="{D6DCFAE3-2E0E-4DC3-A998-58537E64EE3F}" type="sibTrans" cxnId="{9E7FEFBB-8858-4D41-BF5A-C17398C2C4B9}">
      <dgm:prSet/>
      <dgm:spPr/>
      <dgm:t>
        <a:bodyPr/>
        <a:lstStyle/>
        <a:p>
          <a:endParaRPr lang="en-US"/>
        </a:p>
      </dgm:t>
    </dgm:pt>
    <dgm:pt modelId="{BA6571FB-5EE0-4E3D-89D4-4BF54A275F87}">
      <dgm:prSet/>
      <dgm:spPr/>
      <dgm:t>
        <a:bodyPr/>
        <a:lstStyle/>
        <a:p>
          <a:pPr>
            <a:lnSpc>
              <a:spcPct val="100000"/>
            </a:lnSpc>
          </a:pPr>
          <a:endParaRPr lang="en-GB"/>
        </a:p>
      </dgm:t>
    </dgm:pt>
    <dgm:pt modelId="{C68C1C0E-25C5-4B48-A291-11FCAA0A6852}" type="parTrans" cxnId="{E6994FE1-B1B5-43F9-8118-05AB434515BF}">
      <dgm:prSet/>
      <dgm:spPr/>
      <dgm:t>
        <a:bodyPr/>
        <a:lstStyle/>
        <a:p>
          <a:endParaRPr lang="en-GB"/>
        </a:p>
      </dgm:t>
    </dgm:pt>
    <dgm:pt modelId="{1298A445-765B-41D7-A2DB-ECF4AC32A894}" type="sibTrans" cxnId="{E6994FE1-B1B5-43F9-8118-05AB434515BF}">
      <dgm:prSet/>
      <dgm:spPr/>
      <dgm:t>
        <a:bodyPr/>
        <a:lstStyle/>
        <a:p>
          <a:endParaRPr lang="en-GB"/>
        </a:p>
      </dgm:t>
    </dgm:pt>
    <dgm:pt modelId="{BDAD5C3D-3110-42D9-8663-4028B46A1F56}" type="pres">
      <dgm:prSet presAssocID="{F3020EB2-33D5-449E-8221-7C8CD6B11D6E}" presName="root" presStyleCnt="0">
        <dgm:presLayoutVars>
          <dgm:dir/>
          <dgm:resizeHandles val="exact"/>
        </dgm:presLayoutVars>
      </dgm:prSet>
      <dgm:spPr/>
    </dgm:pt>
    <dgm:pt modelId="{B0E84590-AC39-4C71-9988-1FE550314808}" type="pres">
      <dgm:prSet presAssocID="{897422CA-C4F7-421A-AFF5-463039058004}" presName="compNode" presStyleCnt="0"/>
      <dgm:spPr/>
    </dgm:pt>
    <dgm:pt modelId="{910EBB16-8E11-45A5-86DC-E0DB04CA7207}" type="pres">
      <dgm:prSet presAssocID="{897422CA-C4F7-421A-AFF5-463039058004}" presName="bgRect" presStyleLbl="bgShp" presStyleIdx="0" presStyleCnt="4"/>
      <dgm:spPr/>
    </dgm:pt>
    <dgm:pt modelId="{B4392858-BCCF-4012-B539-0A321C217C4C}" type="pres">
      <dgm:prSet presAssocID="{897422CA-C4F7-421A-AFF5-463039058004}" presName="iconRect" presStyleLbl="node1" presStyleIdx="0" presStyleCnt="4"/>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Doctor"/>
        </a:ext>
      </dgm:extLst>
    </dgm:pt>
    <dgm:pt modelId="{2CFFF500-3AF9-4A5F-8D3F-E8E144D23DC8}" type="pres">
      <dgm:prSet presAssocID="{897422CA-C4F7-421A-AFF5-463039058004}" presName="spaceRect" presStyleCnt="0"/>
      <dgm:spPr/>
    </dgm:pt>
    <dgm:pt modelId="{183559A2-8DE6-499F-8F58-65D9E12E4808}" type="pres">
      <dgm:prSet presAssocID="{897422CA-C4F7-421A-AFF5-463039058004}" presName="parTx" presStyleLbl="revTx" presStyleIdx="0" presStyleCnt="4">
        <dgm:presLayoutVars>
          <dgm:chMax val="0"/>
          <dgm:chPref val="0"/>
        </dgm:presLayoutVars>
      </dgm:prSet>
      <dgm:spPr/>
    </dgm:pt>
    <dgm:pt modelId="{FD0E0C73-6175-47FA-AEA9-E3E7E59B6F17}" type="pres">
      <dgm:prSet presAssocID="{397363AC-CCB0-46AC-B052-1ADD7CDCE841}" presName="sibTrans" presStyleCnt="0"/>
      <dgm:spPr/>
    </dgm:pt>
    <dgm:pt modelId="{52722C2F-B6BB-4F4D-A8FE-924DE59C5DBC}" type="pres">
      <dgm:prSet presAssocID="{172654A6-87E9-4ED6-A4EE-46456CEAC619}" presName="compNode" presStyleCnt="0"/>
      <dgm:spPr/>
    </dgm:pt>
    <dgm:pt modelId="{C730D36C-923E-4E74-8A2A-D8390F582DFA}" type="pres">
      <dgm:prSet presAssocID="{172654A6-87E9-4ED6-A4EE-46456CEAC619}" presName="bgRect" presStyleLbl="bgShp" presStyleIdx="1" presStyleCnt="4" custLinFactNeighborX="449" custLinFactNeighborY="6150"/>
      <dgm:spPr/>
    </dgm:pt>
    <dgm:pt modelId="{4A388712-E50F-4ED9-BCFB-0533334FDFE8}" type="pres">
      <dgm:prSet presAssocID="{172654A6-87E9-4ED6-A4EE-46456CEAC619}" presName="iconRect" presStyleLbl="node1" presStyleIdx="1" presStyleCnt="4"/>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Fax"/>
        </a:ext>
      </dgm:extLst>
    </dgm:pt>
    <dgm:pt modelId="{7479ADFE-EEB8-4958-9F94-19ED33FC9B92}" type="pres">
      <dgm:prSet presAssocID="{172654A6-87E9-4ED6-A4EE-46456CEAC619}" presName="spaceRect" presStyleCnt="0"/>
      <dgm:spPr/>
    </dgm:pt>
    <dgm:pt modelId="{74555F8E-A085-4BF9-B554-9615731E8E34}" type="pres">
      <dgm:prSet presAssocID="{172654A6-87E9-4ED6-A4EE-46456CEAC619}" presName="parTx" presStyleLbl="revTx" presStyleIdx="1" presStyleCnt="4">
        <dgm:presLayoutVars>
          <dgm:chMax val="0"/>
          <dgm:chPref val="0"/>
        </dgm:presLayoutVars>
      </dgm:prSet>
      <dgm:spPr/>
    </dgm:pt>
    <dgm:pt modelId="{3914FD70-D110-4965-93A2-15E2BA5B8DA6}" type="pres">
      <dgm:prSet presAssocID="{EE6648F2-0791-435B-BF48-F49C3FE4D3BA}" presName="sibTrans" presStyleCnt="0"/>
      <dgm:spPr/>
    </dgm:pt>
    <dgm:pt modelId="{E31FACEA-F1EA-4E8E-AB49-06917AFC75F8}" type="pres">
      <dgm:prSet presAssocID="{AEB84725-044E-4B6E-BA1F-9D4BB24FCB16}" presName="compNode" presStyleCnt="0"/>
      <dgm:spPr/>
    </dgm:pt>
    <dgm:pt modelId="{52F8908B-7FAA-4B83-B582-CEDE9F9DDA7A}" type="pres">
      <dgm:prSet presAssocID="{AEB84725-044E-4B6E-BA1F-9D4BB24FCB16}" presName="bgRect" presStyleLbl="bgShp" presStyleIdx="2" presStyleCnt="4" custLinFactNeighborX="-698" custLinFactNeighborY="-607"/>
      <dgm:spPr/>
    </dgm:pt>
    <dgm:pt modelId="{CEAE7137-413A-42C0-81D0-5B0BFD666852}" type="pres">
      <dgm:prSet presAssocID="{AEB84725-044E-4B6E-BA1F-9D4BB24FCB16}" presName="iconRect" presStyleLbl="node1" presStyleIdx="2" presStyleCnt="4"/>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dgm:spPr>
      <dgm:extLst>
        <a:ext uri="{E40237B7-FDA0-4F09-8148-C483321AD2D9}">
          <dgm14:cNvPr xmlns:dgm14="http://schemas.microsoft.com/office/drawing/2010/diagram" id="0" name="" descr="Send"/>
        </a:ext>
      </dgm:extLst>
    </dgm:pt>
    <dgm:pt modelId="{8C39D738-3AE5-4F1A-A720-EDFD81E9E1A0}" type="pres">
      <dgm:prSet presAssocID="{AEB84725-044E-4B6E-BA1F-9D4BB24FCB16}" presName="spaceRect" presStyleCnt="0"/>
      <dgm:spPr/>
    </dgm:pt>
    <dgm:pt modelId="{E1A78689-364D-49AC-B0FE-4921A0626A27}" type="pres">
      <dgm:prSet presAssocID="{AEB84725-044E-4B6E-BA1F-9D4BB24FCB16}" presName="parTx" presStyleLbl="revTx" presStyleIdx="2" presStyleCnt="4">
        <dgm:presLayoutVars>
          <dgm:chMax val="0"/>
          <dgm:chPref val="0"/>
        </dgm:presLayoutVars>
      </dgm:prSet>
      <dgm:spPr/>
    </dgm:pt>
    <dgm:pt modelId="{7E884484-7B2C-495F-83F0-CE782FE4E960}" type="pres">
      <dgm:prSet presAssocID="{D6DCFAE3-2E0E-4DC3-A998-58537E64EE3F}" presName="sibTrans" presStyleCnt="0"/>
      <dgm:spPr/>
    </dgm:pt>
    <dgm:pt modelId="{C6C4DC77-E1BC-454B-A142-D1924B4D38D2}" type="pres">
      <dgm:prSet presAssocID="{BA6571FB-5EE0-4E3D-89D4-4BF54A275F87}" presName="compNode" presStyleCnt="0"/>
      <dgm:spPr/>
    </dgm:pt>
    <dgm:pt modelId="{3B1C6C35-0BEC-4248-AD03-17C5C8C1775B}" type="pres">
      <dgm:prSet presAssocID="{BA6571FB-5EE0-4E3D-89D4-4BF54A275F87}" presName="bgRect" presStyleLbl="bgShp" presStyleIdx="3" presStyleCnt="4"/>
      <dgm:spPr/>
    </dgm:pt>
    <dgm:pt modelId="{F0C48FFA-D21C-43F1-B260-494CF523BBCC}" type="pres">
      <dgm:prSet presAssocID="{BA6571FB-5EE0-4E3D-89D4-4BF54A275F87}" presName="iconRect" presStyleLbl="node1" presStyleIdx="3" presStyleCnt="4"/>
      <dgm:spPr>
        <a:blipFill>
          <a:blip xmlns:r="http://schemas.openxmlformats.org/officeDocument/2006/relationships" r:embed="rId8">
            <a:extLst>
              <a:ext uri="{96DAC541-7B7A-43D3-8B79-37D633B846F1}">
                <asvg:svgBlip xmlns:asvg="http://schemas.microsoft.com/office/drawing/2016/SVG/main" r:embed="rId9"/>
              </a:ext>
            </a:extLst>
          </a:blip>
          <a:srcRect/>
          <a:stretch>
            <a:fillRect/>
          </a:stretch>
        </a:blipFill>
      </dgm:spPr>
      <dgm:extLst>
        <a:ext uri="{E40237B7-FDA0-4F09-8148-C483321AD2D9}">
          <dgm14:cNvPr xmlns:dgm14="http://schemas.microsoft.com/office/drawing/2010/diagram" id="0" name="" descr="Doctor male outline"/>
        </a:ext>
      </dgm:extLst>
    </dgm:pt>
    <dgm:pt modelId="{916B6011-C23D-49D0-A66C-713F3EB5CF87}" type="pres">
      <dgm:prSet presAssocID="{BA6571FB-5EE0-4E3D-89D4-4BF54A275F87}" presName="spaceRect" presStyleCnt="0"/>
      <dgm:spPr/>
    </dgm:pt>
    <dgm:pt modelId="{548E5ACD-721F-4810-A00F-36866E72159A}" type="pres">
      <dgm:prSet presAssocID="{BA6571FB-5EE0-4E3D-89D4-4BF54A275F87}" presName="parTx" presStyleLbl="revTx" presStyleIdx="3" presStyleCnt="4">
        <dgm:presLayoutVars>
          <dgm:chMax val="0"/>
          <dgm:chPref val="0"/>
        </dgm:presLayoutVars>
      </dgm:prSet>
      <dgm:spPr/>
    </dgm:pt>
  </dgm:ptLst>
  <dgm:cxnLst>
    <dgm:cxn modelId="{93C2BB03-3331-4FD5-81BE-43E9DAA4E4D9}" srcId="{F3020EB2-33D5-449E-8221-7C8CD6B11D6E}" destId="{897422CA-C4F7-421A-AFF5-463039058004}" srcOrd="0" destOrd="0" parTransId="{F9818977-21D1-43D1-995D-D1AEBA0E5DBA}" sibTransId="{397363AC-CCB0-46AC-B052-1ADD7CDCE841}"/>
    <dgm:cxn modelId="{FE7AD82F-1ABC-496C-B25A-3B8D04130738}" type="presOf" srcId="{172654A6-87E9-4ED6-A4EE-46456CEAC619}" destId="{74555F8E-A085-4BF9-B554-9615731E8E34}" srcOrd="0" destOrd="0" presId="urn:microsoft.com/office/officeart/2018/2/layout/IconVerticalSolidList"/>
    <dgm:cxn modelId="{FD45AA6F-BCD9-457E-AA30-D9664433AD49}" type="presOf" srcId="{897422CA-C4F7-421A-AFF5-463039058004}" destId="{183559A2-8DE6-499F-8F58-65D9E12E4808}" srcOrd="0" destOrd="0" presId="urn:microsoft.com/office/officeart/2018/2/layout/IconVerticalSolidList"/>
    <dgm:cxn modelId="{83D74E73-AB1C-47BA-A774-C186DDE5C241}" type="presOf" srcId="{AEB84725-044E-4B6E-BA1F-9D4BB24FCB16}" destId="{E1A78689-364D-49AC-B0FE-4921A0626A27}" srcOrd="0" destOrd="0" presId="urn:microsoft.com/office/officeart/2018/2/layout/IconVerticalSolidList"/>
    <dgm:cxn modelId="{EEEF717A-BBFE-44B2-B824-534A44B05BDC}" type="presOf" srcId="{F3020EB2-33D5-449E-8221-7C8CD6B11D6E}" destId="{BDAD5C3D-3110-42D9-8663-4028B46A1F56}" srcOrd="0" destOrd="0" presId="urn:microsoft.com/office/officeart/2018/2/layout/IconVerticalSolidList"/>
    <dgm:cxn modelId="{8809FEB6-599A-4F96-BA93-43E4030267EA}" srcId="{F3020EB2-33D5-449E-8221-7C8CD6B11D6E}" destId="{172654A6-87E9-4ED6-A4EE-46456CEAC619}" srcOrd="1" destOrd="0" parTransId="{2CD32541-CD18-48EC-BE53-501F9E36CEDD}" sibTransId="{EE6648F2-0791-435B-BF48-F49C3FE4D3BA}"/>
    <dgm:cxn modelId="{9E7FEFBB-8858-4D41-BF5A-C17398C2C4B9}" srcId="{F3020EB2-33D5-449E-8221-7C8CD6B11D6E}" destId="{AEB84725-044E-4B6E-BA1F-9D4BB24FCB16}" srcOrd="2" destOrd="0" parTransId="{89ACF885-29B3-4CBD-A1D9-551A056B386D}" sibTransId="{D6DCFAE3-2E0E-4DC3-A998-58537E64EE3F}"/>
    <dgm:cxn modelId="{E6994FE1-B1B5-43F9-8118-05AB434515BF}" srcId="{F3020EB2-33D5-449E-8221-7C8CD6B11D6E}" destId="{BA6571FB-5EE0-4E3D-89D4-4BF54A275F87}" srcOrd="3" destOrd="0" parTransId="{C68C1C0E-25C5-4B48-A291-11FCAA0A6852}" sibTransId="{1298A445-765B-41D7-A2DB-ECF4AC32A894}"/>
    <dgm:cxn modelId="{6ACA22E3-19A4-4820-9E56-85B73381D531}" type="presOf" srcId="{BA6571FB-5EE0-4E3D-89D4-4BF54A275F87}" destId="{548E5ACD-721F-4810-A00F-36866E72159A}" srcOrd="0" destOrd="0" presId="urn:microsoft.com/office/officeart/2018/2/layout/IconVerticalSolidList"/>
    <dgm:cxn modelId="{A53103DC-63F7-422A-A87D-43EE5C2D136E}" type="presParOf" srcId="{BDAD5C3D-3110-42D9-8663-4028B46A1F56}" destId="{B0E84590-AC39-4C71-9988-1FE550314808}" srcOrd="0" destOrd="0" presId="urn:microsoft.com/office/officeart/2018/2/layout/IconVerticalSolidList"/>
    <dgm:cxn modelId="{1930D3F2-E48B-41E9-9C54-3F42122E75A9}" type="presParOf" srcId="{B0E84590-AC39-4C71-9988-1FE550314808}" destId="{910EBB16-8E11-45A5-86DC-E0DB04CA7207}" srcOrd="0" destOrd="0" presId="urn:microsoft.com/office/officeart/2018/2/layout/IconVerticalSolidList"/>
    <dgm:cxn modelId="{A92816EC-645D-4A6E-9842-01EA7C6DDF1E}" type="presParOf" srcId="{B0E84590-AC39-4C71-9988-1FE550314808}" destId="{B4392858-BCCF-4012-B539-0A321C217C4C}" srcOrd="1" destOrd="0" presId="urn:microsoft.com/office/officeart/2018/2/layout/IconVerticalSolidList"/>
    <dgm:cxn modelId="{71B41052-D349-4D55-87E3-70D7F5613D93}" type="presParOf" srcId="{B0E84590-AC39-4C71-9988-1FE550314808}" destId="{2CFFF500-3AF9-4A5F-8D3F-E8E144D23DC8}" srcOrd="2" destOrd="0" presId="urn:microsoft.com/office/officeart/2018/2/layout/IconVerticalSolidList"/>
    <dgm:cxn modelId="{4D66AF0C-581D-470A-8AD2-42D26E456903}" type="presParOf" srcId="{B0E84590-AC39-4C71-9988-1FE550314808}" destId="{183559A2-8DE6-499F-8F58-65D9E12E4808}" srcOrd="3" destOrd="0" presId="urn:microsoft.com/office/officeart/2018/2/layout/IconVerticalSolidList"/>
    <dgm:cxn modelId="{43840A05-F4EC-45EB-B6A9-F421DC1B9747}" type="presParOf" srcId="{BDAD5C3D-3110-42D9-8663-4028B46A1F56}" destId="{FD0E0C73-6175-47FA-AEA9-E3E7E59B6F17}" srcOrd="1" destOrd="0" presId="urn:microsoft.com/office/officeart/2018/2/layout/IconVerticalSolidList"/>
    <dgm:cxn modelId="{5C2E58E0-E47E-4D9F-9159-0CFB7CDCE3C7}" type="presParOf" srcId="{BDAD5C3D-3110-42D9-8663-4028B46A1F56}" destId="{52722C2F-B6BB-4F4D-A8FE-924DE59C5DBC}" srcOrd="2" destOrd="0" presId="urn:microsoft.com/office/officeart/2018/2/layout/IconVerticalSolidList"/>
    <dgm:cxn modelId="{C82CEA3A-6593-4B3A-94E1-A87FFA0DFC1E}" type="presParOf" srcId="{52722C2F-B6BB-4F4D-A8FE-924DE59C5DBC}" destId="{C730D36C-923E-4E74-8A2A-D8390F582DFA}" srcOrd="0" destOrd="0" presId="urn:microsoft.com/office/officeart/2018/2/layout/IconVerticalSolidList"/>
    <dgm:cxn modelId="{C87CB294-3E3E-463A-98CE-DECB66691FC5}" type="presParOf" srcId="{52722C2F-B6BB-4F4D-A8FE-924DE59C5DBC}" destId="{4A388712-E50F-4ED9-BCFB-0533334FDFE8}" srcOrd="1" destOrd="0" presId="urn:microsoft.com/office/officeart/2018/2/layout/IconVerticalSolidList"/>
    <dgm:cxn modelId="{5F4F36ED-279B-4132-8A30-BD625A08C2E0}" type="presParOf" srcId="{52722C2F-B6BB-4F4D-A8FE-924DE59C5DBC}" destId="{7479ADFE-EEB8-4958-9F94-19ED33FC9B92}" srcOrd="2" destOrd="0" presId="urn:microsoft.com/office/officeart/2018/2/layout/IconVerticalSolidList"/>
    <dgm:cxn modelId="{0D555387-8810-4F5A-AAD7-85F2310B37FF}" type="presParOf" srcId="{52722C2F-B6BB-4F4D-A8FE-924DE59C5DBC}" destId="{74555F8E-A085-4BF9-B554-9615731E8E34}" srcOrd="3" destOrd="0" presId="urn:microsoft.com/office/officeart/2018/2/layout/IconVerticalSolidList"/>
    <dgm:cxn modelId="{54ABBD40-4B83-4149-B486-50E992FD59E3}" type="presParOf" srcId="{BDAD5C3D-3110-42D9-8663-4028B46A1F56}" destId="{3914FD70-D110-4965-93A2-15E2BA5B8DA6}" srcOrd="3" destOrd="0" presId="urn:microsoft.com/office/officeart/2018/2/layout/IconVerticalSolidList"/>
    <dgm:cxn modelId="{187AB398-65E2-43F1-9621-6DA2406A6D53}" type="presParOf" srcId="{BDAD5C3D-3110-42D9-8663-4028B46A1F56}" destId="{E31FACEA-F1EA-4E8E-AB49-06917AFC75F8}" srcOrd="4" destOrd="0" presId="urn:microsoft.com/office/officeart/2018/2/layout/IconVerticalSolidList"/>
    <dgm:cxn modelId="{C1A9250E-50D9-43B7-8493-89001455753F}" type="presParOf" srcId="{E31FACEA-F1EA-4E8E-AB49-06917AFC75F8}" destId="{52F8908B-7FAA-4B83-B582-CEDE9F9DDA7A}" srcOrd="0" destOrd="0" presId="urn:microsoft.com/office/officeart/2018/2/layout/IconVerticalSolidList"/>
    <dgm:cxn modelId="{E85D3483-0D76-46D2-9258-056C54391324}" type="presParOf" srcId="{E31FACEA-F1EA-4E8E-AB49-06917AFC75F8}" destId="{CEAE7137-413A-42C0-81D0-5B0BFD666852}" srcOrd="1" destOrd="0" presId="urn:microsoft.com/office/officeart/2018/2/layout/IconVerticalSolidList"/>
    <dgm:cxn modelId="{5112E902-3AB8-4CB4-A434-752983E0100E}" type="presParOf" srcId="{E31FACEA-F1EA-4E8E-AB49-06917AFC75F8}" destId="{8C39D738-3AE5-4F1A-A720-EDFD81E9E1A0}" srcOrd="2" destOrd="0" presId="urn:microsoft.com/office/officeart/2018/2/layout/IconVerticalSolidList"/>
    <dgm:cxn modelId="{DA5D3FC3-B4C9-43A1-855D-B9D0AF0A5B81}" type="presParOf" srcId="{E31FACEA-F1EA-4E8E-AB49-06917AFC75F8}" destId="{E1A78689-364D-49AC-B0FE-4921A0626A27}" srcOrd="3" destOrd="0" presId="urn:microsoft.com/office/officeart/2018/2/layout/IconVerticalSolidList"/>
    <dgm:cxn modelId="{B1C966B9-6BC4-40D0-B565-16D37036086B}" type="presParOf" srcId="{BDAD5C3D-3110-42D9-8663-4028B46A1F56}" destId="{7E884484-7B2C-495F-83F0-CE782FE4E960}" srcOrd="5" destOrd="0" presId="urn:microsoft.com/office/officeart/2018/2/layout/IconVerticalSolidList"/>
    <dgm:cxn modelId="{B5A54C9E-D978-4967-98C7-262A561E366C}" type="presParOf" srcId="{BDAD5C3D-3110-42D9-8663-4028B46A1F56}" destId="{C6C4DC77-E1BC-454B-A142-D1924B4D38D2}" srcOrd="6" destOrd="0" presId="urn:microsoft.com/office/officeart/2018/2/layout/IconVerticalSolidList"/>
    <dgm:cxn modelId="{68E9D7D1-A583-4F2D-AB49-6356461AB056}" type="presParOf" srcId="{C6C4DC77-E1BC-454B-A142-D1924B4D38D2}" destId="{3B1C6C35-0BEC-4248-AD03-17C5C8C1775B}" srcOrd="0" destOrd="0" presId="urn:microsoft.com/office/officeart/2018/2/layout/IconVerticalSolidList"/>
    <dgm:cxn modelId="{42E0C66B-E439-4363-9B10-FE5C28100F2A}" type="presParOf" srcId="{C6C4DC77-E1BC-454B-A142-D1924B4D38D2}" destId="{F0C48FFA-D21C-43F1-B260-494CF523BBCC}" srcOrd="1" destOrd="0" presId="urn:microsoft.com/office/officeart/2018/2/layout/IconVerticalSolidList"/>
    <dgm:cxn modelId="{B3D08D3F-D993-443F-9255-73F51404A13F}" type="presParOf" srcId="{C6C4DC77-E1BC-454B-A142-D1924B4D38D2}" destId="{916B6011-C23D-49D0-A66C-713F3EB5CF87}" srcOrd="2" destOrd="0" presId="urn:microsoft.com/office/officeart/2018/2/layout/IconVerticalSolidList"/>
    <dgm:cxn modelId="{5FEF0C0E-9490-46ED-AAB7-FB60FC88B44E}" type="presParOf" srcId="{C6C4DC77-E1BC-454B-A142-D1924B4D38D2}" destId="{548E5ACD-721F-4810-A00F-36866E72159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797EB66-A824-47D7-8962-8C5589329466}"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21FC0AB6-7604-49B7-8E79-3F37EA245C97}">
      <dgm:prSet/>
      <dgm:spPr/>
      <dgm:t>
        <a:bodyPr/>
        <a:lstStyle/>
        <a:p>
          <a:pPr algn="ctr"/>
          <a:r>
            <a:rPr lang="en-GB" dirty="0"/>
            <a:t>Adequate </a:t>
          </a:r>
          <a:r>
            <a:rPr lang="en-GB" u="sng" dirty="0"/>
            <a:t>food-based treatment</a:t>
          </a:r>
          <a:r>
            <a:rPr lang="en-GB" dirty="0"/>
            <a:t> has not been provided every day for at least 1 month (and there is no evidence of this on the food charts)</a:t>
          </a:r>
          <a:endParaRPr lang="en-US" dirty="0"/>
        </a:p>
      </dgm:t>
    </dgm:pt>
    <dgm:pt modelId="{5CAAC328-88F1-454A-9FEC-BBDF1F85CC24}" type="parTrans" cxnId="{26E84A44-E5E7-442A-B8AB-ADA09D262994}">
      <dgm:prSet/>
      <dgm:spPr/>
      <dgm:t>
        <a:bodyPr/>
        <a:lstStyle/>
        <a:p>
          <a:endParaRPr lang="en-US"/>
        </a:p>
      </dgm:t>
    </dgm:pt>
    <dgm:pt modelId="{FAB4A961-0730-4050-A3E5-AE386ADFBCF5}" type="sibTrans" cxnId="{26E84A44-E5E7-442A-B8AB-ADA09D262994}">
      <dgm:prSet/>
      <dgm:spPr/>
      <dgm:t>
        <a:bodyPr/>
        <a:lstStyle/>
        <a:p>
          <a:endParaRPr lang="en-US"/>
        </a:p>
      </dgm:t>
    </dgm:pt>
    <dgm:pt modelId="{423AF07F-5149-41C2-9689-B4214E5339F6}">
      <dgm:prSet/>
      <dgm:spPr/>
      <dgm:t>
        <a:bodyPr/>
        <a:lstStyle/>
        <a:p>
          <a:pPr algn="ctr"/>
          <a:r>
            <a:rPr lang="en-GB" dirty="0"/>
            <a:t>Resident has been unwell and/or has had hospital admission recently - this is likely to be the reason for weight loss</a:t>
          </a:r>
          <a:endParaRPr lang="en-US" dirty="0"/>
        </a:p>
      </dgm:t>
    </dgm:pt>
    <dgm:pt modelId="{561FAEE8-3CD9-48FB-AD20-02B50B9AAF39}" type="parTrans" cxnId="{4C8136CE-86C2-4C01-9669-588652F1808E}">
      <dgm:prSet/>
      <dgm:spPr/>
      <dgm:t>
        <a:bodyPr/>
        <a:lstStyle/>
        <a:p>
          <a:endParaRPr lang="en-US"/>
        </a:p>
      </dgm:t>
    </dgm:pt>
    <dgm:pt modelId="{145DD39A-6A82-4F42-A237-6A7CE6D8BAE2}" type="sibTrans" cxnId="{4C8136CE-86C2-4C01-9669-588652F1808E}">
      <dgm:prSet/>
      <dgm:spPr/>
      <dgm:t>
        <a:bodyPr/>
        <a:lstStyle/>
        <a:p>
          <a:endParaRPr lang="en-US"/>
        </a:p>
      </dgm:t>
    </dgm:pt>
    <dgm:pt modelId="{9E1CFE3E-CD68-441F-AE4E-370305382EF0}">
      <dgm:prSet/>
      <dgm:spPr/>
      <dgm:t>
        <a:bodyPr/>
        <a:lstStyle/>
        <a:p>
          <a:pPr algn="ctr"/>
          <a:r>
            <a:rPr lang="en-GB" dirty="0"/>
            <a:t>Resident has been admitted to the Home within the last 1 month - admission is likely to be reason for reduced appetite/intake</a:t>
          </a:r>
          <a:endParaRPr lang="en-US" dirty="0"/>
        </a:p>
      </dgm:t>
    </dgm:pt>
    <dgm:pt modelId="{10338EE6-E61C-46DA-9778-3F4584B1343D}" type="parTrans" cxnId="{BF6C364A-B87F-4F25-82C5-1E55D97D4F2E}">
      <dgm:prSet/>
      <dgm:spPr/>
      <dgm:t>
        <a:bodyPr/>
        <a:lstStyle/>
        <a:p>
          <a:endParaRPr lang="en-US"/>
        </a:p>
      </dgm:t>
    </dgm:pt>
    <dgm:pt modelId="{2976B2C1-A390-406B-BB8D-A77C170486FD}" type="sibTrans" cxnId="{BF6C364A-B87F-4F25-82C5-1E55D97D4F2E}">
      <dgm:prSet/>
      <dgm:spPr/>
      <dgm:t>
        <a:bodyPr/>
        <a:lstStyle/>
        <a:p>
          <a:endParaRPr lang="en-US"/>
        </a:p>
      </dgm:t>
    </dgm:pt>
    <dgm:pt modelId="{4B8BA8C7-B616-4BB7-8C71-1487796A2AF7}">
      <dgm:prSet/>
      <dgm:spPr/>
      <dgm:t>
        <a:bodyPr/>
        <a:lstStyle/>
        <a:p>
          <a:pPr algn="ctr"/>
          <a:r>
            <a:rPr lang="en-GB" dirty="0"/>
            <a:t>Resident is reaching </a:t>
          </a:r>
          <a:r>
            <a:rPr lang="en-GB" u="sng" dirty="0"/>
            <a:t>end of life</a:t>
          </a:r>
          <a:r>
            <a:rPr lang="en-GB" dirty="0"/>
            <a:t> (last few weeks of life)</a:t>
          </a:r>
          <a:endParaRPr lang="en-US" dirty="0"/>
        </a:p>
      </dgm:t>
    </dgm:pt>
    <dgm:pt modelId="{3E14AFBC-4C1B-46F7-BA5B-ADB40D56F54A}" type="parTrans" cxnId="{3E3C2E81-7B6B-426A-9E76-975C2858FEBC}">
      <dgm:prSet/>
      <dgm:spPr/>
      <dgm:t>
        <a:bodyPr/>
        <a:lstStyle/>
        <a:p>
          <a:endParaRPr lang="en-US"/>
        </a:p>
      </dgm:t>
    </dgm:pt>
    <dgm:pt modelId="{892DC740-5FFD-4E21-A657-130F3228B5AC}" type="sibTrans" cxnId="{3E3C2E81-7B6B-426A-9E76-975C2858FEBC}">
      <dgm:prSet/>
      <dgm:spPr/>
      <dgm:t>
        <a:bodyPr/>
        <a:lstStyle/>
        <a:p>
          <a:endParaRPr lang="en-US"/>
        </a:p>
      </dgm:t>
    </dgm:pt>
    <dgm:pt modelId="{2AE32EB6-EDED-48E6-87CB-9C0FBF47AF56}" type="pres">
      <dgm:prSet presAssocID="{F797EB66-A824-47D7-8962-8C5589329466}" presName="root" presStyleCnt="0">
        <dgm:presLayoutVars>
          <dgm:dir/>
          <dgm:resizeHandles val="exact"/>
        </dgm:presLayoutVars>
      </dgm:prSet>
      <dgm:spPr/>
    </dgm:pt>
    <dgm:pt modelId="{BE8A4B87-2537-4CE2-A0FD-959D0A37C8A8}" type="pres">
      <dgm:prSet presAssocID="{F797EB66-A824-47D7-8962-8C5589329466}" presName="container" presStyleCnt="0">
        <dgm:presLayoutVars>
          <dgm:dir/>
          <dgm:resizeHandles val="exact"/>
        </dgm:presLayoutVars>
      </dgm:prSet>
      <dgm:spPr/>
    </dgm:pt>
    <dgm:pt modelId="{B27AB903-34BD-437C-8C24-BC9B55C9FD11}" type="pres">
      <dgm:prSet presAssocID="{21FC0AB6-7604-49B7-8E79-3F37EA245C97}" presName="compNode" presStyleCnt="0"/>
      <dgm:spPr/>
    </dgm:pt>
    <dgm:pt modelId="{9E6D2E00-77E3-4E45-81AE-1B9F2611D631}" type="pres">
      <dgm:prSet presAssocID="{21FC0AB6-7604-49B7-8E79-3F37EA245C97}" presName="iconBgRect" presStyleLbl="bgShp" presStyleIdx="0" presStyleCnt="4"/>
      <dgm:spPr/>
    </dgm:pt>
    <dgm:pt modelId="{52DF446B-A542-4A67-997C-3FC0E8EEEF4B}" type="pres">
      <dgm:prSet presAssocID="{21FC0AB6-7604-49B7-8E79-3F37EA245C97}"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heese with solid fill"/>
        </a:ext>
      </dgm:extLst>
    </dgm:pt>
    <dgm:pt modelId="{9F387608-3D8F-49AD-ACD1-39C22254E261}" type="pres">
      <dgm:prSet presAssocID="{21FC0AB6-7604-49B7-8E79-3F37EA245C97}" presName="spaceRect" presStyleCnt="0"/>
      <dgm:spPr/>
    </dgm:pt>
    <dgm:pt modelId="{77545E30-8417-4FD1-AA30-8E12ED3360BC}" type="pres">
      <dgm:prSet presAssocID="{21FC0AB6-7604-49B7-8E79-3F37EA245C97}" presName="textRect" presStyleLbl="revTx" presStyleIdx="0" presStyleCnt="4">
        <dgm:presLayoutVars>
          <dgm:chMax val="1"/>
          <dgm:chPref val="1"/>
        </dgm:presLayoutVars>
      </dgm:prSet>
      <dgm:spPr/>
    </dgm:pt>
    <dgm:pt modelId="{37ACD011-C179-4F06-BF09-8F6597977105}" type="pres">
      <dgm:prSet presAssocID="{FAB4A961-0730-4050-A3E5-AE386ADFBCF5}" presName="sibTrans" presStyleLbl="sibTrans2D1" presStyleIdx="0" presStyleCnt="0"/>
      <dgm:spPr/>
    </dgm:pt>
    <dgm:pt modelId="{108BADA5-982F-44A2-B092-25DBCEF6AADE}" type="pres">
      <dgm:prSet presAssocID="{423AF07F-5149-41C2-9689-B4214E5339F6}" presName="compNode" presStyleCnt="0"/>
      <dgm:spPr/>
    </dgm:pt>
    <dgm:pt modelId="{4496A244-84A8-4F1F-98E2-28F528100CEC}" type="pres">
      <dgm:prSet presAssocID="{423AF07F-5149-41C2-9689-B4214E5339F6}" presName="iconBgRect" presStyleLbl="bgShp" presStyleIdx="1" presStyleCnt="4"/>
      <dgm:spPr/>
    </dgm:pt>
    <dgm:pt modelId="{138FD758-E1DE-4433-B57C-A3C9530A60B6}" type="pres">
      <dgm:prSet presAssocID="{423AF07F-5149-41C2-9689-B4214E5339F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ospital"/>
        </a:ext>
      </dgm:extLst>
    </dgm:pt>
    <dgm:pt modelId="{A9DD6F59-1E94-4CFE-9810-CDB51E8BF8AB}" type="pres">
      <dgm:prSet presAssocID="{423AF07F-5149-41C2-9689-B4214E5339F6}" presName="spaceRect" presStyleCnt="0"/>
      <dgm:spPr/>
    </dgm:pt>
    <dgm:pt modelId="{AC51E9DA-49AF-451A-9E7A-BCF0809A749D}" type="pres">
      <dgm:prSet presAssocID="{423AF07F-5149-41C2-9689-B4214E5339F6}" presName="textRect" presStyleLbl="revTx" presStyleIdx="1" presStyleCnt="4">
        <dgm:presLayoutVars>
          <dgm:chMax val="1"/>
          <dgm:chPref val="1"/>
        </dgm:presLayoutVars>
      </dgm:prSet>
      <dgm:spPr/>
    </dgm:pt>
    <dgm:pt modelId="{74FFD966-9B57-4EEF-AE67-6B922CE0C344}" type="pres">
      <dgm:prSet presAssocID="{145DD39A-6A82-4F42-A237-6A7CE6D8BAE2}" presName="sibTrans" presStyleLbl="sibTrans2D1" presStyleIdx="0" presStyleCnt="0"/>
      <dgm:spPr/>
    </dgm:pt>
    <dgm:pt modelId="{FA923B0A-23FF-45CD-8565-AF622BFAB7A6}" type="pres">
      <dgm:prSet presAssocID="{9E1CFE3E-CD68-441F-AE4E-370305382EF0}" presName="compNode" presStyleCnt="0"/>
      <dgm:spPr/>
    </dgm:pt>
    <dgm:pt modelId="{8D1E28E0-7A25-4483-911B-3295984D5023}" type="pres">
      <dgm:prSet presAssocID="{9E1CFE3E-CD68-441F-AE4E-370305382EF0}" presName="iconBgRect" presStyleLbl="bgShp" presStyleIdx="2" presStyleCnt="4"/>
      <dgm:spPr/>
    </dgm:pt>
    <dgm:pt modelId="{4B215921-3A07-4A34-9819-03C6DDCA4E37}" type="pres">
      <dgm:prSet presAssocID="{9E1CFE3E-CD68-441F-AE4E-370305382EF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leep"/>
        </a:ext>
      </dgm:extLst>
    </dgm:pt>
    <dgm:pt modelId="{A1B9FB4B-4228-4F4D-8817-AF9528D50325}" type="pres">
      <dgm:prSet presAssocID="{9E1CFE3E-CD68-441F-AE4E-370305382EF0}" presName="spaceRect" presStyleCnt="0"/>
      <dgm:spPr/>
    </dgm:pt>
    <dgm:pt modelId="{A37C027D-8B92-4E51-8750-2C62059D15E6}" type="pres">
      <dgm:prSet presAssocID="{9E1CFE3E-CD68-441F-AE4E-370305382EF0}" presName="textRect" presStyleLbl="revTx" presStyleIdx="2" presStyleCnt="4">
        <dgm:presLayoutVars>
          <dgm:chMax val="1"/>
          <dgm:chPref val="1"/>
        </dgm:presLayoutVars>
      </dgm:prSet>
      <dgm:spPr/>
    </dgm:pt>
    <dgm:pt modelId="{D049E5B4-F56B-4114-97C6-E8BE8F8DAF01}" type="pres">
      <dgm:prSet presAssocID="{2976B2C1-A390-406B-BB8D-A77C170486FD}" presName="sibTrans" presStyleLbl="sibTrans2D1" presStyleIdx="0" presStyleCnt="0"/>
      <dgm:spPr/>
    </dgm:pt>
    <dgm:pt modelId="{FBFBBE39-B1D5-44A4-94EA-E81FE12884E9}" type="pres">
      <dgm:prSet presAssocID="{4B8BA8C7-B616-4BB7-8C71-1487796A2AF7}" presName="compNode" presStyleCnt="0"/>
      <dgm:spPr/>
    </dgm:pt>
    <dgm:pt modelId="{82EAE341-E6BE-4520-8FD8-F650CC241CE7}" type="pres">
      <dgm:prSet presAssocID="{4B8BA8C7-B616-4BB7-8C71-1487796A2AF7}" presName="iconBgRect" presStyleLbl="bgShp" presStyleIdx="3" presStyleCnt="4"/>
      <dgm:spPr/>
    </dgm:pt>
    <dgm:pt modelId="{E455C43D-C903-4AE6-ABA8-8F3173A2A634}" type="pres">
      <dgm:prSet presAssocID="{4B8BA8C7-B616-4BB7-8C71-1487796A2AF7}"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Stethoscope with solid fill"/>
        </a:ext>
      </dgm:extLst>
    </dgm:pt>
    <dgm:pt modelId="{D877FF4A-35DA-4F33-A9E1-17E76ED95D79}" type="pres">
      <dgm:prSet presAssocID="{4B8BA8C7-B616-4BB7-8C71-1487796A2AF7}" presName="spaceRect" presStyleCnt="0"/>
      <dgm:spPr/>
    </dgm:pt>
    <dgm:pt modelId="{A5F2B6A8-1B4C-408F-B373-2C70065C3DC5}" type="pres">
      <dgm:prSet presAssocID="{4B8BA8C7-B616-4BB7-8C71-1487796A2AF7}" presName="textRect" presStyleLbl="revTx" presStyleIdx="3" presStyleCnt="4">
        <dgm:presLayoutVars>
          <dgm:chMax val="1"/>
          <dgm:chPref val="1"/>
        </dgm:presLayoutVars>
      </dgm:prSet>
      <dgm:spPr/>
    </dgm:pt>
  </dgm:ptLst>
  <dgm:cxnLst>
    <dgm:cxn modelId="{C0492306-D470-4175-A030-A497BD7E7CC4}" type="presOf" srcId="{FAB4A961-0730-4050-A3E5-AE386ADFBCF5}" destId="{37ACD011-C179-4F06-BF09-8F6597977105}" srcOrd="0" destOrd="0" presId="urn:microsoft.com/office/officeart/2018/2/layout/IconCircleList"/>
    <dgm:cxn modelId="{74B7EF24-29DF-4611-B577-3E0558FF22F6}" type="presOf" srcId="{F797EB66-A824-47D7-8962-8C5589329466}" destId="{2AE32EB6-EDED-48E6-87CB-9C0FBF47AF56}" srcOrd="0" destOrd="0" presId="urn:microsoft.com/office/officeart/2018/2/layout/IconCircleList"/>
    <dgm:cxn modelId="{96660533-DDCE-4F75-A435-9422E6443953}" type="presOf" srcId="{2976B2C1-A390-406B-BB8D-A77C170486FD}" destId="{D049E5B4-F56B-4114-97C6-E8BE8F8DAF01}" srcOrd="0" destOrd="0" presId="urn:microsoft.com/office/officeart/2018/2/layout/IconCircleList"/>
    <dgm:cxn modelId="{64BAA95B-6417-4785-ADC4-90794A6C3F8E}" type="presOf" srcId="{145DD39A-6A82-4F42-A237-6A7CE6D8BAE2}" destId="{74FFD966-9B57-4EEF-AE67-6B922CE0C344}" srcOrd="0" destOrd="0" presId="urn:microsoft.com/office/officeart/2018/2/layout/IconCircleList"/>
    <dgm:cxn modelId="{26E84A44-E5E7-442A-B8AB-ADA09D262994}" srcId="{F797EB66-A824-47D7-8962-8C5589329466}" destId="{21FC0AB6-7604-49B7-8E79-3F37EA245C97}" srcOrd="0" destOrd="0" parTransId="{5CAAC328-88F1-454A-9FEC-BBDF1F85CC24}" sibTransId="{FAB4A961-0730-4050-A3E5-AE386ADFBCF5}"/>
    <dgm:cxn modelId="{BF6C364A-B87F-4F25-82C5-1E55D97D4F2E}" srcId="{F797EB66-A824-47D7-8962-8C5589329466}" destId="{9E1CFE3E-CD68-441F-AE4E-370305382EF0}" srcOrd="2" destOrd="0" parTransId="{10338EE6-E61C-46DA-9778-3F4584B1343D}" sibTransId="{2976B2C1-A390-406B-BB8D-A77C170486FD}"/>
    <dgm:cxn modelId="{F0A24552-E8FB-4179-A3F9-FC82ED4C4658}" type="presOf" srcId="{21FC0AB6-7604-49B7-8E79-3F37EA245C97}" destId="{77545E30-8417-4FD1-AA30-8E12ED3360BC}" srcOrd="0" destOrd="0" presId="urn:microsoft.com/office/officeart/2018/2/layout/IconCircleList"/>
    <dgm:cxn modelId="{3E3C2E81-7B6B-426A-9E76-975C2858FEBC}" srcId="{F797EB66-A824-47D7-8962-8C5589329466}" destId="{4B8BA8C7-B616-4BB7-8C71-1487796A2AF7}" srcOrd="3" destOrd="0" parTransId="{3E14AFBC-4C1B-46F7-BA5B-ADB40D56F54A}" sibTransId="{892DC740-5FFD-4E21-A657-130F3228B5AC}"/>
    <dgm:cxn modelId="{CDBEBDB6-3AF5-4D61-9267-2DDC69A721EE}" type="presOf" srcId="{4B8BA8C7-B616-4BB7-8C71-1487796A2AF7}" destId="{A5F2B6A8-1B4C-408F-B373-2C70065C3DC5}" srcOrd="0" destOrd="0" presId="urn:microsoft.com/office/officeart/2018/2/layout/IconCircleList"/>
    <dgm:cxn modelId="{86EF6ECD-6465-440A-A689-29A475C19124}" type="presOf" srcId="{9E1CFE3E-CD68-441F-AE4E-370305382EF0}" destId="{A37C027D-8B92-4E51-8750-2C62059D15E6}" srcOrd="0" destOrd="0" presId="urn:microsoft.com/office/officeart/2018/2/layout/IconCircleList"/>
    <dgm:cxn modelId="{4C8136CE-86C2-4C01-9669-588652F1808E}" srcId="{F797EB66-A824-47D7-8962-8C5589329466}" destId="{423AF07F-5149-41C2-9689-B4214E5339F6}" srcOrd="1" destOrd="0" parTransId="{561FAEE8-3CD9-48FB-AD20-02B50B9AAF39}" sibTransId="{145DD39A-6A82-4F42-A237-6A7CE6D8BAE2}"/>
    <dgm:cxn modelId="{F9F6B9DB-5233-413A-A1B4-2448D098B89B}" type="presOf" srcId="{423AF07F-5149-41C2-9689-B4214E5339F6}" destId="{AC51E9DA-49AF-451A-9E7A-BCF0809A749D}" srcOrd="0" destOrd="0" presId="urn:microsoft.com/office/officeart/2018/2/layout/IconCircleList"/>
    <dgm:cxn modelId="{25C2257F-CA79-497F-97DA-4C6026B5010F}" type="presParOf" srcId="{2AE32EB6-EDED-48E6-87CB-9C0FBF47AF56}" destId="{BE8A4B87-2537-4CE2-A0FD-959D0A37C8A8}" srcOrd="0" destOrd="0" presId="urn:microsoft.com/office/officeart/2018/2/layout/IconCircleList"/>
    <dgm:cxn modelId="{EA2D4282-7D8F-4816-8148-23997D55E9FB}" type="presParOf" srcId="{BE8A4B87-2537-4CE2-A0FD-959D0A37C8A8}" destId="{B27AB903-34BD-437C-8C24-BC9B55C9FD11}" srcOrd="0" destOrd="0" presId="urn:microsoft.com/office/officeart/2018/2/layout/IconCircleList"/>
    <dgm:cxn modelId="{EAF87F74-01FE-4983-ACE9-585863B75609}" type="presParOf" srcId="{B27AB903-34BD-437C-8C24-BC9B55C9FD11}" destId="{9E6D2E00-77E3-4E45-81AE-1B9F2611D631}" srcOrd="0" destOrd="0" presId="urn:microsoft.com/office/officeart/2018/2/layout/IconCircleList"/>
    <dgm:cxn modelId="{A00BD3DC-1DB0-463F-931E-73D84AF1A4AE}" type="presParOf" srcId="{B27AB903-34BD-437C-8C24-BC9B55C9FD11}" destId="{52DF446B-A542-4A67-997C-3FC0E8EEEF4B}" srcOrd="1" destOrd="0" presId="urn:microsoft.com/office/officeart/2018/2/layout/IconCircleList"/>
    <dgm:cxn modelId="{965B89F0-7A5F-42EB-9582-BEBE8F07ECC1}" type="presParOf" srcId="{B27AB903-34BD-437C-8C24-BC9B55C9FD11}" destId="{9F387608-3D8F-49AD-ACD1-39C22254E261}" srcOrd="2" destOrd="0" presId="urn:microsoft.com/office/officeart/2018/2/layout/IconCircleList"/>
    <dgm:cxn modelId="{E9C63523-F83E-4D44-8A99-66AD95E9C15C}" type="presParOf" srcId="{B27AB903-34BD-437C-8C24-BC9B55C9FD11}" destId="{77545E30-8417-4FD1-AA30-8E12ED3360BC}" srcOrd="3" destOrd="0" presId="urn:microsoft.com/office/officeart/2018/2/layout/IconCircleList"/>
    <dgm:cxn modelId="{B23B7F6F-6F86-42BA-8F8B-32A5C1799F48}" type="presParOf" srcId="{BE8A4B87-2537-4CE2-A0FD-959D0A37C8A8}" destId="{37ACD011-C179-4F06-BF09-8F6597977105}" srcOrd="1" destOrd="0" presId="urn:microsoft.com/office/officeart/2018/2/layout/IconCircleList"/>
    <dgm:cxn modelId="{7EE19F82-C886-4F15-8002-F2604E393B64}" type="presParOf" srcId="{BE8A4B87-2537-4CE2-A0FD-959D0A37C8A8}" destId="{108BADA5-982F-44A2-B092-25DBCEF6AADE}" srcOrd="2" destOrd="0" presId="urn:microsoft.com/office/officeart/2018/2/layout/IconCircleList"/>
    <dgm:cxn modelId="{CDC9FE98-7A79-44E5-BD9A-B463CD696451}" type="presParOf" srcId="{108BADA5-982F-44A2-B092-25DBCEF6AADE}" destId="{4496A244-84A8-4F1F-98E2-28F528100CEC}" srcOrd="0" destOrd="0" presId="urn:microsoft.com/office/officeart/2018/2/layout/IconCircleList"/>
    <dgm:cxn modelId="{2FCCBF59-9DEB-4A1D-A7F1-8422ED011187}" type="presParOf" srcId="{108BADA5-982F-44A2-B092-25DBCEF6AADE}" destId="{138FD758-E1DE-4433-B57C-A3C9530A60B6}" srcOrd="1" destOrd="0" presId="urn:microsoft.com/office/officeart/2018/2/layout/IconCircleList"/>
    <dgm:cxn modelId="{C53E0B68-CDED-47EE-BD99-1290334B1B42}" type="presParOf" srcId="{108BADA5-982F-44A2-B092-25DBCEF6AADE}" destId="{A9DD6F59-1E94-4CFE-9810-CDB51E8BF8AB}" srcOrd="2" destOrd="0" presId="urn:microsoft.com/office/officeart/2018/2/layout/IconCircleList"/>
    <dgm:cxn modelId="{61E80892-0821-49B1-A958-4D610E629C25}" type="presParOf" srcId="{108BADA5-982F-44A2-B092-25DBCEF6AADE}" destId="{AC51E9DA-49AF-451A-9E7A-BCF0809A749D}" srcOrd="3" destOrd="0" presId="urn:microsoft.com/office/officeart/2018/2/layout/IconCircleList"/>
    <dgm:cxn modelId="{427832A5-0FF9-4DBC-8681-D1E46DFEED9D}" type="presParOf" srcId="{BE8A4B87-2537-4CE2-A0FD-959D0A37C8A8}" destId="{74FFD966-9B57-4EEF-AE67-6B922CE0C344}" srcOrd="3" destOrd="0" presId="urn:microsoft.com/office/officeart/2018/2/layout/IconCircleList"/>
    <dgm:cxn modelId="{2B662B13-4EAD-4789-8096-8440C6B0BB63}" type="presParOf" srcId="{BE8A4B87-2537-4CE2-A0FD-959D0A37C8A8}" destId="{FA923B0A-23FF-45CD-8565-AF622BFAB7A6}" srcOrd="4" destOrd="0" presId="urn:microsoft.com/office/officeart/2018/2/layout/IconCircleList"/>
    <dgm:cxn modelId="{17B29FCF-614C-4442-9602-59200C05DBB0}" type="presParOf" srcId="{FA923B0A-23FF-45CD-8565-AF622BFAB7A6}" destId="{8D1E28E0-7A25-4483-911B-3295984D5023}" srcOrd="0" destOrd="0" presId="urn:microsoft.com/office/officeart/2018/2/layout/IconCircleList"/>
    <dgm:cxn modelId="{5D7A9E83-1F76-42DD-BE0B-14819AE81F07}" type="presParOf" srcId="{FA923B0A-23FF-45CD-8565-AF622BFAB7A6}" destId="{4B215921-3A07-4A34-9819-03C6DDCA4E37}" srcOrd="1" destOrd="0" presId="urn:microsoft.com/office/officeart/2018/2/layout/IconCircleList"/>
    <dgm:cxn modelId="{5BDA2DA5-2E65-420E-947E-8FB24C6FA5A5}" type="presParOf" srcId="{FA923B0A-23FF-45CD-8565-AF622BFAB7A6}" destId="{A1B9FB4B-4228-4F4D-8817-AF9528D50325}" srcOrd="2" destOrd="0" presId="urn:microsoft.com/office/officeart/2018/2/layout/IconCircleList"/>
    <dgm:cxn modelId="{5A19EABE-83D4-4DDC-A916-FB226BEB3D8B}" type="presParOf" srcId="{FA923B0A-23FF-45CD-8565-AF622BFAB7A6}" destId="{A37C027D-8B92-4E51-8750-2C62059D15E6}" srcOrd="3" destOrd="0" presId="urn:microsoft.com/office/officeart/2018/2/layout/IconCircleList"/>
    <dgm:cxn modelId="{801EA99B-B323-4682-BEB6-0ABAE52CB324}" type="presParOf" srcId="{BE8A4B87-2537-4CE2-A0FD-959D0A37C8A8}" destId="{D049E5B4-F56B-4114-97C6-E8BE8F8DAF01}" srcOrd="5" destOrd="0" presId="urn:microsoft.com/office/officeart/2018/2/layout/IconCircleList"/>
    <dgm:cxn modelId="{B6F17703-D233-4085-BEBC-40E00859173D}" type="presParOf" srcId="{BE8A4B87-2537-4CE2-A0FD-959D0A37C8A8}" destId="{FBFBBE39-B1D5-44A4-94EA-E81FE12884E9}" srcOrd="6" destOrd="0" presId="urn:microsoft.com/office/officeart/2018/2/layout/IconCircleList"/>
    <dgm:cxn modelId="{0D308A9B-357D-4E94-9124-CFF1E2E869FA}" type="presParOf" srcId="{FBFBBE39-B1D5-44A4-94EA-E81FE12884E9}" destId="{82EAE341-E6BE-4520-8FD8-F650CC241CE7}" srcOrd="0" destOrd="0" presId="urn:microsoft.com/office/officeart/2018/2/layout/IconCircleList"/>
    <dgm:cxn modelId="{F6346078-E132-46DA-A4E0-BD8A2F9D546F}" type="presParOf" srcId="{FBFBBE39-B1D5-44A4-94EA-E81FE12884E9}" destId="{E455C43D-C903-4AE6-ABA8-8F3173A2A634}" srcOrd="1" destOrd="0" presId="urn:microsoft.com/office/officeart/2018/2/layout/IconCircleList"/>
    <dgm:cxn modelId="{179B9938-985B-4942-A577-A6C1FE8ADEF6}" type="presParOf" srcId="{FBFBBE39-B1D5-44A4-94EA-E81FE12884E9}" destId="{D877FF4A-35DA-4F33-A9E1-17E76ED95D79}" srcOrd="2" destOrd="0" presId="urn:microsoft.com/office/officeart/2018/2/layout/IconCircleList"/>
    <dgm:cxn modelId="{ACAE47AD-A019-4B6C-A00B-79FD0ED533F5}" type="presParOf" srcId="{FBFBBE39-B1D5-44A4-94EA-E81FE12884E9}" destId="{A5F2B6A8-1B4C-408F-B373-2C70065C3DC5}"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8E9CC-303F-4681-9B7B-B439B67DF2A7}">
      <dsp:nvSpPr>
        <dsp:cNvPr id="0" name=""/>
        <dsp:cNvSpPr/>
      </dsp:nvSpPr>
      <dsp:spPr>
        <a:xfrm>
          <a:off x="0" y="144399"/>
          <a:ext cx="6666833" cy="929419"/>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kern="1200" dirty="0">
              <a:cs typeface="Arial" panose="020B0604020202020204" pitchFamily="34" charset="0"/>
            </a:rPr>
            <a:t>Food based treatment can </a:t>
          </a:r>
          <a:r>
            <a:rPr lang="en-GB" sz="1400" kern="1200" dirty="0">
              <a:cs typeface="Arial" charset="0"/>
            </a:rPr>
            <a:t>help to p</a:t>
          </a:r>
          <a:r>
            <a:rPr lang="en-GB" altLang="en-US" sz="1400" kern="1200" dirty="0">
              <a:cs typeface="Arial" charset="0"/>
            </a:rPr>
            <a:t>rovide extra protein to promote wound healing, increase muscle strength, improve mobility, reduce risk of infections. They also help to provide extra energy (calories) to promote weight gain and helps the body to use protein effectively.</a:t>
          </a:r>
          <a:endParaRPr lang="en-GB" altLang="en-US" sz="1100" kern="1200" dirty="0">
            <a:latin typeface="+mn-lt"/>
            <a:cs typeface="Arial" charset="0"/>
          </a:endParaRPr>
        </a:p>
      </dsp:txBody>
      <dsp:txXfrm>
        <a:off x="45370" y="189769"/>
        <a:ext cx="6576093" cy="838679"/>
      </dsp:txXfrm>
    </dsp:sp>
    <dsp:sp modelId="{347163B4-2A80-4499-86A0-434CF53B7C15}">
      <dsp:nvSpPr>
        <dsp:cNvPr id="0" name=""/>
        <dsp:cNvSpPr/>
      </dsp:nvSpPr>
      <dsp:spPr>
        <a:xfrm>
          <a:off x="0" y="1081933"/>
          <a:ext cx="6666833" cy="929419"/>
        </a:xfrm>
        <a:prstGeom prst="roundRect">
          <a:avLst/>
        </a:prstGeom>
        <a:gradFill rotWithShape="0">
          <a:gsLst>
            <a:gs pos="0">
              <a:schemeClr val="accent5">
                <a:hueOff val="-1689636"/>
                <a:satOff val="-4355"/>
                <a:lumOff val="-2941"/>
                <a:alphaOff val="0"/>
                <a:satMod val="103000"/>
                <a:lumMod val="102000"/>
                <a:tint val="94000"/>
              </a:schemeClr>
            </a:gs>
            <a:gs pos="50000">
              <a:schemeClr val="accent5">
                <a:hueOff val="-1689636"/>
                <a:satOff val="-4355"/>
                <a:lumOff val="-2941"/>
                <a:alphaOff val="0"/>
                <a:satMod val="110000"/>
                <a:lumMod val="100000"/>
                <a:shade val="100000"/>
              </a:schemeClr>
            </a:gs>
            <a:gs pos="100000">
              <a:schemeClr val="accent5">
                <a:hueOff val="-1689636"/>
                <a:satOff val="-4355"/>
                <a:lumOff val="-294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kern="1200" dirty="0">
              <a:latin typeface="+mn-lt"/>
              <a:cs typeface="Arial" panose="020B0604020202020204" pitchFamily="34" charset="0"/>
            </a:rPr>
            <a:t>Although fluids can be filling which can impact on appetite, they can also provide an opportunity to improve nutritional status when oral intake of foods is minimal.</a:t>
          </a:r>
        </a:p>
      </dsp:txBody>
      <dsp:txXfrm>
        <a:off x="45370" y="1127303"/>
        <a:ext cx="6576093" cy="838679"/>
      </dsp:txXfrm>
    </dsp:sp>
    <dsp:sp modelId="{C491CDA7-AA9E-474B-9C57-F763C91F6D93}">
      <dsp:nvSpPr>
        <dsp:cNvPr id="0" name=""/>
        <dsp:cNvSpPr/>
      </dsp:nvSpPr>
      <dsp:spPr>
        <a:xfrm>
          <a:off x="0" y="2020457"/>
          <a:ext cx="6666833" cy="929419"/>
        </a:xfrm>
        <a:prstGeom prst="round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kern="1200" dirty="0">
              <a:cs typeface="Arial" panose="020B0604020202020204" pitchFamily="34" charset="0"/>
            </a:rPr>
            <a:t>ONS should only be prescribed when a resident meets the exclusion criteria with clear rationale as to why homemade ONS replacement drinks are not suitable. They should not be used on a long-term basis without regular monitoring and re-assessment.</a:t>
          </a:r>
          <a:endParaRPr lang="en-GB" sz="1400" kern="1200" dirty="0">
            <a:latin typeface="+mn-lt"/>
            <a:cs typeface="Arial" panose="020B0604020202020204" pitchFamily="34" charset="0"/>
          </a:endParaRPr>
        </a:p>
      </dsp:txBody>
      <dsp:txXfrm>
        <a:off x="45370" y="2065827"/>
        <a:ext cx="6576093" cy="838679"/>
      </dsp:txXfrm>
    </dsp:sp>
    <dsp:sp modelId="{9A344F3A-DF3C-4226-B3C9-9EC714348BA3}">
      <dsp:nvSpPr>
        <dsp:cNvPr id="0" name=""/>
        <dsp:cNvSpPr/>
      </dsp:nvSpPr>
      <dsp:spPr>
        <a:xfrm>
          <a:off x="0" y="2976250"/>
          <a:ext cx="6666833" cy="981634"/>
        </a:xfrm>
        <a:prstGeom prst="roundRect">
          <a:avLst/>
        </a:prstGeom>
        <a:gradFill rotWithShape="0">
          <a:gsLst>
            <a:gs pos="0">
              <a:schemeClr val="accent5">
                <a:hueOff val="-5068907"/>
                <a:satOff val="-13064"/>
                <a:lumOff val="-8824"/>
                <a:alphaOff val="0"/>
                <a:satMod val="103000"/>
                <a:lumMod val="102000"/>
                <a:tint val="94000"/>
              </a:schemeClr>
            </a:gs>
            <a:gs pos="50000">
              <a:schemeClr val="accent5">
                <a:hueOff val="-5068907"/>
                <a:satOff val="-13064"/>
                <a:lumOff val="-8824"/>
                <a:alphaOff val="0"/>
                <a:satMod val="110000"/>
                <a:lumMod val="100000"/>
                <a:shade val="100000"/>
              </a:schemeClr>
            </a:gs>
            <a:gs pos="100000">
              <a:schemeClr val="accent5">
                <a:hueOff val="-5068907"/>
                <a:satOff val="-13064"/>
                <a:lumOff val="-882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ts val="0"/>
            </a:spcAft>
            <a:buNone/>
          </a:pPr>
          <a:r>
            <a:rPr lang="en-GB" sz="1400" kern="1200" dirty="0">
              <a:latin typeface="+mn-lt"/>
              <a:cs typeface="Arial" panose="020B0604020202020204" pitchFamily="34" charset="0"/>
            </a:rPr>
            <a:t>Always be mindful of the suitability of foods used to enrich a patient’s diet if they</a:t>
          </a:r>
        </a:p>
        <a:p>
          <a:pPr marL="0" lvl="0" indent="0" algn="l" defTabSz="622300">
            <a:lnSpc>
              <a:spcPct val="90000"/>
            </a:lnSpc>
            <a:spcBef>
              <a:spcPct val="0"/>
            </a:spcBef>
            <a:spcAft>
              <a:spcPts val="0"/>
            </a:spcAft>
            <a:buNone/>
          </a:pPr>
          <a:r>
            <a:rPr lang="en-GB" sz="1400" kern="1200" dirty="0">
              <a:latin typeface="+mn-lt"/>
              <a:cs typeface="Arial" panose="020B0604020202020204" pitchFamily="34" charset="0"/>
            </a:rPr>
            <a:t>	- are on a texture or fluid modified diet</a:t>
          </a:r>
        </a:p>
        <a:p>
          <a:pPr marL="0" lvl="0" indent="0" algn="l" defTabSz="622300">
            <a:lnSpc>
              <a:spcPct val="90000"/>
            </a:lnSpc>
            <a:spcBef>
              <a:spcPct val="0"/>
            </a:spcBef>
            <a:spcAft>
              <a:spcPts val="0"/>
            </a:spcAft>
            <a:buNone/>
          </a:pPr>
          <a:r>
            <a:rPr lang="en-GB" sz="1400" kern="1200" dirty="0">
              <a:latin typeface="+mn-lt"/>
              <a:cs typeface="Arial" panose="020B0604020202020204" pitchFamily="34" charset="0"/>
            </a:rPr>
            <a:t>	- have specific cultural or dietary preferences</a:t>
          </a:r>
        </a:p>
        <a:p>
          <a:pPr marL="0" lvl="0" indent="0" algn="l" defTabSz="622300">
            <a:lnSpc>
              <a:spcPct val="90000"/>
            </a:lnSpc>
            <a:spcBef>
              <a:spcPct val="0"/>
            </a:spcBef>
            <a:spcAft>
              <a:spcPts val="0"/>
            </a:spcAft>
            <a:buNone/>
          </a:pPr>
          <a:r>
            <a:rPr lang="en-GB" sz="1400" kern="1200" dirty="0">
              <a:latin typeface="+mn-lt"/>
              <a:cs typeface="Arial" panose="020B0604020202020204" pitchFamily="34" charset="0"/>
            </a:rPr>
            <a:t>	- have allergies/intolerances which may require special considerations.</a:t>
          </a:r>
        </a:p>
      </dsp:txBody>
      <dsp:txXfrm>
        <a:off x="47919" y="3024169"/>
        <a:ext cx="6570995" cy="885796"/>
      </dsp:txXfrm>
    </dsp:sp>
    <dsp:sp modelId="{E14EC4DC-9E27-45BC-A4CB-AAA229176C8F}">
      <dsp:nvSpPr>
        <dsp:cNvPr id="0" name=""/>
        <dsp:cNvSpPr/>
      </dsp:nvSpPr>
      <dsp:spPr>
        <a:xfrm>
          <a:off x="0" y="3959608"/>
          <a:ext cx="6666833" cy="929419"/>
        </a:xfrm>
        <a:prstGeom prst="round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kern="1200" dirty="0">
              <a:latin typeface="+mn-lt"/>
              <a:cs typeface="Arial" panose="020B0604020202020204" pitchFamily="34" charset="0"/>
            </a:rPr>
            <a:t>Treating malnutrition also includes ensuring a nutrient dense diet and adequate fluid intake, as well as a suitable environment to optimise oral intake and support health and wellbeing.</a:t>
          </a:r>
        </a:p>
      </dsp:txBody>
      <dsp:txXfrm>
        <a:off x="45370" y="4004978"/>
        <a:ext cx="6576093" cy="8386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72BAE4-5A50-48E5-A979-BC08504D6F57}">
      <dsp:nvSpPr>
        <dsp:cNvPr id="0" name=""/>
        <dsp:cNvSpPr/>
      </dsp:nvSpPr>
      <dsp:spPr>
        <a:xfrm>
          <a:off x="1402079" y="0"/>
          <a:ext cx="6858000" cy="6858000"/>
        </a:xfrm>
        <a:prstGeom prst="diamond">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01A162-348F-49F9-91ED-17E7270DD232}">
      <dsp:nvSpPr>
        <dsp:cNvPr id="0" name=""/>
        <dsp:cNvSpPr/>
      </dsp:nvSpPr>
      <dsp:spPr>
        <a:xfrm>
          <a:off x="2053589" y="651509"/>
          <a:ext cx="2674620" cy="267462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mn-lt"/>
              <a:cs typeface="Arial" panose="020B0604020202020204" pitchFamily="34" charset="0"/>
            </a:rPr>
            <a:t>Helps to identify food preferences and trends with food intake e.g. eating patterns</a:t>
          </a:r>
        </a:p>
      </dsp:txBody>
      <dsp:txXfrm>
        <a:off x="2184153" y="782073"/>
        <a:ext cx="2413492" cy="2413492"/>
      </dsp:txXfrm>
    </dsp:sp>
    <dsp:sp modelId="{2728DD1A-314C-40DA-B749-511BEC756222}">
      <dsp:nvSpPr>
        <dsp:cNvPr id="0" name=""/>
        <dsp:cNvSpPr/>
      </dsp:nvSpPr>
      <dsp:spPr>
        <a:xfrm>
          <a:off x="4933950" y="651509"/>
          <a:ext cx="2674620" cy="267462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mn-lt"/>
              <a:cs typeface="Arial" panose="020B0604020202020204" pitchFamily="34" charset="0"/>
            </a:rPr>
            <a:t>Helps to identify window of opportunity on when to maximise nutritional intake e.g. preferred time of day</a:t>
          </a:r>
        </a:p>
      </dsp:txBody>
      <dsp:txXfrm>
        <a:off x="5064514" y="782073"/>
        <a:ext cx="2413492" cy="2413492"/>
      </dsp:txXfrm>
    </dsp:sp>
    <dsp:sp modelId="{702D8E99-A8EC-4668-A660-85C92D70A29F}">
      <dsp:nvSpPr>
        <dsp:cNvPr id="0" name=""/>
        <dsp:cNvSpPr/>
      </dsp:nvSpPr>
      <dsp:spPr>
        <a:xfrm>
          <a:off x="2053589" y="3531870"/>
          <a:ext cx="2674620" cy="267462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Helps to identify the resident’s preferred environment for having their food e.g. the resident eats better when in the dining room with others</a:t>
          </a:r>
          <a:r>
            <a:rPr lang="en-US" sz="1800" kern="1200" dirty="0">
              <a:latin typeface="+mn-lt"/>
              <a:cs typeface="Arial" panose="020B0604020202020204" pitchFamily="34" charset="0"/>
            </a:rPr>
            <a:t>, therefore meals should be encouraged in the dining room</a:t>
          </a:r>
        </a:p>
      </dsp:txBody>
      <dsp:txXfrm>
        <a:off x="2184153" y="3662434"/>
        <a:ext cx="2413492" cy="2413492"/>
      </dsp:txXfrm>
    </dsp:sp>
    <dsp:sp modelId="{A16D6477-5454-4713-BFE7-D0D66699DFA8}">
      <dsp:nvSpPr>
        <dsp:cNvPr id="0" name=""/>
        <dsp:cNvSpPr/>
      </dsp:nvSpPr>
      <dsp:spPr>
        <a:xfrm>
          <a:off x="4933950" y="3531870"/>
          <a:ext cx="2674620" cy="267462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mn-lt"/>
              <a:cs typeface="Arial" panose="020B0604020202020204" pitchFamily="34" charset="0"/>
            </a:rPr>
            <a:t>Aids communication between staff, relatives and health care professionals as it provides documented summary of oral intake </a:t>
          </a:r>
        </a:p>
      </dsp:txBody>
      <dsp:txXfrm>
        <a:off x="5064514" y="3662434"/>
        <a:ext cx="2413492" cy="24134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1FA249-4428-43EF-9975-8500129FCB4C}">
      <dsp:nvSpPr>
        <dsp:cNvPr id="0" name=""/>
        <dsp:cNvSpPr/>
      </dsp:nvSpPr>
      <dsp:spPr>
        <a:xfrm>
          <a:off x="0" y="4619193"/>
          <a:ext cx="2291255" cy="606266"/>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2954" tIns="149352" rIns="162954" bIns="149352" numCol="1" spcCol="1270" anchor="ctr" anchorCtr="0">
          <a:noAutofit/>
        </a:bodyPr>
        <a:lstStyle/>
        <a:p>
          <a:pPr marL="0" lvl="0" indent="0" algn="ctr" defTabSz="933450">
            <a:lnSpc>
              <a:spcPct val="90000"/>
            </a:lnSpc>
            <a:spcBef>
              <a:spcPct val="0"/>
            </a:spcBef>
            <a:spcAft>
              <a:spcPct val="35000"/>
            </a:spcAft>
            <a:buNone/>
          </a:pPr>
          <a:r>
            <a:rPr lang="en-GB" sz="2100" kern="1200" dirty="0"/>
            <a:t>Consider</a:t>
          </a:r>
        </a:p>
      </dsp:txBody>
      <dsp:txXfrm>
        <a:off x="0" y="4619193"/>
        <a:ext cx="2291255" cy="606266"/>
      </dsp:txXfrm>
    </dsp:sp>
    <dsp:sp modelId="{311054EC-6118-4510-942A-B470DCDFA12A}">
      <dsp:nvSpPr>
        <dsp:cNvPr id="0" name=""/>
        <dsp:cNvSpPr/>
      </dsp:nvSpPr>
      <dsp:spPr>
        <a:xfrm>
          <a:off x="2291255" y="4619193"/>
          <a:ext cx="6873765" cy="606266"/>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9432" tIns="203200" rIns="139432" bIns="20320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mn-lt"/>
              <a:cs typeface="Arial" panose="020B0604020202020204" pitchFamily="34" charset="0"/>
            </a:rPr>
            <a:t>Under certain circumstances, please consider if a referral to Dietetics may be required</a:t>
          </a:r>
          <a:endParaRPr lang="en-GB" sz="1600" kern="1200" dirty="0"/>
        </a:p>
      </dsp:txBody>
      <dsp:txXfrm>
        <a:off x="2291255" y="4619193"/>
        <a:ext cx="6873765" cy="606266"/>
      </dsp:txXfrm>
    </dsp:sp>
    <dsp:sp modelId="{66028022-EA87-46A0-B6B6-A812746B586B}">
      <dsp:nvSpPr>
        <dsp:cNvPr id="0" name=""/>
        <dsp:cNvSpPr/>
      </dsp:nvSpPr>
      <dsp:spPr>
        <a:xfrm rot="10800000">
          <a:off x="0" y="3695849"/>
          <a:ext cx="2291255" cy="932438"/>
        </a:xfrm>
        <a:prstGeom prst="upArrowCallout">
          <a:avLst>
            <a:gd name="adj1" fmla="val 5000"/>
            <a:gd name="adj2" fmla="val 10000"/>
            <a:gd name="adj3" fmla="val 15000"/>
            <a:gd name="adj4" fmla="val 64977"/>
          </a:avLst>
        </a:prstGeom>
        <a:solidFill>
          <a:schemeClr val="accent5">
            <a:hueOff val="-1351709"/>
            <a:satOff val="-3484"/>
            <a:lumOff val="-2353"/>
            <a:alphaOff val="0"/>
          </a:schemeClr>
        </a:solidFill>
        <a:ln w="12700" cap="flat" cmpd="sng" algn="ctr">
          <a:solidFill>
            <a:schemeClr val="accent5">
              <a:hueOff val="-1351709"/>
              <a:satOff val="-3484"/>
              <a:lumOff val="-2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2954" tIns="149352" rIns="162954" bIns="149352" numCol="1" spcCol="1270" anchor="ctr" anchorCtr="0">
          <a:noAutofit/>
        </a:bodyPr>
        <a:lstStyle/>
        <a:p>
          <a:pPr marL="0" lvl="0" indent="0" algn="ctr" defTabSz="933450">
            <a:lnSpc>
              <a:spcPct val="90000"/>
            </a:lnSpc>
            <a:spcBef>
              <a:spcPct val="0"/>
            </a:spcBef>
            <a:spcAft>
              <a:spcPct val="35000"/>
            </a:spcAft>
            <a:buNone/>
          </a:pPr>
          <a:r>
            <a:rPr lang="en-GB" sz="2100" kern="1200" dirty="0"/>
            <a:t>Monitor</a:t>
          </a:r>
        </a:p>
      </dsp:txBody>
      <dsp:txXfrm rot="-10800000">
        <a:off x="0" y="3695849"/>
        <a:ext cx="2291255" cy="606084"/>
      </dsp:txXfrm>
    </dsp:sp>
    <dsp:sp modelId="{56DC0CC0-0ECF-4364-AD10-7DDE3648FD2B}">
      <dsp:nvSpPr>
        <dsp:cNvPr id="0" name=""/>
        <dsp:cNvSpPr/>
      </dsp:nvSpPr>
      <dsp:spPr>
        <a:xfrm>
          <a:off x="2291255" y="3695849"/>
          <a:ext cx="6873765" cy="606084"/>
        </a:xfrm>
        <a:prstGeom prst="rect">
          <a:avLst/>
        </a:prstGeom>
        <a:solidFill>
          <a:schemeClr val="accent5">
            <a:tint val="40000"/>
            <a:alpha val="90000"/>
            <a:hueOff val="-1347952"/>
            <a:satOff val="-4566"/>
            <a:lumOff val="-586"/>
            <a:alphaOff val="0"/>
          </a:schemeClr>
        </a:solidFill>
        <a:ln w="12700" cap="flat" cmpd="sng" algn="ctr">
          <a:solidFill>
            <a:schemeClr val="accent5">
              <a:tint val="40000"/>
              <a:alpha val="90000"/>
              <a:hueOff val="-1347952"/>
              <a:satOff val="-4566"/>
              <a:lumOff val="-58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9432" tIns="203200" rIns="139432" bIns="203200" numCol="1" spcCol="1270" anchor="ctr" anchorCtr="0">
          <a:noAutofit/>
        </a:bodyPr>
        <a:lstStyle/>
        <a:p>
          <a:pPr marL="0" lvl="0" indent="0" algn="l" defTabSz="711200">
            <a:lnSpc>
              <a:spcPct val="90000"/>
            </a:lnSpc>
            <a:spcBef>
              <a:spcPct val="0"/>
            </a:spcBef>
            <a:spcAft>
              <a:spcPct val="35000"/>
            </a:spcAft>
            <a:buNone/>
          </a:pPr>
          <a:r>
            <a:rPr lang="en-GB" sz="1600" kern="1200" dirty="0"/>
            <a:t>Monitor progress with the plan</a:t>
          </a:r>
        </a:p>
      </dsp:txBody>
      <dsp:txXfrm>
        <a:off x="2291255" y="3695849"/>
        <a:ext cx="6873765" cy="606084"/>
      </dsp:txXfrm>
    </dsp:sp>
    <dsp:sp modelId="{34D5C0DB-1794-48FF-A2DB-505661EB87A6}">
      <dsp:nvSpPr>
        <dsp:cNvPr id="0" name=""/>
        <dsp:cNvSpPr/>
      </dsp:nvSpPr>
      <dsp:spPr>
        <a:xfrm rot="10800000">
          <a:off x="0" y="2772505"/>
          <a:ext cx="2291255" cy="932438"/>
        </a:xfrm>
        <a:prstGeom prst="upArrowCallout">
          <a:avLst>
            <a:gd name="adj1" fmla="val 5000"/>
            <a:gd name="adj2" fmla="val 10000"/>
            <a:gd name="adj3" fmla="val 15000"/>
            <a:gd name="adj4" fmla="val 64977"/>
          </a:avLst>
        </a:prstGeom>
        <a:solidFill>
          <a:srgbClr val="92D050"/>
        </a:solidFill>
        <a:ln w="12700" cap="flat" cmpd="sng" algn="ctr">
          <a:solidFill>
            <a:schemeClr val="accent5">
              <a:hueOff val="-2703417"/>
              <a:satOff val="-6968"/>
              <a:lumOff val="-470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2954" tIns="149352" rIns="162954" bIns="149352" numCol="1" spcCol="1270" anchor="ctr" anchorCtr="0">
          <a:noAutofit/>
        </a:bodyPr>
        <a:lstStyle/>
        <a:p>
          <a:pPr marL="0" lvl="0" indent="0" algn="ctr" defTabSz="933450">
            <a:lnSpc>
              <a:spcPct val="90000"/>
            </a:lnSpc>
            <a:spcBef>
              <a:spcPct val="0"/>
            </a:spcBef>
            <a:spcAft>
              <a:spcPct val="35000"/>
            </a:spcAft>
            <a:buNone/>
          </a:pPr>
          <a:r>
            <a:rPr lang="en-US" sz="2100" kern="1200" dirty="0"/>
            <a:t>Change</a:t>
          </a:r>
        </a:p>
      </dsp:txBody>
      <dsp:txXfrm rot="-10800000">
        <a:off x="0" y="2772505"/>
        <a:ext cx="2291255" cy="606084"/>
      </dsp:txXfrm>
    </dsp:sp>
    <dsp:sp modelId="{C9C5B34E-14E0-4591-A71E-AA550855516C}">
      <dsp:nvSpPr>
        <dsp:cNvPr id="0" name=""/>
        <dsp:cNvSpPr/>
      </dsp:nvSpPr>
      <dsp:spPr>
        <a:xfrm>
          <a:off x="2291255" y="2772505"/>
          <a:ext cx="6873765" cy="606084"/>
        </a:xfrm>
        <a:prstGeom prst="rect">
          <a:avLst/>
        </a:prstGeom>
        <a:solidFill>
          <a:schemeClr val="accent6">
            <a:lumMod val="40000"/>
            <a:lumOff val="60000"/>
            <a:alpha val="90000"/>
          </a:schemeClr>
        </a:solidFill>
        <a:ln w="12700" cap="flat" cmpd="sng" algn="ctr">
          <a:solidFill>
            <a:schemeClr val="accent5">
              <a:tint val="40000"/>
              <a:alpha val="90000"/>
              <a:hueOff val="-2695905"/>
              <a:satOff val="-9133"/>
              <a:lumOff val="-117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9432" tIns="190500" rIns="139432" bIns="190500" numCol="1" spcCol="1270" anchor="ctr" anchorCtr="0">
          <a:noAutofit/>
        </a:bodyPr>
        <a:lstStyle/>
        <a:p>
          <a:pPr marL="0" lvl="0" indent="0" algn="l" defTabSz="666750">
            <a:lnSpc>
              <a:spcPct val="90000"/>
            </a:lnSpc>
            <a:spcBef>
              <a:spcPct val="0"/>
            </a:spcBef>
            <a:spcAft>
              <a:spcPct val="35000"/>
            </a:spcAft>
            <a:buNone/>
          </a:pPr>
          <a:r>
            <a:rPr lang="en-US" sz="1500" kern="1200" dirty="0">
              <a:latin typeface="+mn-lt"/>
              <a:cs typeface="Arial" panose="020B0604020202020204" pitchFamily="34" charset="0"/>
            </a:rPr>
            <a:t>Change nutritional care plan- e.g. </a:t>
          </a:r>
          <a:r>
            <a:rPr lang="en-US" sz="1500" kern="1200" dirty="0">
              <a:solidFill>
                <a:schemeClr val="tx1"/>
              </a:solidFill>
              <a:latin typeface="+mn-lt"/>
              <a:cs typeface="Arial" panose="020B0604020202020204" pitchFamily="34" charset="0"/>
            </a:rPr>
            <a:t>consider food based treatment or starting homemade ONS replacement drinks (as per LLR Malnutrition management in care homes pathway)</a:t>
          </a:r>
          <a:endParaRPr lang="en-US" sz="1500" kern="1200" dirty="0">
            <a:latin typeface="+mn-lt"/>
            <a:cs typeface="Arial" panose="020B0604020202020204" pitchFamily="34" charset="0"/>
          </a:endParaRPr>
        </a:p>
      </dsp:txBody>
      <dsp:txXfrm>
        <a:off x="2291255" y="2772505"/>
        <a:ext cx="6873765" cy="606084"/>
      </dsp:txXfrm>
    </dsp:sp>
    <dsp:sp modelId="{AA3832DF-E84F-4817-A4D9-753EC1892852}">
      <dsp:nvSpPr>
        <dsp:cNvPr id="0" name=""/>
        <dsp:cNvSpPr/>
      </dsp:nvSpPr>
      <dsp:spPr>
        <a:xfrm rot="10800000">
          <a:off x="0" y="1849161"/>
          <a:ext cx="2291255" cy="932438"/>
        </a:xfrm>
        <a:prstGeom prst="upArrowCallout">
          <a:avLst>
            <a:gd name="adj1" fmla="val 5000"/>
            <a:gd name="adj2" fmla="val 10000"/>
            <a:gd name="adj3" fmla="val 15000"/>
            <a:gd name="adj4" fmla="val 64977"/>
          </a:avLst>
        </a:prstGeom>
        <a:solidFill>
          <a:schemeClr val="accent5">
            <a:hueOff val="-4055126"/>
            <a:satOff val="-10451"/>
            <a:lumOff val="-7059"/>
            <a:alphaOff val="0"/>
          </a:schemeClr>
        </a:solidFill>
        <a:ln w="12700" cap="flat" cmpd="sng" algn="ctr">
          <a:solidFill>
            <a:schemeClr val="accent5">
              <a:hueOff val="-4055126"/>
              <a:satOff val="-10451"/>
              <a:lumOff val="-705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2954" tIns="149352" rIns="162954" bIns="149352" numCol="1" spcCol="1270" anchor="ctr" anchorCtr="0">
          <a:noAutofit/>
        </a:bodyPr>
        <a:lstStyle/>
        <a:p>
          <a:pPr marL="0" lvl="0" indent="0" algn="ctr" defTabSz="933450">
            <a:lnSpc>
              <a:spcPct val="90000"/>
            </a:lnSpc>
            <a:spcBef>
              <a:spcPct val="0"/>
            </a:spcBef>
            <a:spcAft>
              <a:spcPct val="35000"/>
            </a:spcAft>
            <a:buNone/>
          </a:pPr>
          <a:r>
            <a:rPr lang="en-US" sz="2100" kern="1200" dirty="0">
              <a:latin typeface="+mn-lt"/>
              <a:cs typeface="Arial" panose="020B0604020202020204" pitchFamily="34" charset="0"/>
            </a:rPr>
            <a:t>Follow Pathway</a:t>
          </a:r>
        </a:p>
      </dsp:txBody>
      <dsp:txXfrm rot="-10800000">
        <a:off x="0" y="1849161"/>
        <a:ext cx="2291255" cy="606084"/>
      </dsp:txXfrm>
    </dsp:sp>
    <dsp:sp modelId="{8DBA3DDD-D636-439F-899A-2E3DB5DC6390}">
      <dsp:nvSpPr>
        <dsp:cNvPr id="0" name=""/>
        <dsp:cNvSpPr/>
      </dsp:nvSpPr>
      <dsp:spPr>
        <a:xfrm>
          <a:off x="2291255" y="1849161"/>
          <a:ext cx="6873765" cy="606084"/>
        </a:xfrm>
        <a:prstGeom prst="rect">
          <a:avLst/>
        </a:prstGeom>
        <a:solidFill>
          <a:schemeClr val="accent5">
            <a:tint val="40000"/>
            <a:alpha val="90000"/>
            <a:hueOff val="-4043857"/>
            <a:satOff val="-13699"/>
            <a:lumOff val="-1757"/>
            <a:alphaOff val="0"/>
          </a:schemeClr>
        </a:solidFill>
        <a:ln w="12700" cap="flat" cmpd="sng" algn="ctr">
          <a:solidFill>
            <a:schemeClr val="accent5">
              <a:tint val="40000"/>
              <a:alpha val="90000"/>
              <a:hueOff val="-4043857"/>
              <a:satOff val="-13699"/>
              <a:lumOff val="-175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9432" tIns="203200" rIns="139432" bIns="20320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tx1"/>
              </a:solidFill>
              <a:latin typeface="+mn-lt"/>
              <a:cs typeface="Arial" panose="020B0604020202020204" pitchFamily="34" charset="0"/>
            </a:rPr>
            <a:t>Refer to the </a:t>
          </a:r>
          <a:r>
            <a:rPr lang="en-GB" sz="1600" b="1" kern="1200" dirty="0"/>
            <a:t>Care Home Malnutrition Management Pathway (based on MUST) </a:t>
          </a:r>
          <a:r>
            <a:rPr lang="en-GB" sz="1600" b="0" kern="1200" dirty="0"/>
            <a:t>which will advise on which actions to take for your resident </a:t>
          </a:r>
          <a:endParaRPr lang="en-US" sz="1600" kern="1200" dirty="0">
            <a:solidFill>
              <a:schemeClr val="tx1"/>
            </a:solidFill>
            <a:latin typeface="+mn-lt"/>
            <a:cs typeface="Arial" panose="020B0604020202020204" pitchFamily="34" charset="0"/>
          </a:endParaRPr>
        </a:p>
      </dsp:txBody>
      <dsp:txXfrm>
        <a:off x="2291255" y="1849161"/>
        <a:ext cx="6873765" cy="606084"/>
      </dsp:txXfrm>
    </dsp:sp>
    <dsp:sp modelId="{D68902D3-7BDE-4231-AA26-1BB332ABC661}">
      <dsp:nvSpPr>
        <dsp:cNvPr id="0" name=""/>
        <dsp:cNvSpPr/>
      </dsp:nvSpPr>
      <dsp:spPr>
        <a:xfrm rot="10800000">
          <a:off x="0" y="911009"/>
          <a:ext cx="2291255" cy="932438"/>
        </a:xfrm>
        <a:prstGeom prst="upArrowCallout">
          <a:avLst>
            <a:gd name="adj1" fmla="val 5000"/>
            <a:gd name="adj2" fmla="val 10000"/>
            <a:gd name="adj3" fmla="val 15000"/>
            <a:gd name="adj4" fmla="val 64977"/>
          </a:avLst>
        </a:prstGeom>
        <a:solidFill>
          <a:schemeClr val="accent5">
            <a:hueOff val="-5406834"/>
            <a:satOff val="-13935"/>
            <a:lumOff val="-9412"/>
            <a:alphaOff val="0"/>
          </a:schemeClr>
        </a:solidFill>
        <a:ln w="12700" cap="flat" cmpd="sng" algn="ctr">
          <a:solidFill>
            <a:schemeClr val="accent5">
              <a:hueOff val="-5406834"/>
              <a:satOff val="-13935"/>
              <a:lumOff val="-941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2954" tIns="149352" rIns="162954" bIns="149352" numCol="1" spcCol="1270" anchor="ctr" anchorCtr="0">
          <a:noAutofit/>
        </a:bodyPr>
        <a:lstStyle/>
        <a:p>
          <a:pPr marL="0" lvl="0" indent="0" algn="ctr" defTabSz="933450">
            <a:lnSpc>
              <a:spcPct val="90000"/>
            </a:lnSpc>
            <a:spcBef>
              <a:spcPct val="0"/>
            </a:spcBef>
            <a:spcAft>
              <a:spcPct val="35000"/>
            </a:spcAft>
            <a:buNone/>
          </a:pPr>
          <a:r>
            <a:rPr lang="en-US" sz="2100" kern="1200" dirty="0">
              <a:latin typeface="+mn-lt"/>
              <a:cs typeface="Arial" panose="020B0604020202020204" pitchFamily="34" charset="0"/>
            </a:rPr>
            <a:t>Inform</a:t>
          </a:r>
        </a:p>
      </dsp:txBody>
      <dsp:txXfrm rot="-10800000">
        <a:off x="0" y="911009"/>
        <a:ext cx="2291255" cy="606084"/>
      </dsp:txXfrm>
    </dsp:sp>
    <dsp:sp modelId="{66107616-1636-4D71-8B0E-B0F22B646D37}">
      <dsp:nvSpPr>
        <dsp:cNvPr id="0" name=""/>
        <dsp:cNvSpPr/>
      </dsp:nvSpPr>
      <dsp:spPr>
        <a:xfrm>
          <a:off x="2291255" y="925817"/>
          <a:ext cx="6873765" cy="606084"/>
        </a:xfrm>
        <a:prstGeom prst="rect">
          <a:avLst/>
        </a:prstGeom>
        <a:solidFill>
          <a:schemeClr val="accent5">
            <a:tint val="40000"/>
            <a:alpha val="90000"/>
            <a:hueOff val="-5391810"/>
            <a:satOff val="-18266"/>
            <a:lumOff val="-2342"/>
            <a:alphaOff val="0"/>
          </a:schemeClr>
        </a:solidFill>
        <a:ln w="12700" cap="flat" cmpd="sng" algn="ctr">
          <a:solidFill>
            <a:schemeClr val="accent5">
              <a:tint val="40000"/>
              <a:alpha val="90000"/>
              <a:hueOff val="-5391810"/>
              <a:satOff val="-18266"/>
              <a:lumOff val="-234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9432" tIns="203200" rIns="139432" bIns="20320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mn-lt"/>
              <a:cs typeface="Arial" panose="020B0604020202020204" pitchFamily="34" charset="0"/>
            </a:rPr>
            <a:t>Inform senior staff</a:t>
          </a:r>
        </a:p>
      </dsp:txBody>
      <dsp:txXfrm>
        <a:off x="2291255" y="925817"/>
        <a:ext cx="6873765" cy="606084"/>
      </dsp:txXfrm>
    </dsp:sp>
    <dsp:sp modelId="{064EA4C5-975F-4453-964D-F08746D0BA42}">
      <dsp:nvSpPr>
        <dsp:cNvPr id="0" name=""/>
        <dsp:cNvSpPr/>
      </dsp:nvSpPr>
      <dsp:spPr>
        <a:xfrm rot="10800000" flipH="1">
          <a:off x="-11227" y="34436"/>
          <a:ext cx="2198069" cy="932438"/>
        </a:xfrm>
        <a:prstGeom prst="upArrowCallout">
          <a:avLst>
            <a:gd name="adj1" fmla="val 5000"/>
            <a:gd name="adj2" fmla="val 10000"/>
            <a:gd name="adj3" fmla="val 15000"/>
            <a:gd name="adj4" fmla="val 64977"/>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2954" tIns="149352" rIns="162954" bIns="149352" numCol="1" spcCol="1270" anchor="ctr" anchorCtr="0">
          <a:noAutofit/>
        </a:bodyPr>
        <a:lstStyle/>
        <a:p>
          <a:pPr marL="0" lvl="0" indent="0" algn="ctr" defTabSz="933450">
            <a:lnSpc>
              <a:spcPct val="90000"/>
            </a:lnSpc>
            <a:spcBef>
              <a:spcPct val="0"/>
            </a:spcBef>
            <a:spcAft>
              <a:spcPct val="35000"/>
            </a:spcAft>
            <a:buNone/>
          </a:pPr>
          <a:r>
            <a:rPr lang="en-US" sz="2100" kern="1200" dirty="0">
              <a:latin typeface="+mn-lt"/>
              <a:cs typeface="Arial" panose="020B0604020202020204" pitchFamily="34" charset="0"/>
            </a:rPr>
            <a:t>Act</a:t>
          </a:r>
          <a:r>
            <a:rPr lang="en-US" sz="2100" kern="1200" dirty="0">
              <a:latin typeface="+mn-lt"/>
            </a:rPr>
            <a:t> </a:t>
          </a:r>
        </a:p>
      </dsp:txBody>
      <dsp:txXfrm rot="-10800000">
        <a:off x="-11227" y="34436"/>
        <a:ext cx="2198069" cy="606084"/>
      </dsp:txXfrm>
    </dsp:sp>
    <dsp:sp modelId="{E1C4BFDE-324F-4AB2-B6AE-2091FF8FBFEA}">
      <dsp:nvSpPr>
        <dsp:cNvPr id="0" name=""/>
        <dsp:cNvSpPr/>
      </dsp:nvSpPr>
      <dsp:spPr>
        <a:xfrm>
          <a:off x="2164388" y="34431"/>
          <a:ext cx="7011859" cy="606084"/>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9432" tIns="203200" rIns="139432" bIns="20320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mn-lt"/>
              <a:cs typeface="Arial" panose="020B0604020202020204" pitchFamily="34" charset="0"/>
            </a:rPr>
            <a:t>Act on results e.g. increased MUST score</a:t>
          </a:r>
        </a:p>
      </dsp:txBody>
      <dsp:txXfrm>
        <a:off x="2164388" y="34431"/>
        <a:ext cx="7011859" cy="6060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A4B06B-B78B-46BA-8EAC-392871807B7B}">
      <dsp:nvSpPr>
        <dsp:cNvPr id="0" name=""/>
        <dsp:cNvSpPr/>
      </dsp:nvSpPr>
      <dsp:spPr>
        <a:xfrm>
          <a:off x="0" y="534124"/>
          <a:ext cx="3278242" cy="2081683"/>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2CE8868A-F872-496C-A4B8-15DB21DD8818}">
      <dsp:nvSpPr>
        <dsp:cNvPr id="0" name=""/>
        <dsp:cNvSpPr/>
      </dsp:nvSpPr>
      <dsp:spPr>
        <a:xfrm>
          <a:off x="364249" y="880160"/>
          <a:ext cx="3278242" cy="2081683"/>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ctr" defTabSz="844550">
            <a:lnSpc>
              <a:spcPct val="90000"/>
            </a:lnSpc>
            <a:spcBef>
              <a:spcPct val="0"/>
            </a:spcBef>
            <a:spcAft>
              <a:spcPct val="35000"/>
            </a:spcAft>
            <a:buNone/>
          </a:pPr>
          <a:r>
            <a:rPr lang="en-GB" sz="1900" b="1" u="sng" kern="1200" dirty="0"/>
            <a:t>1</a:t>
          </a:r>
        </a:p>
        <a:p>
          <a:pPr marL="0" lvl="0" indent="0" algn="ctr" defTabSz="844550">
            <a:lnSpc>
              <a:spcPct val="90000"/>
            </a:lnSpc>
            <a:spcBef>
              <a:spcPct val="0"/>
            </a:spcBef>
            <a:spcAft>
              <a:spcPct val="35000"/>
            </a:spcAft>
            <a:buNone/>
          </a:pPr>
          <a:r>
            <a:rPr lang="en-GB" sz="1900" kern="1200" dirty="0"/>
            <a:t>If exclusion criteria are met</a:t>
          </a:r>
          <a:endParaRPr lang="en-US" sz="1900" kern="1200" dirty="0"/>
        </a:p>
      </dsp:txBody>
      <dsp:txXfrm>
        <a:off x="425219" y="941130"/>
        <a:ext cx="3156302" cy="1959743"/>
      </dsp:txXfrm>
    </dsp:sp>
    <dsp:sp modelId="{22E5ADA5-08ED-4B18-9629-836DDB89D81B}">
      <dsp:nvSpPr>
        <dsp:cNvPr id="0" name=""/>
        <dsp:cNvSpPr/>
      </dsp:nvSpPr>
      <dsp:spPr>
        <a:xfrm>
          <a:off x="4006740" y="534124"/>
          <a:ext cx="3278242" cy="2081683"/>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D0A113B9-D666-47A2-AF58-BC1516538D90}">
      <dsp:nvSpPr>
        <dsp:cNvPr id="0" name=""/>
        <dsp:cNvSpPr/>
      </dsp:nvSpPr>
      <dsp:spPr>
        <a:xfrm>
          <a:off x="4370989" y="880160"/>
          <a:ext cx="3278242" cy="2081683"/>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ctr" defTabSz="844550">
            <a:lnSpc>
              <a:spcPct val="90000"/>
            </a:lnSpc>
            <a:spcBef>
              <a:spcPct val="0"/>
            </a:spcBef>
            <a:spcAft>
              <a:spcPct val="35000"/>
            </a:spcAft>
            <a:buNone/>
          </a:pPr>
          <a:r>
            <a:rPr lang="en-GB" sz="1900" b="1" u="sng" kern="1200" dirty="0"/>
            <a:t>2</a:t>
          </a:r>
        </a:p>
        <a:p>
          <a:pPr marL="0" lvl="0" indent="0" algn="ctr" defTabSz="844550">
            <a:lnSpc>
              <a:spcPct val="90000"/>
            </a:lnSpc>
            <a:spcBef>
              <a:spcPct val="0"/>
            </a:spcBef>
            <a:spcAft>
              <a:spcPct val="35000"/>
            </a:spcAft>
            <a:buNone/>
          </a:pPr>
          <a:r>
            <a:rPr lang="en-GB" sz="1900" kern="1200" dirty="0"/>
            <a:t>If food based treatments and homemade ONS replacement drinks are in place, but the resident is not improving (MUST score of 2+)</a:t>
          </a:r>
          <a:endParaRPr lang="en-US" sz="1900" kern="1200" dirty="0"/>
        </a:p>
      </dsp:txBody>
      <dsp:txXfrm>
        <a:off x="4431959" y="941130"/>
        <a:ext cx="3156302" cy="1959743"/>
      </dsp:txXfrm>
    </dsp:sp>
    <dsp:sp modelId="{181894DE-DF0A-43BB-AAF3-37785279033F}">
      <dsp:nvSpPr>
        <dsp:cNvPr id="0" name=""/>
        <dsp:cNvSpPr/>
      </dsp:nvSpPr>
      <dsp:spPr>
        <a:xfrm>
          <a:off x="8013481" y="534124"/>
          <a:ext cx="3278242" cy="2081683"/>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270E9F3-6147-48BD-A886-5B871F27CBDE}">
      <dsp:nvSpPr>
        <dsp:cNvPr id="0" name=""/>
        <dsp:cNvSpPr/>
      </dsp:nvSpPr>
      <dsp:spPr>
        <a:xfrm>
          <a:off x="8377730" y="880160"/>
          <a:ext cx="3278242" cy="2081683"/>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ctr" defTabSz="844550">
            <a:lnSpc>
              <a:spcPct val="90000"/>
            </a:lnSpc>
            <a:spcBef>
              <a:spcPct val="0"/>
            </a:spcBef>
            <a:spcAft>
              <a:spcPct val="35000"/>
            </a:spcAft>
            <a:buNone/>
          </a:pPr>
          <a:r>
            <a:rPr lang="en-GB" sz="1900" b="1" u="sng" kern="1200" dirty="0"/>
            <a:t>3</a:t>
          </a:r>
        </a:p>
        <a:p>
          <a:pPr marL="0" lvl="0" indent="0" algn="ctr" defTabSz="844550">
            <a:lnSpc>
              <a:spcPct val="90000"/>
            </a:lnSpc>
            <a:spcBef>
              <a:spcPct val="0"/>
            </a:spcBef>
            <a:spcAft>
              <a:spcPct val="35000"/>
            </a:spcAft>
            <a:buNone/>
          </a:pPr>
          <a:r>
            <a:rPr lang="en-GB" sz="1900" kern="1200" dirty="0"/>
            <a:t>Dietetic referral criteria is not met, but you would still like advice.</a:t>
          </a:r>
          <a:endParaRPr lang="en-US" sz="1900" kern="1200" dirty="0"/>
        </a:p>
      </dsp:txBody>
      <dsp:txXfrm>
        <a:off x="8438700" y="941130"/>
        <a:ext cx="3156302" cy="195974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CCFD40-691A-4DCF-97F6-5E2B578E4C59}">
      <dsp:nvSpPr>
        <dsp:cNvPr id="0" name=""/>
        <dsp:cNvSpPr/>
      </dsp:nvSpPr>
      <dsp:spPr>
        <a:xfrm>
          <a:off x="0" y="355119"/>
          <a:ext cx="10586720" cy="127575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1647" tIns="374904" rIns="821647" bIns="128016" numCol="1" spcCol="1270" anchor="t" anchorCtr="0">
          <a:noAutofit/>
        </a:bodyPr>
        <a:lstStyle/>
        <a:p>
          <a:pPr marL="171450" lvl="1" indent="-171450" algn="l" defTabSz="800100">
            <a:lnSpc>
              <a:spcPct val="90000"/>
            </a:lnSpc>
            <a:spcBef>
              <a:spcPct val="0"/>
            </a:spcBef>
            <a:spcAft>
              <a:spcPct val="15000"/>
            </a:spcAft>
            <a:buChar char="•"/>
          </a:pPr>
          <a:r>
            <a:rPr lang="en-GB" sz="1800" kern="1200" dirty="0"/>
            <a:t>Resident will usually already be referred to Leicestershire Nutrition and Dietetics Home Enteral Tube Feeding Dietetic Team/ other Home Enteral Tube Feeding Dietetic Team if under out of area care. </a:t>
          </a:r>
          <a:endParaRPr lang="en-US" sz="1800" kern="1200" dirty="0"/>
        </a:p>
      </dsp:txBody>
      <dsp:txXfrm>
        <a:off x="0" y="355119"/>
        <a:ext cx="10586720" cy="1275750"/>
      </dsp:txXfrm>
    </dsp:sp>
    <dsp:sp modelId="{6EA078A7-32D7-4F1A-97F3-ED7CA6495792}">
      <dsp:nvSpPr>
        <dsp:cNvPr id="0" name=""/>
        <dsp:cNvSpPr/>
      </dsp:nvSpPr>
      <dsp:spPr>
        <a:xfrm>
          <a:off x="529336" y="89439"/>
          <a:ext cx="7410704" cy="53136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0107" tIns="0" rIns="280107" bIns="0" numCol="1" spcCol="1270" anchor="ctr" anchorCtr="0">
          <a:noAutofit/>
        </a:bodyPr>
        <a:lstStyle/>
        <a:p>
          <a:pPr marL="0" lvl="0" indent="0" algn="l" defTabSz="800100">
            <a:lnSpc>
              <a:spcPct val="90000"/>
            </a:lnSpc>
            <a:spcBef>
              <a:spcPct val="0"/>
            </a:spcBef>
            <a:spcAft>
              <a:spcPct val="35000"/>
            </a:spcAft>
            <a:buNone/>
          </a:pPr>
          <a:r>
            <a:rPr lang="en-GB" sz="1800" kern="1200" dirty="0"/>
            <a:t>Tube fed residents </a:t>
          </a:r>
          <a:endParaRPr lang="en-US" sz="1800" kern="1200" dirty="0"/>
        </a:p>
      </dsp:txBody>
      <dsp:txXfrm>
        <a:off x="555275" y="115378"/>
        <a:ext cx="7358826" cy="479482"/>
      </dsp:txXfrm>
    </dsp:sp>
    <dsp:sp modelId="{F0A2EE7F-8407-4AED-9B24-B7B2566577F4}">
      <dsp:nvSpPr>
        <dsp:cNvPr id="0" name=""/>
        <dsp:cNvSpPr/>
      </dsp:nvSpPr>
      <dsp:spPr>
        <a:xfrm>
          <a:off x="0" y="1993749"/>
          <a:ext cx="10586720" cy="1020600"/>
        </a:xfrm>
        <a:prstGeom prst="rect">
          <a:avLst/>
        </a:prstGeom>
        <a:solidFill>
          <a:schemeClr val="lt1">
            <a:alpha val="90000"/>
            <a:hueOff val="0"/>
            <a:satOff val="0"/>
            <a:lumOff val="0"/>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1647" tIns="374904" rIns="821647" bIns="128016" numCol="1" spcCol="1270" anchor="t" anchorCtr="0">
          <a:noAutofit/>
        </a:bodyPr>
        <a:lstStyle/>
        <a:p>
          <a:pPr marL="171450" lvl="1" indent="-171450" algn="l" defTabSz="800100">
            <a:lnSpc>
              <a:spcPct val="90000"/>
            </a:lnSpc>
            <a:spcBef>
              <a:spcPct val="0"/>
            </a:spcBef>
            <a:spcAft>
              <a:spcPct val="15000"/>
            </a:spcAft>
            <a:buChar char="•"/>
          </a:pPr>
          <a:r>
            <a:rPr lang="en-GB" sz="1800" kern="1200"/>
            <a:t>The resident has been diagnosed with swallowing difficulty (dysphagia) requiring thickened ONS and has been identified as malnourished using a validated screening tool (e.g., MUST).</a:t>
          </a:r>
          <a:endParaRPr lang="en-US" sz="1800" kern="1200"/>
        </a:p>
      </dsp:txBody>
      <dsp:txXfrm>
        <a:off x="0" y="1993749"/>
        <a:ext cx="10586720" cy="1020600"/>
      </dsp:txXfrm>
    </dsp:sp>
    <dsp:sp modelId="{0156D712-7E1B-4C17-A4F5-6705E514D391}">
      <dsp:nvSpPr>
        <dsp:cNvPr id="0" name=""/>
        <dsp:cNvSpPr/>
      </dsp:nvSpPr>
      <dsp:spPr>
        <a:xfrm>
          <a:off x="529336" y="1728069"/>
          <a:ext cx="7410704" cy="531360"/>
        </a:xfrm>
        <a:prstGeom prst="roundRect">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0107" tIns="0" rIns="280107" bIns="0" numCol="1" spcCol="1270" anchor="ctr" anchorCtr="0">
          <a:noAutofit/>
        </a:bodyPr>
        <a:lstStyle/>
        <a:p>
          <a:pPr marL="0" lvl="0" indent="0" algn="l" defTabSz="800100">
            <a:lnSpc>
              <a:spcPct val="90000"/>
            </a:lnSpc>
            <a:spcBef>
              <a:spcPct val="0"/>
            </a:spcBef>
            <a:spcAft>
              <a:spcPct val="35000"/>
            </a:spcAft>
            <a:buNone/>
          </a:pPr>
          <a:r>
            <a:rPr lang="en-GB" sz="1800" kern="1200" dirty="0"/>
            <a:t>Residents with Dysphagia</a:t>
          </a:r>
          <a:endParaRPr lang="en-US" sz="1800" kern="1200" dirty="0"/>
        </a:p>
      </dsp:txBody>
      <dsp:txXfrm>
        <a:off x="555275" y="1754008"/>
        <a:ext cx="7358826" cy="479482"/>
      </dsp:txXfrm>
    </dsp:sp>
    <dsp:sp modelId="{2D3DAE11-B3DB-4D85-B412-69B7C5B205E5}">
      <dsp:nvSpPr>
        <dsp:cNvPr id="0" name=""/>
        <dsp:cNvSpPr/>
      </dsp:nvSpPr>
      <dsp:spPr>
        <a:xfrm>
          <a:off x="0" y="3377230"/>
          <a:ext cx="10586720" cy="1786050"/>
        </a:xfrm>
        <a:prstGeom prst="rect">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1647" tIns="374904" rIns="821647" bIns="128016" numCol="1" spcCol="1270" anchor="t" anchorCtr="0">
          <a:noAutofit/>
        </a:bodyPr>
        <a:lstStyle/>
        <a:p>
          <a:pPr marL="171450" lvl="1" indent="-171450" algn="l" defTabSz="800100">
            <a:lnSpc>
              <a:spcPct val="90000"/>
            </a:lnSpc>
            <a:spcBef>
              <a:spcPct val="0"/>
            </a:spcBef>
            <a:spcAft>
              <a:spcPct val="15000"/>
            </a:spcAft>
            <a:buChar char="•"/>
          </a:pPr>
          <a:r>
            <a:rPr lang="en-GB" sz="1800" kern="1200" dirty="0"/>
            <a:t>In very exceptional circumstances where a clinical assessment indicates the need to consider alternative intervention to home-made nutritional supplements as part of a food-based approach, this must be decided on a case-by case basis with a clear rationale to justify recommended action plan and aims of treatment in supporting the resident to meeting their nutritional needs. </a:t>
          </a:r>
          <a:endParaRPr lang="en-US" sz="1800" kern="1200" dirty="0"/>
        </a:p>
      </dsp:txBody>
      <dsp:txXfrm>
        <a:off x="0" y="3377230"/>
        <a:ext cx="10586720" cy="1786050"/>
      </dsp:txXfrm>
    </dsp:sp>
    <dsp:sp modelId="{32E7C361-9412-42E9-AA1C-46A1C3322FED}">
      <dsp:nvSpPr>
        <dsp:cNvPr id="0" name=""/>
        <dsp:cNvSpPr/>
      </dsp:nvSpPr>
      <dsp:spPr>
        <a:xfrm>
          <a:off x="529336" y="3111550"/>
          <a:ext cx="7410704" cy="531360"/>
        </a:xfrm>
        <a:prstGeom prst="round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0107" tIns="0" rIns="280107" bIns="0" numCol="1" spcCol="1270" anchor="ctr" anchorCtr="0">
          <a:noAutofit/>
        </a:bodyPr>
        <a:lstStyle/>
        <a:p>
          <a:pPr marL="0" lvl="0" indent="0" algn="l" defTabSz="800100">
            <a:lnSpc>
              <a:spcPct val="90000"/>
            </a:lnSpc>
            <a:spcBef>
              <a:spcPct val="0"/>
            </a:spcBef>
            <a:spcAft>
              <a:spcPct val="35000"/>
            </a:spcAft>
            <a:buNone/>
          </a:pPr>
          <a:r>
            <a:rPr lang="en-GB" sz="1800" kern="1200"/>
            <a:t>Exceptional circumstances</a:t>
          </a:r>
          <a:endParaRPr lang="en-US" sz="1800" kern="1200"/>
        </a:p>
      </dsp:txBody>
      <dsp:txXfrm>
        <a:off x="555275" y="3137489"/>
        <a:ext cx="7358826" cy="4794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0EBB16-8E11-45A5-86DC-E0DB04CA7207}">
      <dsp:nvSpPr>
        <dsp:cNvPr id="0" name=""/>
        <dsp:cNvSpPr/>
      </dsp:nvSpPr>
      <dsp:spPr>
        <a:xfrm>
          <a:off x="0" y="2803"/>
          <a:ext cx="7026295" cy="1196416"/>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B4392858-BCCF-4012-B539-0A321C217C4C}">
      <dsp:nvSpPr>
        <dsp:cNvPr id="0" name=""/>
        <dsp:cNvSpPr/>
      </dsp:nvSpPr>
      <dsp:spPr>
        <a:xfrm>
          <a:off x="361916" y="271997"/>
          <a:ext cx="658029" cy="65802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83559A2-8DE6-499F-8F58-65D9E12E4808}">
      <dsp:nvSpPr>
        <dsp:cNvPr id="0" name=""/>
        <dsp:cNvSpPr/>
      </dsp:nvSpPr>
      <dsp:spPr>
        <a:xfrm>
          <a:off x="1381861" y="2803"/>
          <a:ext cx="5521052" cy="1420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362" tIns="150362" rIns="150362" bIns="150362" numCol="1" spcCol="1270" anchor="ctr" anchorCtr="0">
          <a:noAutofit/>
        </a:bodyPr>
        <a:lstStyle/>
        <a:p>
          <a:pPr marL="0" lvl="0" indent="0" algn="l" defTabSz="800100">
            <a:lnSpc>
              <a:spcPct val="100000"/>
            </a:lnSpc>
            <a:spcBef>
              <a:spcPct val="0"/>
            </a:spcBef>
            <a:spcAft>
              <a:spcPct val="35000"/>
            </a:spcAft>
            <a:buNone/>
          </a:pPr>
          <a:r>
            <a:rPr lang="en-GB" sz="1800" kern="1200" dirty="0"/>
            <a:t>We now have a Care-Home-to Dietetics Direct Referral Form available for all residents who require nutrition support advice in relation to malnutrition.</a:t>
          </a:r>
          <a:endParaRPr lang="en-US" sz="1800" kern="1200" dirty="0"/>
        </a:p>
      </dsp:txBody>
      <dsp:txXfrm>
        <a:off x="1381861" y="2803"/>
        <a:ext cx="5521052" cy="1420745"/>
      </dsp:txXfrm>
    </dsp:sp>
    <dsp:sp modelId="{C730D36C-923E-4E74-8A2A-D8390F582DFA}">
      <dsp:nvSpPr>
        <dsp:cNvPr id="0" name=""/>
        <dsp:cNvSpPr/>
      </dsp:nvSpPr>
      <dsp:spPr>
        <a:xfrm>
          <a:off x="0" y="1852314"/>
          <a:ext cx="7026295" cy="1196416"/>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4A388712-E50F-4ED9-BCFB-0533334FDFE8}">
      <dsp:nvSpPr>
        <dsp:cNvPr id="0" name=""/>
        <dsp:cNvSpPr/>
      </dsp:nvSpPr>
      <dsp:spPr>
        <a:xfrm>
          <a:off x="361916" y="2047928"/>
          <a:ext cx="658029" cy="65802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4555F8E-A085-4BF9-B554-9615731E8E34}">
      <dsp:nvSpPr>
        <dsp:cNvPr id="0" name=""/>
        <dsp:cNvSpPr/>
      </dsp:nvSpPr>
      <dsp:spPr>
        <a:xfrm>
          <a:off x="1381861" y="1778734"/>
          <a:ext cx="5521052" cy="1420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362" tIns="150362" rIns="150362" bIns="150362" numCol="1" spcCol="1270" anchor="ctr" anchorCtr="0">
          <a:noAutofit/>
        </a:bodyPr>
        <a:lstStyle/>
        <a:p>
          <a:pPr marL="0" lvl="0" indent="0" algn="l" defTabSz="889000">
            <a:lnSpc>
              <a:spcPct val="100000"/>
            </a:lnSpc>
            <a:spcBef>
              <a:spcPct val="0"/>
            </a:spcBef>
            <a:spcAft>
              <a:spcPts val="0"/>
            </a:spcAft>
            <a:buNone/>
          </a:pPr>
          <a:r>
            <a:rPr lang="en-GB" sz="2000" kern="1200" dirty="0"/>
            <a:t>Please ensure:</a:t>
          </a:r>
        </a:p>
        <a:p>
          <a:pPr marL="0" lvl="0" indent="0" algn="l" defTabSz="889000">
            <a:lnSpc>
              <a:spcPct val="100000"/>
            </a:lnSpc>
            <a:spcBef>
              <a:spcPct val="0"/>
            </a:spcBef>
            <a:spcAft>
              <a:spcPts val="0"/>
            </a:spcAft>
            <a:buNone/>
          </a:pPr>
          <a:r>
            <a:rPr lang="en-GB" sz="1600" kern="1200" dirty="0"/>
            <a:t>- All Questions/sections are completed</a:t>
          </a:r>
          <a:endParaRPr lang="en-US" sz="1600" kern="1200" dirty="0"/>
        </a:p>
        <a:p>
          <a:pPr marL="0" lvl="0" indent="0" algn="l" defTabSz="889000">
            <a:lnSpc>
              <a:spcPct val="100000"/>
            </a:lnSpc>
            <a:spcBef>
              <a:spcPct val="0"/>
            </a:spcBef>
            <a:spcAft>
              <a:spcPts val="0"/>
            </a:spcAft>
            <a:buNone/>
          </a:pPr>
          <a:r>
            <a:rPr lang="en-GB" sz="1600" kern="1200" dirty="0"/>
            <a:t>- Attach 3 days of detailed food and fluid charts for the resident</a:t>
          </a:r>
          <a:endParaRPr lang="en-US" sz="1600" kern="1200" dirty="0"/>
        </a:p>
        <a:p>
          <a:pPr marL="0" lvl="0" indent="0" algn="l" defTabSz="889000">
            <a:lnSpc>
              <a:spcPct val="100000"/>
            </a:lnSpc>
            <a:spcBef>
              <a:spcPct val="0"/>
            </a:spcBef>
            <a:spcAft>
              <a:spcPts val="0"/>
            </a:spcAft>
            <a:buNone/>
          </a:pPr>
          <a:r>
            <a:rPr lang="en-GB" sz="1600" kern="1200" dirty="0"/>
            <a:t>- Attach a copy of the residents MARS chart </a:t>
          </a:r>
        </a:p>
      </dsp:txBody>
      <dsp:txXfrm>
        <a:off x="1381861" y="1778734"/>
        <a:ext cx="5521052" cy="1420745"/>
      </dsp:txXfrm>
    </dsp:sp>
    <dsp:sp modelId="{52F8908B-7FAA-4B83-B582-CEDE9F9DDA7A}">
      <dsp:nvSpPr>
        <dsp:cNvPr id="0" name=""/>
        <dsp:cNvSpPr/>
      </dsp:nvSpPr>
      <dsp:spPr>
        <a:xfrm>
          <a:off x="0" y="3547403"/>
          <a:ext cx="7026295" cy="1196416"/>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EAE7137-413A-42C0-81D0-5B0BFD666852}">
      <dsp:nvSpPr>
        <dsp:cNvPr id="0" name=""/>
        <dsp:cNvSpPr/>
      </dsp:nvSpPr>
      <dsp:spPr>
        <a:xfrm>
          <a:off x="361916" y="3823859"/>
          <a:ext cx="658029" cy="65802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E1A78689-364D-49AC-B0FE-4921A0626A27}">
      <dsp:nvSpPr>
        <dsp:cNvPr id="0" name=""/>
        <dsp:cNvSpPr/>
      </dsp:nvSpPr>
      <dsp:spPr>
        <a:xfrm>
          <a:off x="1381861" y="3554666"/>
          <a:ext cx="5521052" cy="1420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362" tIns="150362" rIns="150362" bIns="150362" numCol="1" spcCol="1270" anchor="ctr" anchorCtr="0">
          <a:noAutofit/>
        </a:bodyPr>
        <a:lstStyle/>
        <a:p>
          <a:pPr marL="0" lvl="0" indent="0" algn="l" defTabSz="800100">
            <a:lnSpc>
              <a:spcPct val="100000"/>
            </a:lnSpc>
            <a:spcBef>
              <a:spcPct val="0"/>
            </a:spcBef>
            <a:spcAft>
              <a:spcPct val="35000"/>
            </a:spcAft>
            <a:buNone/>
          </a:pPr>
          <a:r>
            <a:rPr lang="en-GB" sz="1800" kern="1200" dirty="0"/>
            <a:t>Please send all referrals to: </a:t>
          </a:r>
          <a:r>
            <a:rPr lang="en-GB" sz="1800" kern="1200" dirty="0">
              <a:hlinkClick xmlns:r="http://schemas.openxmlformats.org/officeDocument/2006/relationships" r:id="rId7"/>
            </a:rPr>
            <a:t>lpt.dietitiansphcadmin@nhs.net</a:t>
          </a:r>
          <a:endParaRPr lang="en-US" sz="1800" kern="1200" dirty="0"/>
        </a:p>
      </dsp:txBody>
      <dsp:txXfrm>
        <a:off x="1381861" y="3554666"/>
        <a:ext cx="5521052" cy="1420745"/>
      </dsp:txXfrm>
    </dsp:sp>
    <dsp:sp modelId="{3B1C6C35-0BEC-4248-AD03-17C5C8C1775B}">
      <dsp:nvSpPr>
        <dsp:cNvPr id="0" name=""/>
        <dsp:cNvSpPr/>
      </dsp:nvSpPr>
      <dsp:spPr>
        <a:xfrm>
          <a:off x="0" y="5330597"/>
          <a:ext cx="7026295" cy="1196416"/>
        </a:xfrm>
        <a:prstGeom prst="roundRect">
          <a:avLst>
            <a:gd name="adj" fmla="val 10000"/>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0C48FFA-D21C-43F1-B260-494CF523BBCC}">
      <dsp:nvSpPr>
        <dsp:cNvPr id="0" name=""/>
        <dsp:cNvSpPr/>
      </dsp:nvSpPr>
      <dsp:spPr>
        <a:xfrm>
          <a:off x="361916" y="5599791"/>
          <a:ext cx="658029" cy="658029"/>
        </a:xfrm>
        <a:prstGeom prst="rect">
          <a:avLst/>
        </a:prstGeom>
        <a:blipFill>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48E5ACD-721F-4810-A00F-36866E72159A}">
      <dsp:nvSpPr>
        <dsp:cNvPr id="0" name=""/>
        <dsp:cNvSpPr/>
      </dsp:nvSpPr>
      <dsp:spPr>
        <a:xfrm>
          <a:off x="1381861" y="5330597"/>
          <a:ext cx="5521052" cy="1420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362" tIns="150362" rIns="150362" bIns="150362" numCol="1" spcCol="1270" anchor="ctr" anchorCtr="0">
          <a:noAutofit/>
        </a:bodyPr>
        <a:lstStyle/>
        <a:p>
          <a:pPr marL="0" lvl="0" indent="0" algn="l" defTabSz="977900">
            <a:lnSpc>
              <a:spcPct val="100000"/>
            </a:lnSpc>
            <a:spcBef>
              <a:spcPct val="0"/>
            </a:spcBef>
            <a:spcAft>
              <a:spcPct val="35000"/>
            </a:spcAft>
            <a:buNone/>
          </a:pPr>
          <a:endParaRPr lang="en-GB" sz="2200" kern="1200"/>
        </a:p>
      </dsp:txBody>
      <dsp:txXfrm>
        <a:off x="1381861" y="5330597"/>
        <a:ext cx="5521052" cy="14207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6D2E00-77E3-4E45-81AE-1B9F2611D631}">
      <dsp:nvSpPr>
        <dsp:cNvPr id="0" name=""/>
        <dsp:cNvSpPr/>
      </dsp:nvSpPr>
      <dsp:spPr>
        <a:xfrm>
          <a:off x="253069" y="384506"/>
          <a:ext cx="1356939" cy="1356939"/>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DF446B-A542-4A67-997C-3FC0E8EEEF4B}">
      <dsp:nvSpPr>
        <dsp:cNvPr id="0" name=""/>
        <dsp:cNvSpPr/>
      </dsp:nvSpPr>
      <dsp:spPr>
        <a:xfrm>
          <a:off x="538026" y="669463"/>
          <a:ext cx="787024" cy="787024"/>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7545E30-8417-4FD1-AA30-8E12ED3360BC}">
      <dsp:nvSpPr>
        <dsp:cNvPr id="0" name=""/>
        <dsp:cNvSpPr/>
      </dsp:nvSpPr>
      <dsp:spPr>
        <a:xfrm>
          <a:off x="1900781" y="384506"/>
          <a:ext cx="3198499" cy="13569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n-GB" sz="1900" kern="1200" dirty="0"/>
            <a:t>Adequate </a:t>
          </a:r>
          <a:r>
            <a:rPr lang="en-GB" sz="1900" u="sng" kern="1200" dirty="0"/>
            <a:t>food-based treatment</a:t>
          </a:r>
          <a:r>
            <a:rPr lang="en-GB" sz="1900" kern="1200" dirty="0"/>
            <a:t> has not been provided every day for at least 1 month (and there is no evidence of this on the food charts)</a:t>
          </a:r>
          <a:endParaRPr lang="en-US" sz="1900" kern="1200" dirty="0"/>
        </a:p>
      </dsp:txBody>
      <dsp:txXfrm>
        <a:off x="1900781" y="384506"/>
        <a:ext cx="3198499" cy="1356939"/>
      </dsp:txXfrm>
    </dsp:sp>
    <dsp:sp modelId="{4496A244-84A8-4F1F-98E2-28F528100CEC}">
      <dsp:nvSpPr>
        <dsp:cNvPr id="0" name=""/>
        <dsp:cNvSpPr/>
      </dsp:nvSpPr>
      <dsp:spPr>
        <a:xfrm>
          <a:off x="5656595" y="384506"/>
          <a:ext cx="1356939" cy="1356939"/>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8FD758-E1DE-4433-B57C-A3C9530A60B6}">
      <dsp:nvSpPr>
        <dsp:cNvPr id="0" name=""/>
        <dsp:cNvSpPr/>
      </dsp:nvSpPr>
      <dsp:spPr>
        <a:xfrm>
          <a:off x="5941552" y="669463"/>
          <a:ext cx="787024" cy="7870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C51E9DA-49AF-451A-9E7A-BCF0809A749D}">
      <dsp:nvSpPr>
        <dsp:cNvPr id="0" name=""/>
        <dsp:cNvSpPr/>
      </dsp:nvSpPr>
      <dsp:spPr>
        <a:xfrm>
          <a:off x="7304306" y="384506"/>
          <a:ext cx="3198499" cy="13569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n-GB" sz="1900" kern="1200" dirty="0"/>
            <a:t>Resident has been unwell and/or has had hospital admission recently - this is likely to be the reason for weight loss</a:t>
          </a:r>
          <a:endParaRPr lang="en-US" sz="1900" kern="1200" dirty="0"/>
        </a:p>
      </dsp:txBody>
      <dsp:txXfrm>
        <a:off x="7304306" y="384506"/>
        <a:ext cx="3198499" cy="1356939"/>
      </dsp:txXfrm>
    </dsp:sp>
    <dsp:sp modelId="{8D1E28E0-7A25-4483-911B-3295984D5023}">
      <dsp:nvSpPr>
        <dsp:cNvPr id="0" name=""/>
        <dsp:cNvSpPr/>
      </dsp:nvSpPr>
      <dsp:spPr>
        <a:xfrm>
          <a:off x="253069" y="2454809"/>
          <a:ext cx="1356939" cy="1356939"/>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B215921-3A07-4A34-9819-03C6DDCA4E37}">
      <dsp:nvSpPr>
        <dsp:cNvPr id="0" name=""/>
        <dsp:cNvSpPr/>
      </dsp:nvSpPr>
      <dsp:spPr>
        <a:xfrm>
          <a:off x="538026" y="2739766"/>
          <a:ext cx="787024" cy="7870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37C027D-8B92-4E51-8750-2C62059D15E6}">
      <dsp:nvSpPr>
        <dsp:cNvPr id="0" name=""/>
        <dsp:cNvSpPr/>
      </dsp:nvSpPr>
      <dsp:spPr>
        <a:xfrm>
          <a:off x="1900781" y="2454809"/>
          <a:ext cx="3198499" cy="13569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n-GB" sz="1900" kern="1200" dirty="0"/>
            <a:t>Resident has been admitted to the Home within the last 1 month - admission is likely to be reason for reduced appetite/intake</a:t>
          </a:r>
          <a:endParaRPr lang="en-US" sz="1900" kern="1200" dirty="0"/>
        </a:p>
      </dsp:txBody>
      <dsp:txXfrm>
        <a:off x="1900781" y="2454809"/>
        <a:ext cx="3198499" cy="1356939"/>
      </dsp:txXfrm>
    </dsp:sp>
    <dsp:sp modelId="{82EAE341-E6BE-4520-8FD8-F650CC241CE7}">
      <dsp:nvSpPr>
        <dsp:cNvPr id="0" name=""/>
        <dsp:cNvSpPr/>
      </dsp:nvSpPr>
      <dsp:spPr>
        <a:xfrm>
          <a:off x="5656595" y="2454809"/>
          <a:ext cx="1356939" cy="1356939"/>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55C43D-C903-4AE6-ABA8-8F3173A2A634}">
      <dsp:nvSpPr>
        <dsp:cNvPr id="0" name=""/>
        <dsp:cNvSpPr/>
      </dsp:nvSpPr>
      <dsp:spPr>
        <a:xfrm>
          <a:off x="5941552" y="2739766"/>
          <a:ext cx="787024" cy="787024"/>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5F2B6A8-1B4C-408F-B373-2C70065C3DC5}">
      <dsp:nvSpPr>
        <dsp:cNvPr id="0" name=""/>
        <dsp:cNvSpPr/>
      </dsp:nvSpPr>
      <dsp:spPr>
        <a:xfrm>
          <a:off x="7304306" y="2454809"/>
          <a:ext cx="3198499" cy="13569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n-GB" sz="1900" kern="1200" dirty="0"/>
            <a:t>Resident is reaching </a:t>
          </a:r>
          <a:r>
            <a:rPr lang="en-GB" sz="1900" u="sng" kern="1200" dirty="0"/>
            <a:t>end of life</a:t>
          </a:r>
          <a:r>
            <a:rPr lang="en-GB" sz="1900" kern="1200" dirty="0"/>
            <a:t> (last few weeks of life)</a:t>
          </a:r>
          <a:endParaRPr lang="en-US" sz="1900" kern="1200" dirty="0"/>
        </a:p>
      </dsp:txBody>
      <dsp:txXfrm>
        <a:off x="7304306" y="2454809"/>
        <a:ext cx="3198499" cy="135693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A409F6-A36C-4A99-BD54-08232D611363}" type="datetimeFigureOut">
              <a:rPr lang="en-GB" smtClean="0"/>
              <a:t>13/05/2026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C2A54-76C3-4896-B7F3-28AC985D398A}" type="slidenum">
              <a:rPr lang="en-GB" smtClean="0"/>
              <a:t>‹#›</a:t>
            </a:fld>
            <a:endParaRPr lang="en-GB"/>
          </a:p>
        </p:txBody>
      </p:sp>
    </p:spTree>
    <p:extLst>
      <p:ext uri="{BB962C8B-B14F-4D97-AF65-F5344CB8AC3E}">
        <p14:creationId xmlns:p14="http://schemas.microsoft.com/office/powerpoint/2010/main" val="2172750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AE57C-66E0-4C98-B3C1-3B9CFDB40F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45453EA-4965-4A77-A64B-06D4491EE6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0472F0B-A577-4EA8-8E60-C218217300E4}"/>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5" name="Footer Placeholder 4">
            <a:extLst>
              <a:ext uri="{FF2B5EF4-FFF2-40B4-BE49-F238E27FC236}">
                <a16:creationId xmlns:a16="http://schemas.microsoft.com/office/drawing/2014/main" id="{C2CFF8A9-832A-453B-B310-353062C147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4509E7-9FF9-4AE4-BF60-2D949718D6F0}"/>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3795585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83AE1-09EB-4A37-AE1C-6DA116C14F7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FCBFA97-4004-4F40-BF01-DCC91FEECF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276A51-CDCD-49EA-BF4D-2AA382CA7955}"/>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5" name="Footer Placeholder 4">
            <a:extLst>
              <a:ext uri="{FF2B5EF4-FFF2-40B4-BE49-F238E27FC236}">
                <a16:creationId xmlns:a16="http://schemas.microsoft.com/office/drawing/2014/main" id="{75A79CEE-D6E5-4901-9110-5AD7DB7AF8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1F1C9A-94E2-49CF-B574-11A8FA2AB428}"/>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1153225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E7CD79-14BD-4CF6-BCB2-5787CED3395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3611E99-4BB7-4AB7-AADE-A4F20FD3DB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6CFD4B-B657-446A-86AC-1B1165415D0F}"/>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5" name="Footer Placeholder 4">
            <a:extLst>
              <a:ext uri="{FF2B5EF4-FFF2-40B4-BE49-F238E27FC236}">
                <a16:creationId xmlns:a16="http://schemas.microsoft.com/office/drawing/2014/main" id="{5BC577EB-C75B-47E1-ACA5-0CB5C0F37B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66C2793-8B02-4080-90A6-41DC51766BF1}"/>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3504131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B7EB9-BA2E-4CF7-B740-F36E76FD78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0068CD6-E282-4D5D-8E7B-9CAF182AD0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1329DEE-C174-4122-9FC8-0724984C1BF3}"/>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5" name="Footer Placeholder 4">
            <a:extLst>
              <a:ext uri="{FF2B5EF4-FFF2-40B4-BE49-F238E27FC236}">
                <a16:creationId xmlns:a16="http://schemas.microsoft.com/office/drawing/2014/main" id="{44A59673-0356-4C9C-8349-D93E603B7E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FEA9F7-7171-4227-8596-760860D98DC9}"/>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38281806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428B8-4A22-46D4-8BE8-B170BED111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3908B3-37D6-40D4-B41D-63A80B8979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CA4465-B015-41E0-922E-76F13605E671}"/>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5" name="Footer Placeholder 4">
            <a:extLst>
              <a:ext uri="{FF2B5EF4-FFF2-40B4-BE49-F238E27FC236}">
                <a16:creationId xmlns:a16="http://schemas.microsoft.com/office/drawing/2014/main" id="{9A4C7472-7509-48B5-BE1F-CBD41827AF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1DC702C-CE9B-4444-8AA4-40D33F167E05}"/>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6881254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098AD-323C-4D63-A3E7-B58B9D7AE6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62DACFF-4244-4C73-9A30-8D6E914944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6A0240-9F34-41FD-BA40-F36EF609EC9B}"/>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5" name="Footer Placeholder 4">
            <a:extLst>
              <a:ext uri="{FF2B5EF4-FFF2-40B4-BE49-F238E27FC236}">
                <a16:creationId xmlns:a16="http://schemas.microsoft.com/office/drawing/2014/main" id="{BBC1E474-1CCA-408F-B724-EDBDEB6E7A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C9AE40-A31F-4C89-81BF-73E3320670E3}"/>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374688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D1B1E-20A6-468B-AECA-49F64A6972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393FD02-A2C2-4814-B354-B6A9E36360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09309BE-7FBA-4DFF-8D52-BFA8B70B9A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4513A42-F98A-4BDC-9C11-002728A388B5}"/>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6" name="Footer Placeholder 5">
            <a:extLst>
              <a:ext uri="{FF2B5EF4-FFF2-40B4-BE49-F238E27FC236}">
                <a16:creationId xmlns:a16="http://schemas.microsoft.com/office/drawing/2014/main" id="{96A06BFA-7930-4C76-8027-A4278B9DD0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131252-1B16-4367-87DC-A2867D7A0BB4}"/>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3483814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9B75F-3228-4A9E-A8F2-4DC84EF4CAF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841A1A-E50C-4DE3-B338-66FAF96CBC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F68D9F-47C8-442A-9A0A-4D7A2CB7D9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F36B2D2-0308-4A10-82B9-854290D3449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A6269EF-0B54-48B6-BD18-DA136AB50D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027BC81-76F7-4670-B415-F19C3A65154C}"/>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8" name="Footer Placeholder 7">
            <a:extLst>
              <a:ext uri="{FF2B5EF4-FFF2-40B4-BE49-F238E27FC236}">
                <a16:creationId xmlns:a16="http://schemas.microsoft.com/office/drawing/2014/main" id="{C830875E-10C9-4DCC-B722-9FA730BFF37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CA09D53-EA9B-463A-A8CF-97131FEA1D6A}"/>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39087029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B0828-E573-4093-9D78-4A6B6B86F3B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8288718-40B1-4675-8E8C-2A2098B8CEC5}"/>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4" name="Footer Placeholder 3">
            <a:extLst>
              <a:ext uri="{FF2B5EF4-FFF2-40B4-BE49-F238E27FC236}">
                <a16:creationId xmlns:a16="http://schemas.microsoft.com/office/drawing/2014/main" id="{55C70008-EDB9-44D6-8E5D-F81C58811A5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61C1EA1-AE4C-4796-AC82-21A7A2DB4D1C}"/>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2231992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14C24D-9AE0-40CC-ABF8-D03A02F03E4C}"/>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3" name="Footer Placeholder 2">
            <a:extLst>
              <a:ext uri="{FF2B5EF4-FFF2-40B4-BE49-F238E27FC236}">
                <a16:creationId xmlns:a16="http://schemas.microsoft.com/office/drawing/2014/main" id="{C1638636-0B99-4803-8B07-4CC2D04C47E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CD1525-65E3-4875-91DA-A817EB744677}"/>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34975949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BCBF-43CD-43D4-9982-320698D59F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507A46-2024-4F7F-9E10-BFFCD99BDC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5BE0EC5-00B4-450E-B51C-F932450DA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EAA6F-40E3-41F6-BC97-4F42DF4B3717}"/>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6" name="Footer Placeholder 5">
            <a:extLst>
              <a:ext uri="{FF2B5EF4-FFF2-40B4-BE49-F238E27FC236}">
                <a16:creationId xmlns:a16="http://schemas.microsoft.com/office/drawing/2014/main" id="{1DEFC6DB-6FF9-493A-9E16-072ACFEF25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44EE71-775A-4B99-AD56-F56394BFFF9B}"/>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235439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9EB1-8F91-4D01-91DD-EC78F3C08C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D6C414-9B1E-430A-9A49-8CE8C9F3A3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15773C-3666-4DF2-861E-1E0447F510F0}"/>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5" name="Footer Placeholder 4">
            <a:extLst>
              <a:ext uri="{FF2B5EF4-FFF2-40B4-BE49-F238E27FC236}">
                <a16:creationId xmlns:a16="http://schemas.microsoft.com/office/drawing/2014/main" id="{3F3DAE54-AC51-4BCD-B979-51A544F829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9FFDC5-7625-4554-8C8B-235C4865A584}"/>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8746902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C0161-BE5C-4294-8E41-F1A7225A74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0CE01DD-A4AC-40B4-98C8-48EABD5367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D2F5D8C-CDC8-4CEC-AB9F-F6F01403B7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3475D5-D604-4E16-B8C9-57B0E7D2115F}"/>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6" name="Footer Placeholder 5">
            <a:extLst>
              <a:ext uri="{FF2B5EF4-FFF2-40B4-BE49-F238E27FC236}">
                <a16:creationId xmlns:a16="http://schemas.microsoft.com/office/drawing/2014/main" id="{C19E95C6-8386-4EF7-8A57-08C8335D59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2E544F-0BCB-4D3B-AD9F-FC6D4B9F30F9}"/>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11836405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FF676-EDF6-4454-AD5E-DCF1E802B75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589B907-C073-4717-AFD3-6EA21E98EE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5A9631-9CE4-4C34-94D6-470134BC0503}"/>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5" name="Footer Placeholder 4">
            <a:extLst>
              <a:ext uri="{FF2B5EF4-FFF2-40B4-BE49-F238E27FC236}">
                <a16:creationId xmlns:a16="http://schemas.microsoft.com/office/drawing/2014/main" id="{28C94DDA-E48D-4BD8-AAC5-92F3DB7B94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ADD79D-8DEE-4517-9D9E-42AA7B3F0220}"/>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1915219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6AD0CB-751B-40B6-B39F-7267E3E33C3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012AB7E-216F-4C3E-A70E-8156F2E111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E386FD-2705-4752-8EF4-CEFB5CBB5655}"/>
              </a:ext>
            </a:extLst>
          </p:cNvPr>
          <p:cNvSpPr>
            <a:spLocks noGrp="1"/>
          </p:cNvSpPr>
          <p:nvPr>
            <p:ph type="dt" sz="half" idx="10"/>
          </p:nvPr>
        </p:nvSpPr>
        <p:spPr/>
        <p:txBody>
          <a:bodyPr/>
          <a:lstStyle/>
          <a:p>
            <a:fld id="{A26FFECF-64D1-491E-A681-71A02553ED10}" type="datetimeFigureOut">
              <a:rPr lang="en-GB" smtClean="0"/>
              <a:t>13/05/2026</a:t>
            </a:fld>
            <a:endParaRPr lang="en-GB"/>
          </a:p>
        </p:txBody>
      </p:sp>
      <p:sp>
        <p:nvSpPr>
          <p:cNvPr id="5" name="Footer Placeholder 4">
            <a:extLst>
              <a:ext uri="{FF2B5EF4-FFF2-40B4-BE49-F238E27FC236}">
                <a16:creationId xmlns:a16="http://schemas.microsoft.com/office/drawing/2014/main" id="{3C9EC543-FEBB-44E4-828A-91D89095E8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CD3065-D970-4622-BD00-04FC7ADBB5C2}"/>
              </a:ext>
            </a:extLst>
          </p:cNvPr>
          <p:cNvSpPr>
            <a:spLocks noGrp="1"/>
          </p:cNvSpPr>
          <p:nvPr>
            <p:ph type="sldNum" sz="quarter" idx="12"/>
          </p:nvPr>
        </p:nvSpPr>
        <p:spPr/>
        <p:txBody>
          <a:bodyPr/>
          <a:lstStyle/>
          <a:p>
            <a:fld id="{ACE40A37-5835-47B7-AD81-8B13BA21DF39}" type="slidenum">
              <a:rPr lang="en-GB" smtClean="0"/>
              <a:t>‹#›</a:t>
            </a:fld>
            <a:endParaRPr lang="en-GB"/>
          </a:p>
        </p:txBody>
      </p:sp>
    </p:spTree>
    <p:extLst>
      <p:ext uri="{BB962C8B-B14F-4D97-AF65-F5344CB8AC3E}">
        <p14:creationId xmlns:p14="http://schemas.microsoft.com/office/powerpoint/2010/main" val="2156188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267A4-83B2-486F-B8AB-0DBCC54925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3B25962-BFA5-4DC2-8593-BB3C8D7FEC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E8CF0F-FF8F-40C6-BCD1-0F148BA5D575}"/>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5" name="Footer Placeholder 4">
            <a:extLst>
              <a:ext uri="{FF2B5EF4-FFF2-40B4-BE49-F238E27FC236}">
                <a16:creationId xmlns:a16="http://schemas.microsoft.com/office/drawing/2014/main" id="{E01B611A-C1CE-4B25-8935-C3DDDDC27C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B6BE2F-94A1-435B-BC90-2060E766171E}"/>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3785211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0F426-9F73-4267-938C-2AA245A191C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4FA29C2-CEEE-44A2-B719-86758597A3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56EA003-4616-4BB1-88C2-B094158DC2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0C06596-7A46-4136-BD72-EDDD44B920B0}"/>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6" name="Footer Placeholder 5">
            <a:extLst>
              <a:ext uri="{FF2B5EF4-FFF2-40B4-BE49-F238E27FC236}">
                <a16:creationId xmlns:a16="http://schemas.microsoft.com/office/drawing/2014/main" id="{D5B9DB1F-6D28-4DD5-A1BA-5A5B827DD5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18E9CE-3D95-4094-9377-360ED2127A7E}"/>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2269647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0D15D-A67B-46A7-96D4-951F337CEE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D8D16B-63AC-4750-8686-F1A8749BEC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A145B5-DE27-4378-A956-4485180B8D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24A992-1A6F-4429-86AB-FA858B039C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786726-8738-470C-905F-E514DD4D1D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767FD88-8AE3-4C9A-B7FD-749DB6BC8EAD}"/>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8" name="Footer Placeholder 7">
            <a:extLst>
              <a:ext uri="{FF2B5EF4-FFF2-40B4-BE49-F238E27FC236}">
                <a16:creationId xmlns:a16="http://schemas.microsoft.com/office/drawing/2014/main" id="{71A06339-3D69-4CFC-9F42-D3E9B0939AD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54D1753-B231-4778-8019-93B1D01E920B}"/>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428444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17137-9B9A-491A-A0B9-E95CE864244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D589C0E-A7DB-445A-B386-90F3C62F1BD7}"/>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4" name="Footer Placeholder 3">
            <a:extLst>
              <a:ext uri="{FF2B5EF4-FFF2-40B4-BE49-F238E27FC236}">
                <a16:creationId xmlns:a16="http://schemas.microsoft.com/office/drawing/2014/main" id="{759BC803-EEB6-48A1-8CC0-34562FD725C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12E0749-9AC8-49A4-9E03-7D16748B7292}"/>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365102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5DB83B-28F7-4E31-B1B8-8BD1DEC4F399}"/>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3" name="Footer Placeholder 2">
            <a:extLst>
              <a:ext uri="{FF2B5EF4-FFF2-40B4-BE49-F238E27FC236}">
                <a16:creationId xmlns:a16="http://schemas.microsoft.com/office/drawing/2014/main" id="{2C1A7425-C2EA-4BDF-832B-589CE58994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21BF213-3572-47C2-8FC8-C2168747B81F}"/>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21778686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7A994-7B2D-4982-A4FC-923D551CC2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C8FDB85-1D1A-4EC5-AFE7-6FE5B093BAA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785D07-BB35-475F-853B-F03F66948B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F1FA45-9494-408F-9D4C-82D54E8A0BB2}"/>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6" name="Footer Placeholder 5">
            <a:extLst>
              <a:ext uri="{FF2B5EF4-FFF2-40B4-BE49-F238E27FC236}">
                <a16:creationId xmlns:a16="http://schemas.microsoft.com/office/drawing/2014/main" id="{837B7A28-82F3-4EB5-8DDA-88C7761CE44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A848D5-D2F1-400D-B0FD-ACD70521C20F}"/>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533605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943312-1286-4283-BD06-4FD77D2F8B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568B77C-2ADE-4B97-B9E4-BC06DBD9BB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C0F096-32DD-4893-A606-A9D4427888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6465B0-9415-4F96-9B47-7C09977B2AE1}"/>
              </a:ext>
            </a:extLst>
          </p:cNvPr>
          <p:cNvSpPr>
            <a:spLocks noGrp="1"/>
          </p:cNvSpPr>
          <p:nvPr>
            <p:ph type="dt" sz="half" idx="10"/>
          </p:nvPr>
        </p:nvSpPr>
        <p:spPr/>
        <p:txBody>
          <a:bodyPr/>
          <a:lstStyle/>
          <a:p>
            <a:fld id="{C4413714-0511-4895-A163-EC0A0244FAF5}" type="datetimeFigureOut">
              <a:rPr lang="en-GB" smtClean="0"/>
              <a:t>13/05/2026</a:t>
            </a:fld>
            <a:endParaRPr lang="en-GB"/>
          </a:p>
        </p:txBody>
      </p:sp>
      <p:sp>
        <p:nvSpPr>
          <p:cNvPr id="6" name="Footer Placeholder 5">
            <a:extLst>
              <a:ext uri="{FF2B5EF4-FFF2-40B4-BE49-F238E27FC236}">
                <a16:creationId xmlns:a16="http://schemas.microsoft.com/office/drawing/2014/main" id="{0F87641C-0D89-45E9-BD53-BFEB5B039C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409490-DE37-46DE-8366-7BB689143427}"/>
              </a:ext>
            </a:extLst>
          </p:cNvPr>
          <p:cNvSpPr>
            <a:spLocks noGrp="1"/>
          </p:cNvSpPr>
          <p:nvPr>
            <p:ph type="sldNum" sz="quarter" idx="12"/>
          </p:nvPr>
        </p:nvSpPr>
        <p:spPr/>
        <p:txBody>
          <a:bodyPr/>
          <a:lstStyle/>
          <a:p>
            <a:fld id="{5E1274E4-B738-4EE0-AFB9-57C3196C47DD}" type="slidenum">
              <a:rPr lang="en-GB" smtClean="0"/>
              <a:t>‹#›</a:t>
            </a:fld>
            <a:endParaRPr lang="en-GB"/>
          </a:p>
        </p:txBody>
      </p:sp>
    </p:spTree>
    <p:extLst>
      <p:ext uri="{BB962C8B-B14F-4D97-AF65-F5344CB8AC3E}">
        <p14:creationId xmlns:p14="http://schemas.microsoft.com/office/powerpoint/2010/main" val="3242657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4D50C5-27DE-4CA7-98E0-26660A08D2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707EF53-F2D7-4E2C-8279-10EBF963E2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4112814-2E12-4121-8380-AE8D6344B2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13714-0511-4895-A163-EC0A0244FAF5}" type="datetimeFigureOut">
              <a:rPr lang="en-GB" smtClean="0"/>
              <a:t>13/05/2026</a:t>
            </a:fld>
            <a:endParaRPr lang="en-GB"/>
          </a:p>
        </p:txBody>
      </p:sp>
      <p:sp>
        <p:nvSpPr>
          <p:cNvPr id="5" name="Footer Placeholder 4">
            <a:extLst>
              <a:ext uri="{FF2B5EF4-FFF2-40B4-BE49-F238E27FC236}">
                <a16:creationId xmlns:a16="http://schemas.microsoft.com/office/drawing/2014/main" id="{BBF7CAC0-651A-4D7B-B59B-67F9A0826F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F21582C-B337-49C7-AAE3-31BD85FBD2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1274E4-B738-4EE0-AFB9-57C3196C47DD}" type="slidenum">
              <a:rPr lang="en-GB" smtClean="0"/>
              <a:t>‹#›</a:t>
            </a:fld>
            <a:endParaRPr lang="en-GB"/>
          </a:p>
        </p:txBody>
      </p:sp>
    </p:spTree>
    <p:extLst>
      <p:ext uri="{BB962C8B-B14F-4D97-AF65-F5344CB8AC3E}">
        <p14:creationId xmlns:p14="http://schemas.microsoft.com/office/powerpoint/2010/main" val="1999175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1E7605-DB2F-4BAC-9E55-6F6F4EC291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F075839-3580-47C9-B9CF-AEA04DF067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AB8DDE-6834-40E1-B90B-342AA13E41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6FFECF-64D1-491E-A681-71A02553ED10}" type="datetimeFigureOut">
              <a:rPr lang="en-GB" smtClean="0"/>
              <a:t>13/05/2026</a:t>
            </a:fld>
            <a:endParaRPr lang="en-GB"/>
          </a:p>
        </p:txBody>
      </p:sp>
      <p:sp>
        <p:nvSpPr>
          <p:cNvPr id="5" name="Footer Placeholder 4">
            <a:extLst>
              <a:ext uri="{FF2B5EF4-FFF2-40B4-BE49-F238E27FC236}">
                <a16:creationId xmlns:a16="http://schemas.microsoft.com/office/drawing/2014/main" id="{2A0EC8B7-DA1B-4647-8853-8798468374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0E326B-6ABB-4F6A-8BA4-D0D0C7AC8A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40A37-5835-47B7-AD81-8B13BA21DF39}" type="slidenum">
              <a:rPr lang="en-GB" smtClean="0"/>
              <a:t>‹#›</a:t>
            </a:fld>
            <a:endParaRPr lang="en-GB"/>
          </a:p>
        </p:txBody>
      </p:sp>
    </p:spTree>
    <p:extLst>
      <p:ext uri="{BB962C8B-B14F-4D97-AF65-F5344CB8AC3E}">
        <p14:creationId xmlns:p14="http://schemas.microsoft.com/office/powerpoint/2010/main" val="22821477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lpt.dietitiansphcadmin@nhs.net" TargetMode="Externa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15.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hyperlink" Target="https://www.lscdg.org/oral-nutritional-supplement-ons-replacement-in-care-homes/"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hyperlink" Target="https://www.areaprescribingcommitteeleicesterleicestershirerutland.nhs.uk/wp-content/uploads/2025/09/ONS-Replacement-in-Care-Homes-Overarching-Document.pdf" TargetMode="External"/><Relationship Id="rId4" Type="http://schemas.openxmlformats.org/officeDocument/2006/relationships/hyperlink" Target="https://providingcare.net/page/oral-nutritional-supplement-ons-replacement-in-care-home" TargetMode="Externa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6"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6FBD76D-9A09-1622-161D-8A592153FE64}"/>
              </a:ext>
            </a:extLst>
          </p:cNvPr>
          <p:cNvSpPr>
            <a:spLocks noGrp="1"/>
          </p:cNvSpPr>
          <p:nvPr>
            <p:ph type="title"/>
          </p:nvPr>
        </p:nvSpPr>
        <p:spPr>
          <a:xfrm>
            <a:off x="461273" y="1973707"/>
            <a:ext cx="3115265" cy="2930862"/>
          </a:xfrm>
        </p:spPr>
        <p:txBody>
          <a:bodyPr anchor="b">
            <a:normAutofit/>
          </a:bodyPr>
          <a:lstStyle/>
          <a:p>
            <a:pPr algn="ctr"/>
            <a:r>
              <a:rPr lang="en-GB" sz="3600" dirty="0">
                <a:solidFill>
                  <a:srgbClr val="FFFFFF"/>
                </a:solidFill>
                <a:latin typeface="+mn-lt"/>
                <a:cs typeface="Arial" panose="020B0604020202020204" pitchFamily="34" charset="0"/>
              </a:rPr>
              <a:t>Improving Community Adult Nutrition (I-CAN) </a:t>
            </a:r>
            <a:br>
              <a:rPr lang="en-GB" sz="3600" dirty="0">
                <a:solidFill>
                  <a:srgbClr val="FFFFFF"/>
                </a:solidFill>
                <a:latin typeface="+mn-lt"/>
                <a:cs typeface="Arial" panose="020B0604020202020204" pitchFamily="34" charset="0"/>
              </a:rPr>
            </a:br>
            <a:r>
              <a:rPr lang="en-GB" sz="3600" dirty="0">
                <a:solidFill>
                  <a:srgbClr val="FFFFFF"/>
                </a:solidFill>
                <a:latin typeface="+mn-lt"/>
                <a:cs typeface="Arial" panose="020B0604020202020204" pitchFamily="34" charset="0"/>
              </a:rPr>
              <a:t>e-learning </a:t>
            </a:r>
          </a:p>
        </p:txBody>
      </p:sp>
      <p:graphicFrame>
        <p:nvGraphicFramePr>
          <p:cNvPr id="5" name="Content Placeholder 2">
            <a:extLst>
              <a:ext uri="{FF2B5EF4-FFF2-40B4-BE49-F238E27FC236}">
                <a16:creationId xmlns:a16="http://schemas.microsoft.com/office/drawing/2014/main" id="{3A0FEEB6-8015-BCBD-118B-F9AE1A9D9145}"/>
              </a:ext>
            </a:extLst>
          </p:cNvPr>
          <p:cNvGraphicFramePr>
            <a:graphicFrameLocks noGrp="1"/>
          </p:cNvGraphicFramePr>
          <p:nvPr>
            <p:ph idx="1"/>
            <p:extLst>
              <p:ext uri="{D42A27DB-BD31-4B8C-83A1-F6EECF244321}">
                <p14:modId xmlns:p14="http://schemas.microsoft.com/office/powerpoint/2010/main" val="2983882515"/>
              </p:ext>
            </p:extLst>
          </p:nvPr>
        </p:nvGraphicFramePr>
        <p:xfrm>
          <a:off x="4905052" y="1181811"/>
          <a:ext cx="6666833" cy="50225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1">
            <a:extLst>
              <a:ext uri="{FF2B5EF4-FFF2-40B4-BE49-F238E27FC236}">
                <a16:creationId xmlns:a16="http://schemas.microsoft.com/office/drawing/2014/main" id="{3739B58F-F125-1DBF-3745-AB2257ADABF9}"/>
              </a:ext>
            </a:extLst>
          </p:cNvPr>
          <p:cNvSpPr txBox="1">
            <a:spLocks/>
          </p:cNvSpPr>
          <p:nvPr/>
        </p:nvSpPr>
        <p:spPr>
          <a:xfrm>
            <a:off x="4037824" y="419122"/>
            <a:ext cx="5477652" cy="85852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en-GB" sz="2400" dirty="0">
                <a:solidFill>
                  <a:prstClr val="black"/>
                </a:solidFill>
                <a:latin typeface="Arial" panose="020B0604020202020204" pitchFamily="34" charset="0"/>
                <a:cs typeface="Arial" panose="020B0604020202020204" pitchFamily="34" charset="0"/>
              </a:rPr>
              <a:t>RECAP:</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In Topic 4 </a:t>
            </a:r>
            <a:r>
              <a:rPr lang="en-GB" sz="2400" dirty="0">
                <a:solidFill>
                  <a:srgbClr val="080808"/>
                </a:solidFill>
                <a:latin typeface="Arial" panose="020B0604020202020204" pitchFamily="34" charset="0"/>
                <a:cs typeface="Arial" panose="020B0604020202020204" pitchFamily="34" charset="0"/>
              </a:rPr>
              <a:t>T</a:t>
            </a:r>
            <a:r>
              <a:rPr lang="en-GB" sz="2400" dirty="0">
                <a:solidFill>
                  <a:srgbClr val="080808"/>
                </a:solidFill>
                <a:latin typeface="Arial" panose="020B0604020202020204" pitchFamily="34" charset="0"/>
                <a:ea typeface="Calibri" panose="020F0502020204030204" pitchFamily="34" charset="0"/>
                <a:cs typeface="Arial" panose="020B0604020202020204" pitchFamily="34" charset="0"/>
              </a:rPr>
              <a:t>reatment and Prevention of Malnutrition, </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we </a:t>
            </a:r>
            <a:r>
              <a:rPr kumimoji="0" lang="en-GB" sz="2400" b="0" i="0" u="none" strike="noStrike" kern="1200" cap="none" spc="0" normalizeH="0" baseline="0" noProof="0" dirty="0">
                <a:ln>
                  <a:noFill/>
                </a:ln>
                <a:solidFill>
                  <a:prstClr val="black"/>
                </a:solidFill>
                <a:effectLst/>
                <a:uLnTx/>
                <a:uFillTx/>
                <a:latin typeface="+mn-lt"/>
                <a:cs typeface="Arial" panose="020B0604020202020204" pitchFamily="34" charset="0"/>
              </a:rPr>
              <a:t>covered</a:t>
            </a:r>
            <a:r>
              <a:rPr kumimoji="0" lang="en-GB" sz="24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pic>
        <p:nvPicPr>
          <p:cNvPr id="4" name="Picture 3" descr="A black text on a white background&#10;&#10;Description automatically generated">
            <a:extLst>
              <a:ext uri="{FF2B5EF4-FFF2-40B4-BE49-F238E27FC236}">
                <a16:creationId xmlns:a16="http://schemas.microsoft.com/office/drawing/2014/main" id="{076D24D1-CF83-1D64-239A-F7D9BE18CD71}"/>
              </a:ext>
            </a:extLst>
          </p:cNvPr>
          <p:cNvPicPr>
            <a:picLocks noChangeAspect="1"/>
          </p:cNvPicPr>
          <p:nvPr/>
        </p:nvPicPr>
        <p:blipFill>
          <a:blip r:embed="rId7"/>
          <a:stretch>
            <a:fillRect/>
          </a:stretch>
        </p:blipFill>
        <p:spPr>
          <a:xfrm>
            <a:off x="9285605" y="19685"/>
            <a:ext cx="2906395" cy="858520"/>
          </a:xfrm>
          <a:prstGeom prst="rect">
            <a:avLst/>
          </a:prstGeom>
        </p:spPr>
      </p:pic>
      <p:sp>
        <p:nvSpPr>
          <p:cNvPr id="6" name="TextBox 5">
            <a:extLst>
              <a:ext uri="{FF2B5EF4-FFF2-40B4-BE49-F238E27FC236}">
                <a16:creationId xmlns:a16="http://schemas.microsoft.com/office/drawing/2014/main" id="{383B5AB6-BC91-E8E9-9614-10B31E17DB86}"/>
              </a:ext>
            </a:extLst>
          </p:cNvPr>
          <p:cNvSpPr txBox="1"/>
          <p:nvPr/>
        </p:nvSpPr>
        <p:spPr>
          <a:xfrm>
            <a:off x="4668078" y="6184800"/>
            <a:ext cx="7523922" cy="646331"/>
          </a:xfrm>
          <a:prstGeom prst="rect">
            <a:avLst/>
          </a:prstGeom>
          <a:noFill/>
        </p:spPr>
        <p:txBody>
          <a:bodyPr wrap="square">
            <a:spAutoFit/>
          </a:bodyPr>
          <a:lstStyle/>
          <a:p>
            <a:pPr algn="r"/>
            <a:r>
              <a:rPr lang="en-GB" b="1" dirty="0"/>
              <a:t>Leicestershire </a:t>
            </a:r>
          </a:p>
          <a:p>
            <a:pPr algn="r"/>
            <a:r>
              <a:rPr lang="en-GB" b="1" dirty="0"/>
              <a:t>Nutrition &amp; Dietetic Service</a:t>
            </a:r>
          </a:p>
        </p:txBody>
      </p:sp>
    </p:spTree>
    <p:extLst>
      <p:ext uri="{BB962C8B-B14F-4D97-AF65-F5344CB8AC3E}">
        <p14:creationId xmlns:p14="http://schemas.microsoft.com/office/powerpoint/2010/main" val="287884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6C995-225F-9AB7-1555-CDBD30735154}"/>
              </a:ext>
            </a:extLst>
          </p:cNvPr>
          <p:cNvSpPr>
            <a:spLocks noGrp="1"/>
          </p:cNvSpPr>
          <p:nvPr>
            <p:ph type="title"/>
          </p:nvPr>
        </p:nvSpPr>
        <p:spPr>
          <a:xfrm>
            <a:off x="584200" y="426721"/>
            <a:ext cx="10515600" cy="1026160"/>
          </a:xfrm>
        </p:spPr>
        <p:txBody>
          <a:bodyPr>
            <a:normAutofit fontScale="90000"/>
          </a:bodyPr>
          <a:lstStyle/>
          <a:p>
            <a:pPr algn="ctr"/>
            <a:r>
              <a:rPr lang="en-GB" dirty="0">
                <a:latin typeface="+mn-lt"/>
              </a:rPr>
              <a:t>1. Exclusion criteria</a:t>
            </a:r>
            <a:br>
              <a:rPr lang="en-GB" dirty="0">
                <a:latin typeface="+mn-lt"/>
              </a:rPr>
            </a:br>
            <a:r>
              <a:rPr lang="en-GB" sz="2700" dirty="0">
                <a:latin typeface="+mn-lt"/>
              </a:rPr>
              <a:t>If any of the criteria below are met, please refer to the Dietitians.</a:t>
            </a:r>
            <a:endParaRPr lang="en-GB" dirty="0">
              <a:latin typeface="+mn-lt"/>
            </a:endParaRPr>
          </a:p>
        </p:txBody>
      </p:sp>
      <p:graphicFrame>
        <p:nvGraphicFramePr>
          <p:cNvPr id="5" name="Content Placeholder 2">
            <a:extLst>
              <a:ext uri="{FF2B5EF4-FFF2-40B4-BE49-F238E27FC236}">
                <a16:creationId xmlns:a16="http://schemas.microsoft.com/office/drawing/2014/main" id="{7998871E-72A7-9BCF-2337-783223435D7F}"/>
              </a:ext>
            </a:extLst>
          </p:cNvPr>
          <p:cNvGraphicFramePr>
            <a:graphicFrameLocks noGrp="1"/>
          </p:cNvGraphicFramePr>
          <p:nvPr>
            <p:ph idx="1"/>
            <p:extLst>
              <p:ext uri="{D42A27DB-BD31-4B8C-83A1-F6EECF244321}">
                <p14:modId xmlns:p14="http://schemas.microsoft.com/office/powerpoint/2010/main" val="1069790648"/>
              </p:ext>
            </p:extLst>
          </p:nvPr>
        </p:nvGraphicFramePr>
        <p:xfrm>
          <a:off x="548640" y="1452880"/>
          <a:ext cx="10586720" cy="5252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0012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6EA078A7-32D7-4F1A-97F3-ED7CA6495792}"/>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74CCFD40-691A-4DCF-97F6-5E2B578E4C59}"/>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0156D712-7E1B-4C17-A4F5-6705E514D391}"/>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F0A2EE7F-8407-4AED-9B24-B7B2566577F4}"/>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32E7C361-9412-42E9-AA1C-46A1C3322FED}"/>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graphicEl>
                                              <a:dgm id="{2D3DAE11-B3DB-4D85-B412-69B7C5B205E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9401D-31BD-5429-D77A-84258EABA6BD}"/>
              </a:ext>
            </a:extLst>
          </p:cNvPr>
          <p:cNvSpPr>
            <a:spLocks noGrp="1"/>
          </p:cNvSpPr>
          <p:nvPr>
            <p:ph type="title"/>
          </p:nvPr>
        </p:nvSpPr>
        <p:spPr>
          <a:xfrm>
            <a:off x="838200" y="228213"/>
            <a:ext cx="10515600" cy="1325563"/>
          </a:xfrm>
        </p:spPr>
        <p:txBody>
          <a:bodyPr>
            <a:normAutofit/>
          </a:bodyPr>
          <a:lstStyle/>
          <a:p>
            <a:pPr algn="ctr"/>
            <a:r>
              <a:rPr lang="en-GB" dirty="0"/>
              <a:t>2. Resident is not showing signs of  improvement</a:t>
            </a:r>
          </a:p>
        </p:txBody>
      </p:sp>
      <p:sp>
        <p:nvSpPr>
          <p:cNvPr id="3" name="Content Placeholder 2">
            <a:extLst>
              <a:ext uri="{FF2B5EF4-FFF2-40B4-BE49-F238E27FC236}">
                <a16:creationId xmlns:a16="http://schemas.microsoft.com/office/drawing/2014/main" id="{D8FF7456-BBB9-BE00-F64B-94944CF09D08}"/>
              </a:ext>
            </a:extLst>
          </p:cNvPr>
          <p:cNvSpPr>
            <a:spLocks noGrp="1"/>
          </p:cNvSpPr>
          <p:nvPr>
            <p:ph idx="1"/>
          </p:nvPr>
        </p:nvSpPr>
        <p:spPr>
          <a:xfrm>
            <a:off x="511775" y="1553776"/>
            <a:ext cx="11168449" cy="3253002"/>
          </a:xfrm>
          <a:solidFill>
            <a:schemeClr val="accent5">
              <a:lumMod val="20000"/>
              <a:lumOff val="80000"/>
            </a:schemeClr>
          </a:solidFill>
          <a:ln w="38100">
            <a:solidFill>
              <a:srgbClr val="00B0F0"/>
            </a:solidFill>
          </a:ln>
          <a:effectLst>
            <a:outerShdw blurRad="50800" dist="38100" dir="5400000" algn="t" rotWithShape="0">
              <a:prstClr val="black">
                <a:alpha val="40000"/>
              </a:prstClr>
            </a:outerShdw>
          </a:effectLst>
        </p:spPr>
        <p:txBody>
          <a:bodyPr>
            <a:normAutofit/>
          </a:bodyPr>
          <a:lstStyle/>
          <a:p>
            <a:pPr marL="0" indent="0">
              <a:buNone/>
            </a:pPr>
            <a:r>
              <a:rPr lang="en-GB" dirty="0"/>
              <a:t>If you have a resident who:</a:t>
            </a:r>
          </a:p>
          <a:p>
            <a:pPr marL="1828800" lvl="3" indent="-457200">
              <a:buFont typeface="+mj-lt"/>
              <a:buAutoNum type="arabicPeriod"/>
            </a:pPr>
            <a:r>
              <a:rPr lang="en-GB" sz="2400" dirty="0"/>
              <a:t>Is at High risk malnutrition (MUST score 2+)</a:t>
            </a:r>
          </a:p>
          <a:p>
            <a:pPr marL="1828800" lvl="3" indent="-457200">
              <a:buFont typeface="+mj-lt"/>
              <a:buAutoNum type="arabicPeriod"/>
            </a:pPr>
            <a:r>
              <a:rPr lang="en-GB" sz="2400" dirty="0"/>
              <a:t>Has had Food based treatments in place everyday for at least 1 month. </a:t>
            </a:r>
          </a:p>
          <a:p>
            <a:pPr marL="1371600" lvl="3" indent="0">
              <a:buNone/>
            </a:pPr>
            <a:r>
              <a:rPr lang="en-GB" sz="2400" dirty="0"/>
              <a:t>       </a:t>
            </a:r>
            <a:r>
              <a:rPr lang="en-GB" sz="2000" dirty="0"/>
              <a:t>(This means that:</a:t>
            </a:r>
          </a:p>
          <a:p>
            <a:pPr marL="1371600" lvl="3" indent="0">
              <a:buNone/>
            </a:pPr>
            <a:r>
              <a:rPr lang="en-GB" sz="2000" dirty="0"/>
              <a:t>      -Foods have been fortified</a:t>
            </a:r>
          </a:p>
          <a:p>
            <a:pPr marL="1371600" lvl="3" indent="0">
              <a:buNone/>
            </a:pPr>
            <a:r>
              <a:rPr lang="en-GB" sz="2000" dirty="0"/>
              <a:t>      -2 nutritious snacks have been provided everyday between meals</a:t>
            </a:r>
          </a:p>
          <a:p>
            <a:pPr marL="1371600" lvl="3" indent="0">
              <a:buNone/>
            </a:pPr>
            <a:r>
              <a:rPr lang="en-GB" sz="2000" dirty="0"/>
              <a:t>      -2 homemade ONS replacement drinks (ICS recipes) have been provided everyday)</a:t>
            </a:r>
          </a:p>
          <a:p>
            <a:pPr marL="1371600" lvl="3" indent="0">
              <a:buNone/>
            </a:pPr>
            <a:r>
              <a:rPr lang="en-GB" sz="2400" dirty="0"/>
              <a:t>3.    And there are still no signs of improvement </a:t>
            </a:r>
          </a:p>
          <a:p>
            <a:pPr lvl="1"/>
            <a:endParaRPr lang="en-GB" dirty="0"/>
          </a:p>
          <a:p>
            <a:pPr marL="0" indent="0">
              <a:buNone/>
            </a:pPr>
            <a:endParaRPr lang="en-GB" dirty="0"/>
          </a:p>
        </p:txBody>
      </p:sp>
      <p:sp>
        <p:nvSpPr>
          <p:cNvPr id="4" name="Arrow: Down 3">
            <a:extLst>
              <a:ext uri="{FF2B5EF4-FFF2-40B4-BE49-F238E27FC236}">
                <a16:creationId xmlns:a16="http://schemas.microsoft.com/office/drawing/2014/main" id="{6E163EDC-B72F-9ED4-F7D6-B55D7F613AA2}"/>
              </a:ext>
            </a:extLst>
          </p:cNvPr>
          <p:cNvSpPr/>
          <p:nvPr/>
        </p:nvSpPr>
        <p:spPr>
          <a:xfrm>
            <a:off x="5694404" y="4976769"/>
            <a:ext cx="803189" cy="654909"/>
          </a:xfrm>
          <a:prstGeom prst="downArrow">
            <a:avLst/>
          </a:prstGeom>
          <a:solidFill>
            <a:schemeClr val="accent5">
              <a:lumMod val="20000"/>
              <a:lumOff val="80000"/>
            </a:schemeClr>
          </a:solidFill>
          <a:ln w="38100">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42116BE0-BBFE-11D2-212B-9B93027A1A31}"/>
              </a:ext>
            </a:extLst>
          </p:cNvPr>
          <p:cNvSpPr txBox="1"/>
          <p:nvPr/>
        </p:nvSpPr>
        <p:spPr>
          <a:xfrm>
            <a:off x="2319979" y="5801669"/>
            <a:ext cx="7552038" cy="830997"/>
          </a:xfrm>
          <a:prstGeom prst="rect">
            <a:avLst/>
          </a:prstGeom>
          <a:solidFill>
            <a:schemeClr val="accent5">
              <a:lumMod val="20000"/>
              <a:lumOff val="80000"/>
            </a:schemeClr>
          </a:solidFill>
          <a:ln w="38100">
            <a:solidFill>
              <a:srgbClr val="00B0F0"/>
            </a:solidFill>
          </a:ln>
          <a:effectLst>
            <a:outerShdw blurRad="50800" dist="38100" dir="5400000" algn="t" rotWithShape="0">
              <a:prstClr val="black">
                <a:alpha val="40000"/>
              </a:prstClr>
            </a:outerShdw>
          </a:effectLst>
        </p:spPr>
        <p:txBody>
          <a:bodyPr wrap="square" rtlCol="0">
            <a:spAutoFit/>
          </a:bodyPr>
          <a:lstStyle/>
          <a:p>
            <a:pPr algn="ctr"/>
            <a:r>
              <a:rPr lang="en-GB" sz="2400" dirty="0"/>
              <a:t>Please refer to the Dietitians via direct care home to Dietetics referral form</a:t>
            </a:r>
            <a:r>
              <a:rPr lang="en-GB" dirty="0"/>
              <a:t>.</a:t>
            </a:r>
          </a:p>
        </p:txBody>
      </p:sp>
    </p:spTree>
    <p:extLst>
      <p:ext uri="{BB962C8B-B14F-4D97-AF65-F5344CB8AC3E}">
        <p14:creationId xmlns:p14="http://schemas.microsoft.com/office/powerpoint/2010/main" val="1696816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73473A-82BF-7F80-0E92-381120B0A2E6}"/>
              </a:ext>
            </a:extLst>
          </p:cNvPr>
          <p:cNvSpPr>
            <a:spLocks noGrp="1"/>
          </p:cNvSpPr>
          <p:nvPr>
            <p:ph type="title"/>
          </p:nvPr>
        </p:nvSpPr>
        <p:spPr>
          <a:xfrm>
            <a:off x="2056892" y="1045870"/>
            <a:ext cx="8074815" cy="1618489"/>
          </a:xfrm>
        </p:spPr>
        <p:txBody>
          <a:bodyPr anchor="ctr">
            <a:normAutofit/>
          </a:bodyPr>
          <a:lstStyle/>
          <a:p>
            <a:pPr algn="ctr"/>
            <a:r>
              <a:rPr lang="en-GB" dirty="0"/>
              <a:t>3. Would like advice</a:t>
            </a:r>
          </a:p>
        </p:txBody>
      </p:sp>
      <p:sp>
        <p:nvSpPr>
          <p:cNvPr id="3" name="Content Placeholder 2">
            <a:extLst>
              <a:ext uri="{FF2B5EF4-FFF2-40B4-BE49-F238E27FC236}">
                <a16:creationId xmlns:a16="http://schemas.microsoft.com/office/drawing/2014/main" id="{A99A0794-F9C9-1F9C-553C-02411D3A5B95}"/>
              </a:ext>
            </a:extLst>
          </p:cNvPr>
          <p:cNvSpPr>
            <a:spLocks noGrp="1"/>
          </p:cNvSpPr>
          <p:nvPr>
            <p:ph idx="1"/>
          </p:nvPr>
        </p:nvSpPr>
        <p:spPr>
          <a:xfrm>
            <a:off x="1250519" y="2384107"/>
            <a:ext cx="9687560" cy="3552181"/>
          </a:xfrm>
        </p:spPr>
        <p:txBody>
          <a:bodyPr anchor="t">
            <a:normAutofit/>
          </a:bodyPr>
          <a:lstStyle/>
          <a:p>
            <a:pPr algn="ctr"/>
            <a:r>
              <a:rPr lang="en-GB" sz="2400" dirty="0"/>
              <a:t>If the Dietetic referral criteria is not met but you would like advice about your resident in relation to the scheme, please fill in a referral form for the resident. Use section 4 of the referral form to clearly outline your query. It may mean that the resident needs a one-off appointment with a Dietitian to discuss the query.</a:t>
            </a:r>
          </a:p>
          <a:p>
            <a:pPr algn="ctr"/>
            <a:r>
              <a:rPr lang="en-GB" sz="2400" dirty="0"/>
              <a:t>Please email your referral form to:</a:t>
            </a:r>
          </a:p>
          <a:p>
            <a:pPr marL="457200" lvl="1" indent="0" algn="ctr">
              <a:buNone/>
            </a:pPr>
            <a:r>
              <a:rPr lang="en-GB" sz="2800" dirty="0">
                <a:hlinkClick r:id="rId2"/>
              </a:rPr>
              <a:t>lpt.dietitiansphcadmin@nhs.net</a:t>
            </a:r>
            <a:endParaRPr lang="en-GB" sz="2800" dirty="0"/>
          </a:p>
        </p:txBody>
      </p:sp>
      <p:pic>
        <p:nvPicPr>
          <p:cNvPr id="5" name="Graphic 4" descr="Email with solid fill">
            <a:extLst>
              <a:ext uri="{FF2B5EF4-FFF2-40B4-BE49-F238E27FC236}">
                <a16:creationId xmlns:a16="http://schemas.microsoft.com/office/drawing/2014/main" id="{A6F12D7C-77D5-3FBA-2727-64FEDD73727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7099" y="5195311"/>
            <a:ext cx="914400" cy="914400"/>
          </a:xfrm>
          <a:prstGeom prst="rect">
            <a:avLst/>
          </a:prstGeom>
        </p:spPr>
      </p:pic>
    </p:spTree>
    <p:extLst>
      <p:ext uri="{BB962C8B-B14F-4D97-AF65-F5344CB8AC3E}">
        <p14:creationId xmlns:p14="http://schemas.microsoft.com/office/powerpoint/2010/main" val="1078132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B3678-EC4C-8BF2-7CF0-72D52E9A88D1}"/>
              </a:ext>
            </a:extLst>
          </p:cNvPr>
          <p:cNvSpPr>
            <a:spLocks noGrp="1"/>
          </p:cNvSpPr>
          <p:nvPr>
            <p:ph type="title"/>
          </p:nvPr>
        </p:nvSpPr>
        <p:spPr>
          <a:xfrm>
            <a:off x="838200" y="365125"/>
            <a:ext cx="3828393" cy="1325563"/>
          </a:xfrm>
        </p:spPr>
        <p:txBody>
          <a:bodyPr/>
          <a:lstStyle/>
          <a:p>
            <a:pPr algn="ctr"/>
            <a:r>
              <a:rPr lang="en-GB" sz="4400" dirty="0"/>
              <a:t>Dietetic Referral Form</a:t>
            </a:r>
            <a:endParaRPr lang="en-GB" dirty="0"/>
          </a:p>
        </p:txBody>
      </p:sp>
      <p:graphicFrame>
        <p:nvGraphicFramePr>
          <p:cNvPr id="5" name="Content Placeholder 2">
            <a:extLst>
              <a:ext uri="{FF2B5EF4-FFF2-40B4-BE49-F238E27FC236}">
                <a16:creationId xmlns:a16="http://schemas.microsoft.com/office/drawing/2014/main" id="{9EC2A369-0B5A-9C4D-D1FC-042E867986AB}"/>
              </a:ext>
            </a:extLst>
          </p:cNvPr>
          <p:cNvGraphicFramePr>
            <a:graphicFrameLocks noGrp="1"/>
          </p:cNvGraphicFramePr>
          <p:nvPr>
            <p:ph idx="1"/>
            <p:extLst>
              <p:ext uri="{D42A27DB-BD31-4B8C-83A1-F6EECF244321}">
                <p14:modId xmlns:p14="http://schemas.microsoft.com/office/powerpoint/2010/main" val="391634497"/>
              </p:ext>
            </p:extLst>
          </p:nvPr>
        </p:nvGraphicFramePr>
        <p:xfrm>
          <a:off x="4967582" y="51927"/>
          <a:ext cx="7026295" cy="67541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9F91A917-9561-2E14-E0AB-AD1B57776F78}"/>
              </a:ext>
            </a:extLst>
          </p:cNvPr>
          <p:cNvSpPr txBox="1"/>
          <p:nvPr/>
        </p:nvSpPr>
        <p:spPr>
          <a:xfrm>
            <a:off x="6526924" y="5459030"/>
            <a:ext cx="5044966" cy="1200329"/>
          </a:xfrm>
          <a:prstGeom prst="rect">
            <a:avLst/>
          </a:prstGeom>
          <a:noFill/>
        </p:spPr>
        <p:txBody>
          <a:bodyPr wrap="square" rtlCol="0">
            <a:spAutoFit/>
          </a:bodyPr>
          <a:lstStyle/>
          <a:p>
            <a:r>
              <a:rPr lang="en-GB" dirty="0"/>
              <a:t>Please be aware that all other referrals for care home residents that are not for nutrition support advice in relation to malnutrition, will need to be sent via the GP.</a:t>
            </a:r>
          </a:p>
        </p:txBody>
      </p:sp>
      <p:pic>
        <p:nvPicPr>
          <p:cNvPr id="10" name="Picture 9">
            <a:extLst>
              <a:ext uri="{FF2B5EF4-FFF2-40B4-BE49-F238E27FC236}">
                <a16:creationId xmlns:a16="http://schemas.microsoft.com/office/drawing/2014/main" id="{D2880A21-8152-425D-3DDC-D05EF87573D9}"/>
              </a:ext>
            </a:extLst>
          </p:cNvPr>
          <p:cNvPicPr>
            <a:picLocks noChangeAspect="1"/>
          </p:cNvPicPr>
          <p:nvPr/>
        </p:nvPicPr>
        <p:blipFill>
          <a:blip r:embed="rId7"/>
          <a:stretch>
            <a:fillRect/>
          </a:stretch>
        </p:blipFill>
        <p:spPr>
          <a:xfrm>
            <a:off x="1008676" y="1690688"/>
            <a:ext cx="3657917" cy="4968671"/>
          </a:xfrm>
          <a:prstGeom prst="rect">
            <a:avLst/>
          </a:prstGeom>
        </p:spPr>
      </p:pic>
    </p:spTree>
    <p:extLst>
      <p:ext uri="{BB962C8B-B14F-4D97-AF65-F5344CB8AC3E}">
        <p14:creationId xmlns:p14="http://schemas.microsoft.com/office/powerpoint/2010/main" val="673426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08C3A6E-691A-24D6-BD50-487D63F76C81}"/>
              </a:ext>
            </a:extLst>
          </p:cNvPr>
          <p:cNvSpPr>
            <a:spLocks noGrp="1"/>
          </p:cNvSpPr>
          <p:nvPr>
            <p:ph type="title"/>
          </p:nvPr>
        </p:nvSpPr>
        <p:spPr>
          <a:xfrm>
            <a:off x="1371597" y="348865"/>
            <a:ext cx="10044023" cy="877729"/>
          </a:xfrm>
        </p:spPr>
        <p:txBody>
          <a:bodyPr anchor="ctr">
            <a:normAutofit/>
          </a:bodyPr>
          <a:lstStyle/>
          <a:p>
            <a:r>
              <a:rPr lang="en-GB" sz="3100" dirty="0">
                <a:solidFill>
                  <a:srgbClr val="FFFFFF"/>
                </a:solidFill>
              </a:rPr>
              <a:t>A Dietetic referral is not likely to be appropriate/accepted if:</a:t>
            </a:r>
          </a:p>
        </p:txBody>
      </p:sp>
      <p:graphicFrame>
        <p:nvGraphicFramePr>
          <p:cNvPr id="5" name="Content Placeholder 2">
            <a:extLst>
              <a:ext uri="{FF2B5EF4-FFF2-40B4-BE49-F238E27FC236}">
                <a16:creationId xmlns:a16="http://schemas.microsoft.com/office/drawing/2014/main" id="{9FCB2007-F482-B42E-3D4C-DE0DEC1E5808}"/>
              </a:ext>
            </a:extLst>
          </p:cNvPr>
          <p:cNvGraphicFramePr>
            <a:graphicFrameLocks noGrp="1"/>
          </p:cNvGraphicFramePr>
          <p:nvPr>
            <p:ph idx="1"/>
            <p:extLst>
              <p:ext uri="{D42A27DB-BD31-4B8C-83A1-F6EECF244321}">
                <p14:modId xmlns:p14="http://schemas.microsoft.com/office/powerpoint/2010/main" val="4023024118"/>
              </p:ext>
            </p:extLst>
          </p:nvPr>
        </p:nvGraphicFramePr>
        <p:xfrm>
          <a:off x="718062" y="1489841"/>
          <a:ext cx="10755876" cy="41962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DAACA2EE-2790-B1BA-AEA6-54176F25943D}"/>
              </a:ext>
            </a:extLst>
          </p:cNvPr>
          <p:cNvSpPr txBox="1"/>
          <p:nvPr/>
        </p:nvSpPr>
        <p:spPr>
          <a:xfrm>
            <a:off x="1489840" y="5717627"/>
            <a:ext cx="9212320" cy="923330"/>
          </a:xfrm>
          <a:prstGeom prst="rect">
            <a:avLst/>
          </a:prstGeom>
          <a:noFill/>
        </p:spPr>
        <p:txBody>
          <a:bodyPr wrap="square" rtlCol="0">
            <a:spAutoFit/>
          </a:bodyPr>
          <a:lstStyle/>
          <a:p>
            <a:pPr algn="ctr"/>
            <a:r>
              <a:rPr lang="en-GB" sz="1800" dirty="0">
                <a:solidFill>
                  <a:schemeClr val="accent1">
                    <a:lumMod val="50000"/>
                  </a:schemeClr>
                </a:solidFill>
                <a:effectLst/>
                <a:latin typeface="Segoe UI" panose="020B0502040204020203" pitchFamily="34" charset="0"/>
              </a:rPr>
              <a:t>However, if the exclusion criteria is met OR the resident is on prescribed oral nutritional supplements (ONS) and is not currently under a dietitian, then a referral would be accepted in those </a:t>
            </a:r>
            <a:r>
              <a:rPr lang="en-GB" dirty="0">
                <a:solidFill>
                  <a:schemeClr val="accent1">
                    <a:lumMod val="50000"/>
                  </a:schemeClr>
                </a:solidFill>
                <a:latin typeface="Segoe UI" panose="020B0502040204020203" pitchFamily="34" charset="0"/>
              </a:rPr>
              <a:t>circumstances.</a:t>
            </a:r>
            <a:r>
              <a:rPr lang="en-GB" sz="1800" dirty="0">
                <a:solidFill>
                  <a:schemeClr val="accent1">
                    <a:lumMod val="50000"/>
                  </a:schemeClr>
                </a:solidFill>
                <a:effectLst/>
                <a:latin typeface="Segoe UI" panose="020B0502040204020203" pitchFamily="34" charset="0"/>
              </a:rPr>
              <a:t> </a:t>
            </a:r>
            <a:endParaRPr lang="en-GB" dirty="0">
              <a:solidFill>
                <a:schemeClr val="accent1">
                  <a:lumMod val="50000"/>
                </a:schemeClr>
              </a:solidFill>
            </a:endParaRPr>
          </a:p>
        </p:txBody>
      </p:sp>
      <p:sp>
        <p:nvSpPr>
          <p:cNvPr id="4" name="Rectangle: Rounded Corners 3">
            <a:extLst>
              <a:ext uri="{FF2B5EF4-FFF2-40B4-BE49-F238E27FC236}">
                <a16:creationId xmlns:a16="http://schemas.microsoft.com/office/drawing/2014/main" id="{F2598DBD-00EF-E05A-5022-301F271611E5}"/>
              </a:ext>
            </a:extLst>
          </p:cNvPr>
          <p:cNvSpPr/>
          <p:nvPr/>
        </p:nvSpPr>
        <p:spPr>
          <a:xfrm>
            <a:off x="1282262" y="5602013"/>
            <a:ext cx="9764110" cy="1124607"/>
          </a:xfrm>
          <a:prstGeom prst="roundRect">
            <a:avLst/>
          </a:prstGeom>
          <a:noFill/>
          <a:ln w="76200">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27106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graphicEl>
                                              <a:dgm id="{9E6D2E00-77E3-4E45-81AE-1B9F2611D631}"/>
                                            </p:graphicEl>
                                          </p:spTgt>
                                        </p:tgtEl>
                                        <p:attrNameLst>
                                          <p:attrName>style.visibility</p:attrName>
                                        </p:attrNameLst>
                                      </p:cBhvr>
                                      <p:to>
                                        <p:strVal val="visible"/>
                                      </p:to>
                                    </p:set>
                                    <p:animEffect transition="in" filter="fade">
                                      <p:cBhvr>
                                        <p:cTn id="7" dur="1000"/>
                                        <p:tgtEl>
                                          <p:spTgt spid="5">
                                            <p:graphicEl>
                                              <a:dgm id="{9E6D2E00-77E3-4E45-81AE-1B9F2611D631}"/>
                                            </p:graphicEl>
                                          </p:spTgt>
                                        </p:tgtEl>
                                      </p:cBhvr>
                                    </p:animEffect>
                                    <p:anim calcmode="lin" valueType="num">
                                      <p:cBhvr>
                                        <p:cTn id="8" dur="1000" fill="hold"/>
                                        <p:tgtEl>
                                          <p:spTgt spid="5">
                                            <p:graphicEl>
                                              <a:dgm id="{9E6D2E00-77E3-4E45-81AE-1B9F2611D631}"/>
                                            </p:graphicEl>
                                          </p:spTgt>
                                        </p:tgtEl>
                                        <p:attrNameLst>
                                          <p:attrName>ppt_x</p:attrName>
                                        </p:attrNameLst>
                                      </p:cBhvr>
                                      <p:tavLst>
                                        <p:tav tm="0">
                                          <p:val>
                                            <p:strVal val="#ppt_x"/>
                                          </p:val>
                                        </p:tav>
                                        <p:tav tm="100000">
                                          <p:val>
                                            <p:strVal val="#ppt_x"/>
                                          </p:val>
                                        </p:tav>
                                      </p:tavLst>
                                    </p:anim>
                                    <p:anim calcmode="lin" valueType="num">
                                      <p:cBhvr>
                                        <p:cTn id="9" dur="1000" fill="hold"/>
                                        <p:tgtEl>
                                          <p:spTgt spid="5">
                                            <p:graphicEl>
                                              <a:dgm id="{9E6D2E00-77E3-4E45-81AE-1B9F2611D631}"/>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graphicEl>
                                              <a:dgm id="{52DF446B-A542-4A67-997C-3FC0E8EEEF4B}"/>
                                            </p:graphicEl>
                                          </p:spTgt>
                                        </p:tgtEl>
                                        <p:attrNameLst>
                                          <p:attrName>style.visibility</p:attrName>
                                        </p:attrNameLst>
                                      </p:cBhvr>
                                      <p:to>
                                        <p:strVal val="visible"/>
                                      </p:to>
                                    </p:set>
                                    <p:animEffect transition="in" filter="fade">
                                      <p:cBhvr>
                                        <p:cTn id="12" dur="1000"/>
                                        <p:tgtEl>
                                          <p:spTgt spid="5">
                                            <p:graphicEl>
                                              <a:dgm id="{52DF446B-A542-4A67-997C-3FC0E8EEEF4B}"/>
                                            </p:graphicEl>
                                          </p:spTgt>
                                        </p:tgtEl>
                                      </p:cBhvr>
                                    </p:animEffect>
                                    <p:anim calcmode="lin" valueType="num">
                                      <p:cBhvr>
                                        <p:cTn id="13" dur="1000" fill="hold"/>
                                        <p:tgtEl>
                                          <p:spTgt spid="5">
                                            <p:graphicEl>
                                              <a:dgm id="{52DF446B-A542-4A67-997C-3FC0E8EEEF4B}"/>
                                            </p:graphicEl>
                                          </p:spTgt>
                                        </p:tgtEl>
                                        <p:attrNameLst>
                                          <p:attrName>ppt_x</p:attrName>
                                        </p:attrNameLst>
                                      </p:cBhvr>
                                      <p:tavLst>
                                        <p:tav tm="0">
                                          <p:val>
                                            <p:strVal val="#ppt_x"/>
                                          </p:val>
                                        </p:tav>
                                        <p:tav tm="100000">
                                          <p:val>
                                            <p:strVal val="#ppt_x"/>
                                          </p:val>
                                        </p:tav>
                                      </p:tavLst>
                                    </p:anim>
                                    <p:anim calcmode="lin" valueType="num">
                                      <p:cBhvr>
                                        <p:cTn id="14" dur="1000" fill="hold"/>
                                        <p:tgtEl>
                                          <p:spTgt spid="5">
                                            <p:graphicEl>
                                              <a:dgm id="{52DF446B-A542-4A67-997C-3FC0E8EEEF4B}"/>
                                            </p:graphic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graphicEl>
                                              <a:dgm id="{77545E30-8417-4FD1-AA30-8E12ED3360BC}"/>
                                            </p:graphicEl>
                                          </p:spTgt>
                                        </p:tgtEl>
                                        <p:attrNameLst>
                                          <p:attrName>style.visibility</p:attrName>
                                        </p:attrNameLst>
                                      </p:cBhvr>
                                      <p:to>
                                        <p:strVal val="visible"/>
                                      </p:to>
                                    </p:set>
                                    <p:animEffect transition="in" filter="fade">
                                      <p:cBhvr>
                                        <p:cTn id="17" dur="1000"/>
                                        <p:tgtEl>
                                          <p:spTgt spid="5">
                                            <p:graphicEl>
                                              <a:dgm id="{77545E30-8417-4FD1-AA30-8E12ED3360BC}"/>
                                            </p:graphicEl>
                                          </p:spTgt>
                                        </p:tgtEl>
                                      </p:cBhvr>
                                    </p:animEffect>
                                    <p:anim calcmode="lin" valueType="num">
                                      <p:cBhvr>
                                        <p:cTn id="18" dur="1000" fill="hold"/>
                                        <p:tgtEl>
                                          <p:spTgt spid="5">
                                            <p:graphicEl>
                                              <a:dgm id="{77545E30-8417-4FD1-AA30-8E12ED3360BC}"/>
                                            </p:graphicEl>
                                          </p:spTgt>
                                        </p:tgtEl>
                                        <p:attrNameLst>
                                          <p:attrName>ppt_x</p:attrName>
                                        </p:attrNameLst>
                                      </p:cBhvr>
                                      <p:tavLst>
                                        <p:tav tm="0">
                                          <p:val>
                                            <p:strVal val="#ppt_x"/>
                                          </p:val>
                                        </p:tav>
                                        <p:tav tm="100000">
                                          <p:val>
                                            <p:strVal val="#ppt_x"/>
                                          </p:val>
                                        </p:tav>
                                      </p:tavLst>
                                    </p:anim>
                                    <p:anim calcmode="lin" valueType="num">
                                      <p:cBhvr>
                                        <p:cTn id="19" dur="1000" fill="hold"/>
                                        <p:tgtEl>
                                          <p:spTgt spid="5">
                                            <p:graphicEl>
                                              <a:dgm id="{77545E30-8417-4FD1-AA30-8E12ED3360BC}"/>
                                            </p:graphic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5">
                                            <p:graphicEl>
                                              <a:dgm id="{138FD758-E1DE-4433-B57C-A3C9530A60B6}"/>
                                            </p:graphicEl>
                                          </p:spTgt>
                                        </p:tgtEl>
                                        <p:attrNameLst>
                                          <p:attrName>style.visibility</p:attrName>
                                        </p:attrNameLst>
                                      </p:cBhvr>
                                      <p:to>
                                        <p:strVal val="visible"/>
                                      </p:to>
                                    </p:set>
                                    <p:animEffect transition="in" filter="fade">
                                      <p:cBhvr>
                                        <p:cTn id="24" dur="1000"/>
                                        <p:tgtEl>
                                          <p:spTgt spid="5">
                                            <p:graphicEl>
                                              <a:dgm id="{138FD758-E1DE-4433-B57C-A3C9530A60B6}"/>
                                            </p:graphicEl>
                                          </p:spTgt>
                                        </p:tgtEl>
                                      </p:cBhvr>
                                    </p:animEffect>
                                    <p:anim calcmode="lin" valueType="num">
                                      <p:cBhvr>
                                        <p:cTn id="25" dur="1000" fill="hold"/>
                                        <p:tgtEl>
                                          <p:spTgt spid="5">
                                            <p:graphicEl>
                                              <a:dgm id="{138FD758-E1DE-4433-B57C-A3C9530A60B6}"/>
                                            </p:graphicEl>
                                          </p:spTgt>
                                        </p:tgtEl>
                                        <p:attrNameLst>
                                          <p:attrName>ppt_x</p:attrName>
                                        </p:attrNameLst>
                                      </p:cBhvr>
                                      <p:tavLst>
                                        <p:tav tm="0">
                                          <p:val>
                                            <p:strVal val="#ppt_x"/>
                                          </p:val>
                                        </p:tav>
                                        <p:tav tm="100000">
                                          <p:val>
                                            <p:strVal val="#ppt_x"/>
                                          </p:val>
                                        </p:tav>
                                      </p:tavLst>
                                    </p:anim>
                                    <p:anim calcmode="lin" valueType="num">
                                      <p:cBhvr>
                                        <p:cTn id="26" dur="1000" fill="hold"/>
                                        <p:tgtEl>
                                          <p:spTgt spid="5">
                                            <p:graphicEl>
                                              <a:dgm id="{138FD758-E1DE-4433-B57C-A3C9530A60B6}"/>
                                            </p:graphic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5">
                                            <p:graphicEl>
                                              <a:dgm id="{4496A244-84A8-4F1F-98E2-28F528100CEC}"/>
                                            </p:graphicEl>
                                          </p:spTgt>
                                        </p:tgtEl>
                                        <p:attrNameLst>
                                          <p:attrName>style.visibility</p:attrName>
                                        </p:attrNameLst>
                                      </p:cBhvr>
                                      <p:to>
                                        <p:strVal val="visible"/>
                                      </p:to>
                                    </p:set>
                                    <p:animEffect transition="in" filter="fade">
                                      <p:cBhvr>
                                        <p:cTn id="29" dur="1000"/>
                                        <p:tgtEl>
                                          <p:spTgt spid="5">
                                            <p:graphicEl>
                                              <a:dgm id="{4496A244-84A8-4F1F-98E2-28F528100CEC}"/>
                                            </p:graphicEl>
                                          </p:spTgt>
                                        </p:tgtEl>
                                      </p:cBhvr>
                                    </p:animEffect>
                                    <p:anim calcmode="lin" valueType="num">
                                      <p:cBhvr>
                                        <p:cTn id="30" dur="1000" fill="hold"/>
                                        <p:tgtEl>
                                          <p:spTgt spid="5">
                                            <p:graphicEl>
                                              <a:dgm id="{4496A244-84A8-4F1F-98E2-28F528100CEC}"/>
                                            </p:graphicEl>
                                          </p:spTgt>
                                        </p:tgtEl>
                                        <p:attrNameLst>
                                          <p:attrName>ppt_x</p:attrName>
                                        </p:attrNameLst>
                                      </p:cBhvr>
                                      <p:tavLst>
                                        <p:tav tm="0">
                                          <p:val>
                                            <p:strVal val="#ppt_x"/>
                                          </p:val>
                                        </p:tav>
                                        <p:tav tm="100000">
                                          <p:val>
                                            <p:strVal val="#ppt_x"/>
                                          </p:val>
                                        </p:tav>
                                      </p:tavLst>
                                    </p:anim>
                                    <p:anim calcmode="lin" valueType="num">
                                      <p:cBhvr>
                                        <p:cTn id="31" dur="1000" fill="hold"/>
                                        <p:tgtEl>
                                          <p:spTgt spid="5">
                                            <p:graphicEl>
                                              <a:dgm id="{4496A244-84A8-4F1F-98E2-28F528100CEC}"/>
                                            </p:graphic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5">
                                            <p:graphicEl>
                                              <a:dgm id="{AC51E9DA-49AF-451A-9E7A-BCF0809A749D}"/>
                                            </p:graphicEl>
                                          </p:spTgt>
                                        </p:tgtEl>
                                        <p:attrNameLst>
                                          <p:attrName>style.visibility</p:attrName>
                                        </p:attrNameLst>
                                      </p:cBhvr>
                                      <p:to>
                                        <p:strVal val="visible"/>
                                      </p:to>
                                    </p:set>
                                    <p:animEffect transition="in" filter="fade">
                                      <p:cBhvr>
                                        <p:cTn id="34" dur="1000"/>
                                        <p:tgtEl>
                                          <p:spTgt spid="5">
                                            <p:graphicEl>
                                              <a:dgm id="{AC51E9DA-49AF-451A-9E7A-BCF0809A749D}"/>
                                            </p:graphicEl>
                                          </p:spTgt>
                                        </p:tgtEl>
                                      </p:cBhvr>
                                    </p:animEffect>
                                    <p:anim calcmode="lin" valueType="num">
                                      <p:cBhvr>
                                        <p:cTn id="35" dur="1000" fill="hold"/>
                                        <p:tgtEl>
                                          <p:spTgt spid="5">
                                            <p:graphicEl>
                                              <a:dgm id="{AC51E9DA-49AF-451A-9E7A-BCF0809A749D}"/>
                                            </p:graphicEl>
                                          </p:spTgt>
                                        </p:tgtEl>
                                        <p:attrNameLst>
                                          <p:attrName>ppt_x</p:attrName>
                                        </p:attrNameLst>
                                      </p:cBhvr>
                                      <p:tavLst>
                                        <p:tav tm="0">
                                          <p:val>
                                            <p:strVal val="#ppt_x"/>
                                          </p:val>
                                        </p:tav>
                                        <p:tav tm="100000">
                                          <p:val>
                                            <p:strVal val="#ppt_x"/>
                                          </p:val>
                                        </p:tav>
                                      </p:tavLst>
                                    </p:anim>
                                    <p:anim calcmode="lin" valueType="num">
                                      <p:cBhvr>
                                        <p:cTn id="36" dur="1000" fill="hold"/>
                                        <p:tgtEl>
                                          <p:spTgt spid="5">
                                            <p:graphicEl>
                                              <a:dgm id="{AC51E9DA-49AF-451A-9E7A-BCF0809A749D}"/>
                                            </p:graphic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5">
                                            <p:graphicEl>
                                              <a:dgm id="{8D1E28E0-7A25-4483-911B-3295984D5023}"/>
                                            </p:graphicEl>
                                          </p:spTgt>
                                        </p:tgtEl>
                                        <p:attrNameLst>
                                          <p:attrName>style.visibility</p:attrName>
                                        </p:attrNameLst>
                                      </p:cBhvr>
                                      <p:to>
                                        <p:strVal val="visible"/>
                                      </p:to>
                                    </p:set>
                                    <p:animEffect transition="in" filter="fade">
                                      <p:cBhvr>
                                        <p:cTn id="41" dur="1000"/>
                                        <p:tgtEl>
                                          <p:spTgt spid="5">
                                            <p:graphicEl>
                                              <a:dgm id="{8D1E28E0-7A25-4483-911B-3295984D5023}"/>
                                            </p:graphicEl>
                                          </p:spTgt>
                                        </p:tgtEl>
                                      </p:cBhvr>
                                    </p:animEffect>
                                    <p:anim calcmode="lin" valueType="num">
                                      <p:cBhvr>
                                        <p:cTn id="42" dur="1000" fill="hold"/>
                                        <p:tgtEl>
                                          <p:spTgt spid="5">
                                            <p:graphicEl>
                                              <a:dgm id="{8D1E28E0-7A25-4483-911B-3295984D5023}"/>
                                            </p:graphicEl>
                                          </p:spTgt>
                                        </p:tgtEl>
                                        <p:attrNameLst>
                                          <p:attrName>ppt_x</p:attrName>
                                        </p:attrNameLst>
                                      </p:cBhvr>
                                      <p:tavLst>
                                        <p:tav tm="0">
                                          <p:val>
                                            <p:strVal val="#ppt_x"/>
                                          </p:val>
                                        </p:tav>
                                        <p:tav tm="100000">
                                          <p:val>
                                            <p:strVal val="#ppt_x"/>
                                          </p:val>
                                        </p:tav>
                                      </p:tavLst>
                                    </p:anim>
                                    <p:anim calcmode="lin" valueType="num">
                                      <p:cBhvr>
                                        <p:cTn id="43" dur="1000" fill="hold"/>
                                        <p:tgtEl>
                                          <p:spTgt spid="5">
                                            <p:graphicEl>
                                              <a:dgm id="{8D1E28E0-7A25-4483-911B-3295984D5023}"/>
                                            </p:graphic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
                                            <p:graphicEl>
                                              <a:dgm id="{4B215921-3A07-4A34-9819-03C6DDCA4E37}"/>
                                            </p:graphicEl>
                                          </p:spTgt>
                                        </p:tgtEl>
                                        <p:attrNameLst>
                                          <p:attrName>style.visibility</p:attrName>
                                        </p:attrNameLst>
                                      </p:cBhvr>
                                      <p:to>
                                        <p:strVal val="visible"/>
                                      </p:to>
                                    </p:set>
                                    <p:animEffect transition="in" filter="fade">
                                      <p:cBhvr>
                                        <p:cTn id="46" dur="1000"/>
                                        <p:tgtEl>
                                          <p:spTgt spid="5">
                                            <p:graphicEl>
                                              <a:dgm id="{4B215921-3A07-4A34-9819-03C6DDCA4E37}"/>
                                            </p:graphicEl>
                                          </p:spTgt>
                                        </p:tgtEl>
                                      </p:cBhvr>
                                    </p:animEffect>
                                    <p:anim calcmode="lin" valueType="num">
                                      <p:cBhvr>
                                        <p:cTn id="47" dur="1000" fill="hold"/>
                                        <p:tgtEl>
                                          <p:spTgt spid="5">
                                            <p:graphicEl>
                                              <a:dgm id="{4B215921-3A07-4A34-9819-03C6DDCA4E37}"/>
                                            </p:graphicEl>
                                          </p:spTgt>
                                        </p:tgtEl>
                                        <p:attrNameLst>
                                          <p:attrName>ppt_x</p:attrName>
                                        </p:attrNameLst>
                                      </p:cBhvr>
                                      <p:tavLst>
                                        <p:tav tm="0">
                                          <p:val>
                                            <p:strVal val="#ppt_x"/>
                                          </p:val>
                                        </p:tav>
                                        <p:tav tm="100000">
                                          <p:val>
                                            <p:strVal val="#ppt_x"/>
                                          </p:val>
                                        </p:tav>
                                      </p:tavLst>
                                    </p:anim>
                                    <p:anim calcmode="lin" valueType="num">
                                      <p:cBhvr>
                                        <p:cTn id="48" dur="1000" fill="hold"/>
                                        <p:tgtEl>
                                          <p:spTgt spid="5">
                                            <p:graphicEl>
                                              <a:dgm id="{4B215921-3A07-4A34-9819-03C6DDCA4E37}"/>
                                            </p:graphicEl>
                                          </p:spTgt>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5">
                                            <p:graphicEl>
                                              <a:dgm id="{A37C027D-8B92-4E51-8750-2C62059D15E6}"/>
                                            </p:graphicEl>
                                          </p:spTgt>
                                        </p:tgtEl>
                                        <p:attrNameLst>
                                          <p:attrName>style.visibility</p:attrName>
                                        </p:attrNameLst>
                                      </p:cBhvr>
                                      <p:to>
                                        <p:strVal val="visible"/>
                                      </p:to>
                                    </p:set>
                                    <p:animEffect transition="in" filter="fade">
                                      <p:cBhvr>
                                        <p:cTn id="51" dur="1000"/>
                                        <p:tgtEl>
                                          <p:spTgt spid="5">
                                            <p:graphicEl>
                                              <a:dgm id="{A37C027D-8B92-4E51-8750-2C62059D15E6}"/>
                                            </p:graphicEl>
                                          </p:spTgt>
                                        </p:tgtEl>
                                      </p:cBhvr>
                                    </p:animEffect>
                                    <p:anim calcmode="lin" valueType="num">
                                      <p:cBhvr>
                                        <p:cTn id="52" dur="1000" fill="hold"/>
                                        <p:tgtEl>
                                          <p:spTgt spid="5">
                                            <p:graphicEl>
                                              <a:dgm id="{A37C027D-8B92-4E51-8750-2C62059D15E6}"/>
                                            </p:graphicEl>
                                          </p:spTgt>
                                        </p:tgtEl>
                                        <p:attrNameLst>
                                          <p:attrName>ppt_x</p:attrName>
                                        </p:attrNameLst>
                                      </p:cBhvr>
                                      <p:tavLst>
                                        <p:tav tm="0">
                                          <p:val>
                                            <p:strVal val="#ppt_x"/>
                                          </p:val>
                                        </p:tav>
                                        <p:tav tm="100000">
                                          <p:val>
                                            <p:strVal val="#ppt_x"/>
                                          </p:val>
                                        </p:tav>
                                      </p:tavLst>
                                    </p:anim>
                                    <p:anim calcmode="lin" valueType="num">
                                      <p:cBhvr>
                                        <p:cTn id="53" dur="1000" fill="hold"/>
                                        <p:tgtEl>
                                          <p:spTgt spid="5">
                                            <p:graphicEl>
                                              <a:dgm id="{A37C027D-8B92-4E51-8750-2C62059D15E6}"/>
                                            </p:graphic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5">
                                            <p:graphicEl>
                                              <a:dgm id="{82EAE341-E6BE-4520-8FD8-F650CC241CE7}"/>
                                            </p:graphicEl>
                                          </p:spTgt>
                                        </p:tgtEl>
                                        <p:attrNameLst>
                                          <p:attrName>style.visibility</p:attrName>
                                        </p:attrNameLst>
                                      </p:cBhvr>
                                      <p:to>
                                        <p:strVal val="visible"/>
                                      </p:to>
                                    </p:set>
                                    <p:animEffect transition="in" filter="fade">
                                      <p:cBhvr>
                                        <p:cTn id="58" dur="1000"/>
                                        <p:tgtEl>
                                          <p:spTgt spid="5">
                                            <p:graphicEl>
                                              <a:dgm id="{82EAE341-E6BE-4520-8FD8-F650CC241CE7}"/>
                                            </p:graphicEl>
                                          </p:spTgt>
                                        </p:tgtEl>
                                      </p:cBhvr>
                                    </p:animEffect>
                                    <p:anim calcmode="lin" valueType="num">
                                      <p:cBhvr>
                                        <p:cTn id="59" dur="1000" fill="hold"/>
                                        <p:tgtEl>
                                          <p:spTgt spid="5">
                                            <p:graphicEl>
                                              <a:dgm id="{82EAE341-E6BE-4520-8FD8-F650CC241CE7}"/>
                                            </p:graphicEl>
                                          </p:spTgt>
                                        </p:tgtEl>
                                        <p:attrNameLst>
                                          <p:attrName>ppt_x</p:attrName>
                                        </p:attrNameLst>
                                      </p:cBhvr>
                                      <p:tavLst>
                                        <p:tav tm="0">
                                          <p:val>
                                            <p:strVal val="#ppt_x"/>
                                          </p:val>
                                        </p:tav>
                                        <p:tav tm="100000">
                                          <p:val>
                                            <p:strVal val="#ppt_x"/>
                                          </p:val>
                                        </p:tav>
                                      </p:tavLst>
                                    </p:anim>
                                    <p:anim calcmode="lin" valueType="num">
                                      <p:cBhvr>
                                        <p:cTn id="60" dur="1000" fill="hold"/>
                                        <p:tgtEl>
                                          <p:spTgt spid="5">
                                            <p:graphicEl>
                                              <a:dgm id="{82EAE341-E6BE-4520-8FD8-F650CC241CE7}"/>
                                            </p:graphicEl>
                                          </p:spTgt>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5">
                                            <p:graphicEl>
                                              <a:dgm id="{E455C43D-C903-4AE6-ABA8-8F3173A2A634}"/>
                                            </p:graphicEl>
                                          </p:spTgt>
                                        </p:tgtEl>
                                        <p:attrNameLst>
                                          <p:attrName>style.visibility</p:attrName>
                                        </p:attrNameLst>
                                      </p:cBhvr>
                                      <p:to>
                                        <p:strVal val="visible"/>
                                      </p:to>
                                    </p:set>
                                    <p:animEffect transition="in" filter="fade">
                                      <p:cBhvr>
                                        <p:cTn id="63" dur="1000"/>
                                        <p:tgtEl>
                                          <p:spTgt spid="5">
                                            <p:graphicEl>
                                              <a:dgm id="{E455C43D-C903-4AE6-ABA8-8F3173A2A634}"/>
                                            </p:graphicEl>
                                          </p:spTgt>
                                        </p:tgtEl>
                                      </p:cBhvr>
                                    </p:animEffect>
                                    <p:anim calcmode="lin" valueType="num">
                                      <p:cBhvr>
                                        <p:cTn id="64" dur="1000" fill="hold"/>
                                        <p:tgtEl>
                                          <p:spTgt spid="5">
                                            <p:graphicEl>
                                              <a:dgm id="{E455C43D-C903-4AE6-ABA8-8F3173A2A634}"/>
                                            </p:graphicEl>
                                          </p:spTgt>
                                        </p:tgtEl>
                                        <p:attrNameLst>
                                          <p:attrName>ppt_x</p:attrName>
                                        </p:attrNameLst>
                                      </p:cBhvr>
                                      <p:tavLst>
                                        <p:tav tm="0">
                                          <p:val>
                                            <p:strVal val="#ppt_x"/>
                                          </p:val>
                                        </p:tav>
                                        <p:tav tm="100000">
                                          <p:val>
                                            <p:strVal val="#ppt_x"/>
                                          </p:val>
                                        </p:tav>
                                      </p:tavLst>
                                    </p:anim>
                                    <p:anim calcmode="lin" valueType="num">
                                      <p:cBhvr>
                                        <p:cTn id="65" dur="1000" fill="hold"/>
                                        <p:tgtEl>
                                          <p:spTgt spid="5">
                                            <p:graphicEl>
                                              <a:dgm id="{E455C43D-C903-4AE6-ABA8-8F3173A2A634}"/>
                                            </p:graphicEl>
                                          </p:spTgt>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5">
                                            <p:graphicEl>
                                              <a:dgm id="{A5F2B6A8-1B4C-408F-B373-2C70065C3DC5}"/>
                                            </p:graphicEl>
                                          </p:spTgt>
                                        </p:tgtEl>
                                        <p:attrNameLst>
                                          <p:attrName>style.visibility</p:attrName>
                                        </p:attrNameLst>
                                      </p:cBhvr>
                                      <p:to>
                                        <p:strVal val="visible"/>
                                      </p:to>
                                    </p:set>
                                    <p:animEffect transition="in" filter="fade">
                                      <p:cBhvr>
                                        <p:cTn id="68" dur="1000"/>
                                        <p:tgtEl>
                                          <p:spTgt spid="5">
                                            <p:graphicEl>
                                              <a:dgm id="{A5F2B6A8-1B4C-408F-B373-2C70065C3DC5}"/>
                                            </p:graphicEl>
                                          </p:spTgt>
                                        </p:tgtEl>
                                      </p:cBhvr>
                                    </p:animEffect>
                                    <p:anim calcmode="lin" valueType="num">
                                      <p:cBhvr>
                                        <p:cTn id="69" dur="1000" fill="hold"/>
                                        <p:tgtEl>
                                          <p:spTgt spid="5">
                                            <p:graphicEl>
                                              <a:dgm id="{A5F2B6A8-1B4C-408F-B373-2C70065C3DC5}"/>
                                            </p:graphicEl>
                                          </p:spTgt>
                                        </p:tgtEl>
                                        <p:attrNameLst>
                                          <p:attrName>ppt_x</p:attrName>
                                        </p:attrNameLst>
                                      </p:cBhvr>
                                      <p:tavLst>
                                        <p:tav tm="0">
                                          <p:val>
                                            <p:strVal val="#ppt_x"/>
                                          </p:val>
                                        </p:tav>
                                        <p:tav tm="100000">
                                          <p:val>
                                            <p:strVal val="#ppt_x"/>
                                          </p:val>
                                        </p:tav>
                                      </p:tavLst>
                                    </p:anim>
                                    <p:anim calcmode="lin" valueType="num">
                                      <p:cBhvr>
                                        <p:cTn id="70" dur="1000" fill="hold"/>
                                        <p:tgtEl>
                                          <p:spTgt spid="5">
                                            <p:graphicEl>
                                              <a:dgm id="{A5F2B6A8-1B4C-408F-B373-2C70065C3DC5}"/>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9E9CC8-477D-4797-9C9C-540DC2D3FB8E}"/>
              </a:ext>
            </a:extLst>
          </p:cNvPr>
          <p:cNvSpPr>
            <a:spLocks noGrp="1"/>
          </p:cNvSpPr>
          <p:nvPr>
            <p:ph type="title"/>
          </p:nvPr>
        </p:nvSpPr>
        <p:spPr>
          <a:xfrm>
            <a:off x="852731" y="769737"/>
            <a:ext cx="4711867" cy="4960189"/>
          </a:xfrm>
        </p:spPr>
        <p:txBody>
          <a:bodyPr vert="horz" lIns="91440" tIns="45720" rIns="91440" bIns="45720" rtlCol="0" anchor="t">
            <a:noAutofit/>
          </a:bodyPr>
          <a:lstStyle/>
          <a:p>
            <a:pPr>
              <a:lnSpc>
                <a:spcPct val="107000"/>
              </a:lnSpc>
              <a:spcAft>
                <a:spcPts val="800"/>
              </a:spcAft>
            </a:pPr>
            <a:r>
              <a:rPr lang="en-US" sz="2400" b="1" i="1" kern="1200" dirty="0">
                <a:solidFill>
                  <a:schemeClr val="tx1"/>
                </a:solidFill>
                <a:latin typeface="Arial" panose="020B0604020202020204" pitchFamily="34" charset="0"/>
                <a:cs typeface="Arial" panose="020B0604020202020204" pitchFamily="34" charset="0"/>
              </a:rPr>
              <a:t>Knowledge check: </a:t>
            </a:r>
            <a:br>
              <a:rPr lang="en-US" sz="2400" b="1" i="1" kern="1200" dirty="0">
                <a:solidFill>
                  <a:schemeClr val="tx1"/>
                </a:solidFill>
                <a:latin typeface="Arial" panose="020B0604020202020204" pitchFamily="34" charset="0"/>
                <a:cs typeface="Arial" panose="020B0604020202020204" pitchFamily="34" charset="0"/>
              </a:rPr>
            </a:br>
            <a:br>
              <a:rPr lang="en-US" sz="2400" b="1" i="1" kern="1200" dirty="0">
                <a:solidFill>
                  <a:schemeClr val="tx1"/>
                </a:solidFill>
                <a:latin typeface="Arial" panose="020B0604020202020204" pitchFamily="34" charset="0"/>
                <a:cs typeface="Arial" panose="020B0604020202020204" pitchFamily="34" charset="0"/>
              </a:rPr>
            </a:br>
            <a:br>
              <a:rPr lang="en-US" sz="2000" i="1" kern="1200" dirty="0">
                <a:solidFill>
                  <a:schemeClr val="tx1"/>
                </a:solidFill>
                <a:latin typeface="Arial" panose="020B0604020202020204" pitchFamily="34" charset="0"/>
                <a:cs typeface="Arial" panose="020B0604020202020204" pitchFamily="34" charset="0"/>
              </a:rPr>
            </a:br>
            <a:r>
              <a:rPr lang="en-GB" sz="1800" dirty="0">
                <a:solidFill>
                  <a:schemeClr val="accent2"/>
                </a:solidFill>
                <a:latin typeface="Arial" panose="020B0604020202020204" pitchFamily="34" charset="0"/>
                <a:ea typeface="Aptos" panose="020B0004020202020204" pitchFamily="34" charset="0"/>
                <a:cs typeface="Arial" panose="020B0604020202020204" pitchFamily="34" charset="0"/>
              </a:rPr>
              <a:t>Ethel previously had a MUST score of 1.</a:t>
            </a:r>
            <a:br>
              <a:rPr lang="en-US" sz="1800" i="1" kern="1200" dirty="0">
                <a:solidFill>
                  <a:schemeClr val="accent2"/>
                </a:solidFill>
                <a:latin typeface="Arial" panose="020B0604020202020204" pitchFamily="34" charset="0"/>
                <a:cs typeface="Arial" panose="020B0604020202020204" pitchFamily="34" charset="0"/>
              </a:rPr>
            </a:br>
            <a:r>
              <a:rPr lang="en-GB" sz="1800" dirty="0">
                <a:solidFill>
                  <a:schemeClr val="accent2"/>
                </a:solidFill>
                <a:latin typeface="Arial" panose="020B0604020202020204" pitchFamily="34" charset="0"/>
                <a:ea typeface="Aptos" panose="020B0004020202020204" pitchFamily="34" charset="0"/>
                <a:cs typeface="Arial" panose="020B0604020202020204" pitchFamily="34" charset="0"/>
              </a:rPr>
              <a:t>Since then, Ethel’s intake has decreased further due to the side effects of the antibiotics she is taking for her chest infection.</a:t>
            </a:r>
            <a:br>
              <a:rPr lang="en-GB" sz="1800" dirty="0">
                <a:solidFill>
                  <a:schemeClr val="accent2"/>
                </a:solidFill>
                <a:latin typeface="Arial" panose="020B0604020202020204" pitchFamily="34" charset="0"/>
                <a:ea typeface="Aptos" panose="020B0004020202020204" pitchFamily="34" charset="0"/>
                <a:cs typeface="Arial" panose="020B0604020202020204" pitchFamily="34" charset="0"/>
              </a:rPr>
            </a:br>
            <a:r>
              <a:rPr lang="en-GB" sz="1800" dirty="0">
                <a:solidFill>
                  <a:schemeClr val="accent2"/>
                </a:solidFill>
                <a:latin typeface="Arial" panose="020B0604020202020204" pitchFamily="34" charset="0"/>
                <a:ea typeface="Aptos" panose="020B0004020202020204" pitchFamily="34" charset="0"/>
                <a:cs typeface="Arial" panose="020B0604020202020204" pitchFamily="34" charset="0"/>
              </a:rPr>
              <a:t>Weight is checked and she is now 56.5kg (further loss of 1.5kg). </a:t>
            </a:r>
            <a:br>
              <a:rPr lang="en-GB" sz="1800" dirty="0">
                <a:solidFill>
                  <a:schemeClr val="accent2"/>
                </a:solidFill>
                <a:latin typeface="Arial" panose="020B0604020202020204" pitchFamily="34" charset="0"/>
                <a:ea typeface="Aptos" panose="020B0004020202020204" pitchFamily="34" charset="0"/>
                <a:cs typeface="Arial" panose="020B0604020202020204" pitchFamily="34" charset="0"/>
              </a:rPr>
            </a:br>
            <a:r>
              <a:rPr lang="en-GB" sz="1800" dirty="0">
                <a:solidFill>
                  <a:schemeClr val="accent2"/>
                </a:solidFill>
                <a:latin typeface="Arial" panose="020B0604020202020204" pitchFamily="34" charset="0"/>
                <a:ea typeface="Aptos" panose="020B0004020202020204" pitchFamily="34" charset="0"/>
                <a:cs typeface="Arial" panose="020B0604020202020204" pitchFamily="34" charset="0"/>
              </a:rPr>
              <a:t>BMI 24.5kg/m2, 10.3% weight loss in the last 3-6 months</a:t>
            </a:r>
            <a:br>
              <a:rPr lang="en-GB" sz="1800" dirty="0">
                <a:solidFill>
                  <a:schemeClr val="accent2"/>
                </a:solidFill>
                <a:latin typeface="Arial" panose="020B0604020202020204" pitchFamily="34" charset="0"/>
                <a:ea typeface="Aptos" panose="020B0004020202020204" pitchFamily="34" charset="0"/>
                <a:cs typeface="Arial" panose="020B0604020202020204" pitchFamily="34" charset="0"/>
              </a:rPr>
            </a:br>
            <a:r>
              <a:rPr lang="en-GB" sz="1800" dirty="0">
                <a:solidFill>
                  <a:schemeClr val="accent2"/>
                </a:solidFill>
                <a:latin typeface="Arial" panose="020B0604020202020204" pitchFamily="34" charset="0"/>
                <a:ea typeface="Aptos" panose="020B0004020202020204" pitchFamily="34" charset="0"/>
                <a:cs typeface="Arial" panose="020B0604020202020204" pitchFamily="34" charset="0"/>
              </a:rPr>
              <a:t>MUST = 2.</a:t>
            </a:r>
            <a:br>
              <a:rPr lang="en-GB" sz="1800" dirty="0">
                <a:latin typeface="Arial" panose="020B0604020202020204" pitchFamily="34" charset="0"/>
                <a:ea typeface="Aptos" panose="020B0004020202020204" pitchFamily="34" charset="0"/>
                <a:cs typeface="Arial" panose="020B0604020202020204" pitchFamily="34" charset="0"/>
              </a:rPr>
            </a:br>
            <a:br>
              <a:rPr lang="en-GB" sz="1800" dirty="0">
                <a:latin typeface="Arial" panose="020B0604020202020204" pitchFamily="34" charset="0"/>
                <a:ea typeface="Aptos" panose="020B0004020202020204" pitchFamily="34" charset="0"/>
                <a:cs typeface="Arial" panose="020B0604020202020204" pitchFamily="34" charset="0"/>
              </a:rPr>
            </a:br>
            <a:r>
              <a:rPr lang="en-GB" sz="1800" b="1" dirty="0">
                <a:solidFill>
                  <a:schemeClr val="accent2"/>
                </a:solidFill>
                <a:latin typeface="Arial" panose="020B0604020202020204" pitchFamily="34" charset="0"/>
                <a:ea typeface="Aptos" panose="020B0004020202020204" pitchFamily="34" charset="0"/>
                <a:cs typeface="Arial" panose="020B0604020202020204" pitchFamily="34" charset="0"/>
              </a:rPr>
              <a:t>Question: </a:t>
            </a:r>
            <a:r>
              <a:rPr lang="en-US" sz="1800" b="1" dirty="0">
                <a:solidFill>
                  <a:schemeClr val="accent2"/>
                </a:solidFill>
                <a:latin typeface="Arial" panose="020B0604020202020204" pitchFamily="34" charset="0"/>
                <a:ea typeface="Aptos" panose="020B0004020202020204" pitchFamily="34" charset="0"/>
                <a:cs typeface="Arial" panose="020B0604020202020204" pitchFamily="34" charset="0"/>
              </a:rPr>
              <a:t>W</a:t>
            </a:r>
            <a:r>
              <a:rPr lang="en-US" sz="1800" b="1" dirty="0">
                <a:solidFill>
                  <a:schemeClr val="accent2"/>
                </a:solidFill>
                <a:latin typeface="Arial" panose="020B0604020202020204" pitchFamily="34" charset="0"/>
                <a:cs typeface="Arial" panose="020B0604020202020204" pitchFamily="34" charset="0"/>
              </a:rPr>
              <a:t>hat would you monitor and evaluate?</a:t>
            </a:r>
            <a:br>
              <a:rPr lang="en-GB" sz="1800" dirty="0">
                <a:latin typeface="Arial" panose="020B0604020202020204" pitchFamily="34" charset="0"/>
                <a:ea typeface="Aptos" panose="020B0004020202020204" pitchFamily="34" charset="0"/>
                <a:cs typeface="Arial" panose="020B0604020202020204" pitchFamily="34" charset="0"/>
              </a:rPr>
            </a:br>
            <a:br>
              <a:rPr lang="en-GB" sz="2000" dirty="0">
                <a:latin typeface="Aptos" panose="020B0004020202020204" pitchFamily="34" charset="0"/>
                <a:ea typeface="Aptos" panose="020B0004020202020204" pitchFamily="34" charset="0"/>
                <a:cs typeface="Times New Roman" panose="02020603050405020304" pitchFamily="18" charset="0"/>
              </a:rPr>
            </a:br>
            <a:br>
              <a:rPr lang="en-US" sz="2000" i="1" kern="1200" dirty="0">
                <a:solidFill>
                  <a:schemeClr val="tx1"/>
                </a:solidFill>
                <a:latin typeface="Arial" panose="020B0604020202020204" pitchFamily="34" charset="0"/>
                <a:cs typeface="Arial" panose="020B0604020202020204" pitchFamily="34" charset="0"/>
              </a:rPr>
            </a:br>
            <a:br>
              <a:rPr lang="en-US" sz="2000" i="1" kern="1200" dirty="0">
                <a:solidFill>
                  <a:schemeClr val="tx1"/>
                </a:solidFill>
                <a:latin typeface="Arial" panose="020B0604020202020204" pitchFamily="34" charset="0"/>
                <a:cs typeface="Arial" panose="020B0604020202020204" pitchFamily="34" charset="0"/>
              </a:rPr>
            </a:br>
            <a:br>
              <a:rPr lang="en-US" sz="2000" i="1" kern="1200" dirty="0">
                <a:solidFill>
                  <a:schemeClr val="tx1"/>
                </a:solidFill>
                <a:latin typeface="Arial" panose="020B0604020202020204" pitchFamily="34" charset="0"/>
                <a:cs typeface="Arial" panose="020B0604020202020204" pitchFamily="34" charset="0"/>
              </a:rPr>
            </a:br>
            <a:br>
              <a:rPr lang="en-US" sz="2000" i="1" kern="1200" dirty="0">
                <a:solidFill>
                  <a:schemeClr val="tx1"/>
                </a:solidFill>
                <a:latin typeface="Arial" panose="020B0604020202020204" pitchFamily="34" charset="0"/>
                <a:cs typeface="Arial" panose="020B0604020202020204" pitchFamily="34" charset="0"/>
              </a:rPr>
            </a:br>
            <a:endParaRPr lang="en-US" sz="2000" i="1" kern="1200" dirty="0">
              <a:solidFill>
                <a:schemeClr val="tx1"/>
              </a:solidFill>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16" name="Rectangle 15">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Rectangle 19">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0D07B003-AAA2-4A2F-B867-CA409419C1FF}"/>
              </a:ext>
            </a:extLst>
          </p:cNvPr>
          <p:cNvSpPr txBox="1"/>
          <p:nvPr/>
        </p:nvSpPr>
        <p:spPr>
          <a:xfrm>
            <a:off x="5685808" y="769737"/>
            <a:ext cx="6009367" cy="5220916"/>
          </a:xfrm>
          <a:prstGeom prst="rect">
            <a:avLst/>
          </a:prstGeom>
          <a:noFill/>
        </p:spPr>
        <p:txBody>
          <a:bodyPr wrap="square" rtlCol="0">
            <a:spAutoFit/>
          </a:bodyPr>
          <a:lstStyle/>
          <a:p>
            <a:pPr>
              <a:spcBef>
                <a:spcPts val="1000"/>
              </a:spcBef>
              <a:spcAft>
                <a:spcPct val="20000"/>
              </a:spcAft>
            </a:pPr>
            <a:r>
              <a:rPr lang="en-US" altLang="en-US" b="1" dirty="0">
                <a:latin typeface="Arial" panose="020B0604020202020204" pitchFamily="34" charset="0"/>
                <a:cs typeface="Arial" panose="020B0604020202020204" pitchFamily="34" charset="0"/>
              </a:rPr>
              <a:t>Monitoring guidance</a:t>
            </a:r>
          </a:p>
          <a:p>
            <a:pPr>
              <a:spcBef>
                <a:spcPts val="1000"/>
              </a:spcBef>
              <a:spcAft>
                <a:spcPct val="20000"/>
              </a:spcAft>
            </a:pPr>
            <a:r>
              <a:rPr lang="en-US" altLang="en-US" dirty="0">
                <a:latin typeface="Arial" panose="020B0604020202020204" pitchFamily="34" charset="0"/>
                <a:cs typeface="Arial" panose="020B0604020202020204" pitchFamily="34" charset="0"/>
              </a:rPr>
              <a:t>Repeat MUST screening- Has MUST score changed?</a:t>
            </a:r>
          </a:p>
          <a:p>
            <a:pPr>
              <a:lnSpc>
                <a:spcPct val="90000"/>
              </a:lnSpc>
              <a:spcBef>
                <a:spcPts val="1000"/>
              </a:spcBef>
              <a:spcAft>
                <a:spcPct val="20000"/>
              </a:spcAft>
            </a:pPr>
            <a:r>
              <a:rPr lang="en-US" altLang="en-US" dirty="0">
                <a:latin typeface="Arial" panose="020B0604020202020204" pitchFamily="34" charset="0"/>
                <a:cs typeface="Arial" panose="020B0604020202020204" pitchFamily="34" charset="0"/>
              </a:rPr>
              <a:t>Review of nutritional care plan- Is the current plan still appropriate?</a:t>
            </a:r>
          </a:p>
          <a:p>
            <a:pPr>
              <a:lnSpc>
                <a:spcPct val="90000"/>
              </a:lnSpc>
              <a:spcBef>
                <a:spcPts val="1000"/>
              </a:spcBef>
              <a:spcAft>
                <a:spcPct val="20000"/>
              </a:spcAft>
            </a:pPr>
            <a:r>
              <a:rPr lang="en-US" altLang="en-US" dirty="0">
                <a:latin typeface="Arial" panose="020B0604020202020204" pitchFamily="34" charset="0"/>
                <a:cs typeface="Arial" panose="020B0604020202020204" pitchFamily="34" charset="0"/>
              </a:rPr>
              <a:t>Review food &amp; fluid charts- Does this need to continue?</a:t>
            </a:r>
          </a:p>
          <a:p>
            <a:pPr>
              <a:lnSpc>
                <a:spcPct val="90000"/>
              </a:lnSpc>
              <a:spcBef>
                <a:spcPts val="1000"/>
              </a:spcBef>
              <a:spcAft>
                <a:spcPct val="20000"/>
              </a:spcAft>
            </a:pPr>
            <a:r>
              <a:rPr lang="en-US" altLang="en-US" dirty="0">
                <a:latin typeface="Arial" panose="020B0604020202020204" pitchFamily="34" charset="0"/>
                <a:cs typeface="Arial" panose="020B0604020202020204" pitchFamily="34" charset="0"/>
              </a:rPr>
              <a:t>Identify potential barriers- Reflect on changes made to overcome any potential barriers and how might these strategies be used in the future</a:t>
            </a:r>
          </a:p>
          <a:p>
            <a:pPr>
              <a:lnSpc>
                <a:spcPct val="200000"/>
              </a:lnSpc>
              <a:spcBef>
                <a:spcPts val="1000"/>
              </a:spcBef>
              <a:spcAft>
                <a:spcPct val="20000"/>
              </a:spcAft>
            </a:pPr>
            <a:r>
              <a:rPr lang="en-GB" altLang="en-US" b="1" dirty="0">
                <a:latin typeface="Arial" panose="020B0604020202020204" pitchFamily="34" charset="0"/>
                <a:cs typeface="Arial" panose="020B0604020202020204" pitchFamily="34" charset="0"/>
              </a:rPr>
              <a:t>Evaluation guidance</a:t>
            </a:r>
          </a:p>
          <a:p>
            <a:pPr>
              <a:spcAft>
                <a:spcPct val="20000"/>
              </a:spcAft>
            </a:pPr>
            <a:r>
              <a:rPr lang="en-GB" altLang="en-US" dirty="0">
                <a:latin typeface="Arial" panose="020B0604020202020204" pitchFamily="34" charset="0"/>
                <a:cs typeface="Arial" panose="020B0604020202020204" pitchFamily="34" charset="0"/>
              </a:rPr>
              <a:t>Nutrition management plan going forward should be inline with updated MUST score</a:t>
            </a:r>
          </a:p>
          <a:p>
            <a:pPr>
              <a:spcAft>
                <a:spcPct val="20000"/>
              </a:spcAft>
            </a:pPr>
            <a:endParaRPr lang="en-GB" altLang="en-US" dirty="0">
              <a:latin typeface="Arial" panose="020B0604020202020204" pitchFamily="34" charset="0"/>
              <a:cs typeface="Arial" panose="020B0604020202020204" pitchFamily="34" charset="0"/>
            </a:endParaRPr>
          </a:p>
          <a:p>
            <a:pPr>
              <a:spcAft>
                <a:spcPct val="20000"/>
              </a:spcAft>
            </a:pPr>
            <a:endParaRPr lang="en-GB" altLang="en-US"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3616135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additive="base">
                                        <p:cTn id="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anim calcmode="lin" valueType="num">
                                      <p:cBhvr additive="base">
                                        <p:cTn id="1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anim calcmode="lin" valueType="num">
                                      <p:cBhvr additive="base">
                                        <p:cTn id="1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 calcmode="lin" valueType="num">
                                      <p:cBhvr additive="base">
                                        <p:cTn id="1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6" end="6"/>
                                            </p:txEl>
                                          </p:spTgt>
                                        </p:tgtEl>
                                        <p:attrNameLst>
                                          <p:attrName>style.visibility</p:attrName>
                                        </p:attrNameLst>
                                      </p:cBhvr>
                                      <p:to>
                                        <p:strVal val="visible"/>
                                      </p:to>
                                    </p:set>
                                    <p:anim calcmode="lin" valueType="num">
                                      <p:cBhvr additive="base">
                                        <p:cTn id="25"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FD627C2-EECE-C36C-147C-F58AF5889B65}"/>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5D13590E-6155-FE2A-0D76-0D4A9BF1D4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3994891-B307-DD80-4A5A-2435F4784D7F}"/>
              </a:ext>
            </a:extLst>
          </p:cNvPr>
          <p:cNvSpPr>
            <a:spLocks noGrp="1"/>
          </p:cNvSpPr>
          <p:nvPr>
            <p:ph idx="1"/>
          </p:nvPr>
        </p:nvSpPr>
        <p:spPr>
          <a:xfrm>
            <a:off x="1009633" y="902314"/>
            <a:ext cx="10172734" cy="5601726"/>
          </a:xfrm>
        </p:spPr>
        <p:txBody>
          <a:bodyPr>
            <a:normAutofit/>
          </a:bodyPr>
          <a:lstStyle/>
          <a:p>
            <a:pPr marL="0" indent="0">
              <a:buNone/>
            </a:pPr>
            <a:r>
              <a:rPr lang="en-GB" sz="4000" dirty="0">
                <a:latin typeface="Arial" panose="020B0604020202020204" pitchFamily="34" charset="0"/>
                <a:cs typeface="Arial" panose="020B0604020202020204" pitchFamily="34" charset="0"/>
              </a:rPr>
              <a:t>Summary</a:t>
            </a:r>
            <a:endParaRPr lang="en-GB" sz="3600" dirty="0">
              <a:latin typeface="Arial" panose="020B0604020202020204" pitchFamily="34" charset="0"/>
              <a:cs typeface="Arial" panose="020B0604020202020204" pitchFamily="34" charset="0"/>
            </a:endParaRPr>
          </a:p>
          <a:p>
            <a:r>
              <a:rPr lang="en-GB" altLang="en-US" sz="2800" dirty="0">
                <a:latin typeface="+mn-lt"/>
                <a:cs typeface="Arial" charset="0"/>
              </a:rPr>
              <a:t>The importance of repeating MUST screening, ongoing use of food record charts where appropriate, identifying barriers to a care plans and reviewing nutritional care plan and compliance</a:t>
            </a:r>
          </a:p>
          <a:p>
            <a:r>
              <a:rPr lang="en-GB" dirty="0">
                <a:cs typeface="Arial" panose="020B0604020202020204" pitchFamily="34" charset="0"/>
              </a:rPr>
              <a:t>The importance of </a:t>
            </a:r>
            <a:r>
              <a:rPr lang="en-GB" sz="2800" dirty="0">
                <a:latin typeface="+mn-lt"/>
                <a:cs typeface="Arial" panose="020B0604020202020204" pitchFamily="34" charset="0"/>
              </a:rPr>
              <a:t>Food and fluid charts and how to complete these</a:t>
            </a:r>
          </a:p>
          <a:p>
            <a:r>
              <a:rPr lang="en-GB" sz="2800" dirty="0">
                <a:latin typeface="+mn-lt"/>
              </a:rPr>
              <a:t>The evaluation of care plans</a:t>
            </a:r>
          </a:p>
          <a:p>
            <a:r>
              <a:rPr lang="en-GB" dirty="0"/>
              <a:t>When to contact and refer to the Dietitians</a:t>
            </a:r>
          </a:p>
          <a:p>
            <a:r>
              <a:rPr lang="en-GB" sz="2800" dirty="0">
                <a:latin typeface="+mn-lt"/>
              </a:rPr>
              <a:t>How to refer to the Dietitians</a:t>
            </a:r>
          </a:p>
        </p:txBody>
      </p:sp>
      <p:sp>
        <p:nvSpPr>
          <p:cNvPr id="10" name="Rectangle 9">
            <a:extLst>
              <a:ext uri="{FF2B5EF4-FFF2-40B4-BE49-F238E27FC236}">
                <a16:creationId xmlns:a16="http://schemas.microsoft.com/office/drawing/2014/main" id="{33CCD442-C2E3-AA50-0934-1D365C7B37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DFFA7CD8-FCEA-7B88-00F5-D041D23721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72F9C1EF-2596-E14F-7B06-2539DE0AB3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E2ABAA0A-B1F1-8462-B39C-CFDD7A1FA7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655953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5EDB60F-26A0-0816-4253-1234079D4AFB}"/>
              </a:ext>
            </a:extLst>
          </p:cNvPr>
          <p:cNvPicPr>
            <a:picLocks noChangeAspect="1"/>
          </p:cNvPicPr>
          <p:nvPr/>
        </p:nvPicPr>
        <p:blipFill>
          <a:blip r:embed="rId2"/>
          <a:stretch>
            <a:fillRect/>
          </a:stretch>
        </p:blipFill>
        <p:spPr>
          <a:xfrm>
            <a:off x="4795832" y="1955820"/>
            <a:ext cx="2600325" cy="1562100"/>
          </a:xfrm>
          <a:prstGeom prst="rect">
            <a:avLst/>
          </a:prstGeom>
        </p:spPr>
      </p:pic>
      <p:sp>
        <p:nvSpPr>
          <p:cNvPr id="3" name="Title 1">
            <a:extLst>
              <a:ext uri="{FF2B5EF4-FFF2-40B4-BE49-F238E27FC236}">
                <a16:creationId xmlns:a16="http://schemas.microsoft.com/office/drawing/2014/main" id="{04F440B5-1208-BA96-E1AA-2EDDF2ABCE88}"/>
              </a:ext>
            </a:extLst>
          </p:cNvPr>
          <p:cNvSpPr txBox="1">
            <a:spLocks/>
          </p:cNvSpPr>
          <p:nvPr/>
        </p:nvSpPr>
        <p:spPr bwMode="auto">
          <a:xfrm>
            <a:off x="1490542" y="3646674"/>
            <a:ext cx="9210907" cy="1480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normAutofit/>
          </a:bodyPr>
          <a:lstStyle>
            <a:lvl1pPr algn="ctr" rtl="0" eaLnBrk="1" fontAlgn="base" hangingPunct="1">
              <a:spcBef>
                <a:spcPct val="0"/>
              </a:spcBef>
              <a:spcAft>
                <a:spcPct val="0"/>
              </a:spcAft>
              <a:defRPr sz="4400">
                <a:solidFill>
                  <a:schemeClr val="tx2"/>
                </a:solidFill>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3600" b="0" i="0" u="none" strike="noStrike" kern="0" cap="none" spc="0" normalizeH="0" baseline="0" noProof="0" dirty="0">
                <a:ln>
                  <a:noFill/>
                </a:ln>
                <a:solidFill>
                  <a:srgbClr val="000000"/>
                </a:solidFill>
                <a:effectLst/>
                <a:uLnTx/>
                <a:uFillTx/>
                <a:latin typeface="+mn-lt"/>
                <a:ea typeface="+mj-ea"/>
                <a:cs typeface="Arial" panose="020B0604020202020204" pitchFamily="34" charset="0"/>
              </a:rPr>
              <a:t>I-CAN – </a:t>
            </a:r>
            <a:r>
              <a:rPr kumimoji="0" lang="en-GB" sz="3600" b="0" i="0" u="none" strike="noStrike" kern="0" cap="none" spc="0" normalizeH="0" baseline="0" noProof="0" dirty="0">
                <a:ln>
                  <a:noFill/>
                </a:ln>
                <a:solidFill>
                  <a:srgbClr val="080808"/>
                </a:solidFill>
                <a:effectLst/>
                <a:uLnTx/>
                <a:uFillTx/>
                <a:latin typeface="+mn-lt"/>
                <a:ea typeface="Calibri" panose="020F0502020204030204" pitchFamily="34" charset="0"/>
                <a:cs typeface="Arial" panose="020B0604020202020204" pitchFamily="34" charset="0"/>
              </a:rPr>
              <a:t>Monitoring Guidance and Next Steps</a:t>
            </a:r>
            <a:endParaRPr kumimoji="0" lang="en-GB" sz="3600" b="0" i="0" u="none" strike="noStrike" kern="0" cap="none" spc="0" normalizeH="0" baseline="0" noProof="0" dirty="0">
              <a:ln>
                <a:noFill/>
              </a:ln>
              <a:solidFill>
                <a:srgbClr val="080808"/>
              </a:solidFill>
              <a:effectLst/>
              <a:uLnTx/>
              <a:uFillTx/>
              <a:latin typeface="+mn-lt"/>
              <a:ea typeface="+mj-ea"/>
              <a:cs typeface="Arial" panose="020B0604020202020204" pitchFamily="34" charset="0"/>
            </a:endParaRPr>
          </a:p>
        </p:txBody>
      </p:sp>
      <p:sp>
        <p:nvSpPr>
          <p:cNvPr id="5" name="Footer Placeholder 2">
            <a:extLst>
              <a:ext uri="{FF2B5EF4-FFF2-40B4-BE49-F238E27FC236}">
                <a16:creationId xmlns:a16="http://schemas.microsoft.com/office/drawing/2014/main" id="{1D28434B-AA3D-1581-7DBE-09BB95930E31}"/>
              </a:ext>
            </a:extLst>
          </p:cNvPr>
          <p:cNvSpPr txBox="1">
            <a:spLocks/>
          </p:cNvSpPr>
          <p:nvPr/>
        </p:nvSpPr>
        <p:spPr bwMode="auto">
          <a:xfrm>
            <a:off x="2179950" y="5255512"/>
            <a:ext cx="783209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ctr"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600" dirty="0">
                <a:solidFill>
                  <a:srgbClr val="000000"/>
                </a:solidFill>
                <a:cs typeface="Arial" panose="020B0604020202020204" pitchFamily="34" charset="0"/>
              </a:rPr>
              <a:t>Please DO NOT save or share this PowerPoint to avoid circulation of out of date information</a:t>
            </a:r>
          </a:p>
          <a:p>
            <a:endParaRPr lang="en-GB" dirty="0">
              <a:solidFill>
                <a:srgbClr val="000000"/>
              </a:solidFill>
              <a:latin typeface="Times New Roman"/>
            </a:endParaRPr>
          </a:p>
        </p:txBody>
      </p:sp>
      <p:pic>
        <p:nvPicPr>
          <p:cNvPr id="4" name="Picture 3" descr="A black text on a white background&#10;&#10;Description automatically generated">
            <a:extLst>
              <a:ext uri="{FF2B5EF4-FFF2-40B4-BE49-F238E27FC236}">
                <a16:creationId xmlns:a16="http://schemas.microsoft.com/office/drawing/2014/main" id="{6ABFCF38-98ED-628B-A0DB-E06A4C52E979}"/>
              </a:ext>
            </a:extLst>
          </p:cNvPr>
          <p:cNvPicPr>
            <a:picLocks noChangeAspect="1"/>
          </p:cNvPicPr>
          <p:nvPr/>
        </p:nvPicPr>
        <p:blipFill>
          <a:blip r:embed="rId3"/>
          <a:stretch>
            <a:fillRect/>
          </a:stretch>
        </p:blipFill>
        <p:spPr>
          <a:xfrm>
            <a:off x="9285605" y="19685"/>
            <a:ext cx="2906395" cy="858520"/>
          </a:xfrm>
          <a:prstGeom prst="rect">
            <a:avLst/>
          </a:prstGeom>
        </p:spPr>
      </p:pic>
      <p:sp>
        <p:nvSpPr>
          <p:cNvPr id="6" name="TextBox 5">
            <a:extLst>
              <a:ext uri="{FF2B5EF4-FFF2-40B4-BE49-F238E27FC236}">
                <a16:creationId xmlns:a16="http://schemas.microsoft.com/office/drawing/2014/main" id="{18B0ACC9-8778-0115-9E9C-50E28978428A}"/>
              </a:ext>
            </a:extLst>
          </p:cNvPr>
          <p:cNvSpPr txBox="1"/>
          <p:nvPr/>
        </p:nvSpPr>
        <p:spPr>
          <a:xfrm>
            <a:off x="4668078" y="6184800"/>
            <a:ext cx="7523922" cy="646331"/>
          </a:xfrm>
          <a:prstGeom prst="rect">
            <a:avLst/>
          </a:prstGeom>
          <a:noFill/>
        </p:spPr>
        <p:txBody>
          <a:bodyPr wrap="square">
            <a:spAutoFit/>
          </a:bodyPr>
          <a:lstStyle/>
          <a:p>
            <a:pPr algn="r"/>
            <a:r>
              <a:rPr lang="en-GB" b="1" dirty="0"/>
              <a:t>Leicestershire </a:t>
            </a:r>
          </a:p>
          <a:p>
            <a:pPr algn="r"/>
            <a:r>
              <a:rPr lang="en-GB" b="1" dirty="0"/>
              <a:t>Nutrition &amp; Dietetic Service</a:t>
            </a:r>
          </a:p>
        </p:txBody>
      </p:sp>
    </p:spTree>
    <p:extLst>
      <p:ext uri="{BB962C8B-B14F-4D97-AF65-F5344CB8AC3E}">
        <p14:creationId xmlns:p14="http://schemas.microsoft.com/office/powerpoint/2010/main" val="2385654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B5711-78D5-40F7-A285-1F5E7CAE96C0}"/>
              </a:ext>
            </a:extLst>
          </p:cNvPr>
          <p:cNvSpPr>
            <a:spLocks noGrp="1"/>
          </p:cNvSpPr>
          <p:nvPr>
            <p:ph type="title"/>
          </p:nvPr>
        </p:nvSpPr>
        <p:spPr>
          <a:xfrm>
            <a:off x="3664950" y="633530"/>
            <a:ext cx="6586491" cy="1286160"/>
          </a:xfrm>
        </p:spPr>
        <p:txBody>
          <a:bodyPr anchor="b">
            <a:normAutofit fontScale="90000"/>
          </a:bodyPr>
          <a:lstStyle/>
          <a:p>
            <a:r>
              <a:rPr lang="en-GB" sz="4900" dirty="0">
                <a:latin typeface="+mn-lt"/>
                <a:cs typeface="Arial" panose="020B0604020202020204" pitchFamily="34" charset="0"/>
              </a:rPr>
              <a:t>Aims:</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0C79804-DB7A-4AA7-A632-1348E7FA34EF}"/>
              </a:ext>
            </a:extLst>
          </p:cNvPr>
          <p:cNvSpPr>
            <a:spLocks noGrp="1"/>
          </p:cNvSpPr>
          <p:nvPr>
            <p:ph idx="1"/>
          </p:nvPr>
        </p:nvSpPr>
        <p:spPr>
          <a:xfrm>
            <a:off x="3535681" y="2153302"/>
            <a:ext cx="7437119" cy="3511774"/>
          </a:xfrm>
        </p:spPr>
        <p:txBody>
          <a:bodyPr>
            <a:normAutofit/>
          </a:bodyPr>
          <a:lstStyle/>
          <a:p>
            <a:r>
              <a:rPr lang="en-GB" sz="2400" dirty="0">
                <a:cs typeface="Arial" panose="020B0604020202020204" pitchFamily="34" charset="0"/>
              </a:rPr>
              <a:t>Understand what factors to monitor in line with patient’s nutritional care plan</a:t>
            </a:r>
          </a:p>
          <a:p>
            <a:r>
              <a:rPr lang="en-GB" sz="2400" dirty="0">
                <a:cs typeface="Arial" panose="020B0604020202020204" pitchFamily="34" charset="0"/>
              </a:rPr>
              <a:t>Learn how to adequately complete food and fluid charts</a:t>
            </a:r>
          </a:p>
          <a:p>
            <a:r>
              <a:rPr lang="en-GB" sz="2400" dirty="0">
                <a:cs typeface="Arial" panose="020B0604020202020204" pitchFamily="34" charset="0"/>
              </a:rPr>
              <a:t>Learn how to evaluate information obtained when reviewing nutritional care plan and what actions to take next</a:t>
            </a:r>
          </a:p>
          <a:p>
            <a:r>
              <a:rPr lang="en-GB" sz="2400" dirty="0"/>
              <a:t>When to contact and refer to the Dietitians</a:t>
            </a:r>
          </a:p>
          <a:p>
            <a:r>
              <a:rPr lang="en-GB" sz="2400" dirty="0">
                <a:latin typeface="+mn-lt"/>
              </a:rPr>
              <a:t>How to refer to the Dietitians</a:t>
            </a:r>
          </a:p>
          <a:p>
            <a:pPr marL="0" indent="0">
              <a:buNone/>
            </a:pPr>
            <a:endParaRPr lang="en-GB" sz="2400" dirty="0">
              <a:cs typeface="Arial" panose="020B0604020202020204" pitchFamily="34" charset="0"/>
            </a:endParaRPr>
          </a:p>
          <a:p>
            <a:endParaRPr lang="en-GB" sz="2000" dirty="0"/>
          </a:p>
        </p:txBody>
      </p:sp>
      <p:pic>
        <p:nvPicPr>
          <p:cNvPr id="4" name="Picture 3" descr="Exclamation mark on a yellow background">
            <a:extLst>
              <a:ext uri="{FF2B5EF4-FFF2-40B4-BE49-F238E27FC236}">
                <a16:creationId xmlns:a16="http://schemas.microsoft.com/office/drawing/2014/main" id="{D79061CF-251D-4CA1-BD60-8275FEC5E4DC}"/>
              </a:ext>
            </a:extLst>
          </p:cNvPr>
          <p:cNvPicPr>
            <a:picLocks noChangeAspect="1"/>
          </p:cNvPicPr>
          <p:nvPr/>
        </p:nvPicPr>
        <p:blipFill rotWithShape="1">
          <a:blip r:embed="rId2"/>
          <a:srcRect l="30724" r="18580"/>
          <a:stretch/>
        </p:blipFill>
        <p:spPr>
          <a:xfrm>
            <a:off x="21" y="10"/>
            <a:ext cx="3535660" cy="6857990"/>
          </a:xfrm>
          <a:prstGeom prst="rect">
            <a:avLst/>
          </a:prstGeom>
          <a:effectLst/>
        </p:spPr>
      </p:pic>
    </p:spTree>
    <p:extLst>
      <p:ext uri="{BB962C8B-B14F-4D97-AF65-F5344CB8AC3E}">
        <p14:creationId xmlns:p14="http://schemas.microsoft.com/office/powerpoint/2010/main" val="581813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5304" name="Rectangle 55303">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308" name="Freeform: Shape 55307">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5310" name="Freeform: Shape 55309">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55298" name="Rectangle 2">
            <a:extLst>
              <a:ext uri="{FF2B5EF4-FFF2-40B4-BE49-F238E27FC236}">
                <a16:creationId xmlns:a16="http://schemas.microsoft.com/office/drawing/2014/main" id="{9B956153-6CB2-454A-8748-0A82078DD21D}"/>
              </a:ext>
            </a:extLst>
          </p:cNvPr>
          <p:cNvSpPr>
            <a:spLocks noGrp="1" noChangeArrowheads="1"/>
          </p:cNvSpPr>
          <p:nvPr>
            <p:ph type="title"/>
          </p:nvPr>
        </p:nvSpPr>
        <p:spPr>
          <a:xfrm>
            <a:off x="1035118" y="471683"/>
            <a:ext cx="9937682" cy="1552265"/>
          </a:xfrm>
        </p:spPr>
        <p:txBody>
          <a:bodyPr>
            <a:normAutofit fontScale="90000"/>
          </a:bodyPr>
          <a:lstStyle/>
          <a:p>
            <a:pPr algn="ctr">
              <a:lnSpc>
                <a:spcPct val="100000"/>
              </a:lnSpc>
            </a:pPr>
            <a:br>
              <a:rPr lang="en-GB" altLang="en-US" sz="4900" dirty="0">
                <a:latin typeface="+mn-lt"/>
              </a:rPr>
            </a:br>
            <a:r>
              <a:rPr lang="en-GB" altLang="en-US" sz="4900" dirty="0">
                <a:latin typeface="+mn-lt"/>
              </a:rPr>
              <a:t>Monitoring: </a:t>
            </a:r>
            <a:br>
              <a:rPr lang="en-GB" altLang="en-US" sz="4900" dirty="0">
                <a:latin typeface="+mn-lt"/>
              </a:rPr>
            </a:br>
            <a:r>
              <a:rPr lang="en-GB" altLang="en-US" sz="2700" dirty="0">
                <a:latin typeface="+mn-lt"/>
              </a:rPr>
              <a:t>Once the MUST management plan is in place, it is important to continue to monitor the patient. Below are key factors to monitor: </a:t>
            </a:r>
            <a:br>
              <a:rPr lang="en-GB" altLang="en-US" sz="1800" b="1" dirty="0">
                <a:latin typeface="Arial" panose="020B0604020202020204" pitchFamily="34" charset="0"/>
              </a:rPr>
            </a:br>
            <a:endParaRPr lang="en-GB" altLang="en-US" sz="1800" b="1" dirty="0">
              <a:latin typeface="Arial" panose="020B0604020202020204" pitchFamily="34" charset="0"/>
            </a:endParaRPr>
          </a:p>
        </p:txBody>
      </p:sp>
      <p:sp>
        <p:nvSpPr>
          <p:cNvPr id="55312" name="Freeform: Shape 55311">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5314" name="Freeform: Shape 55313">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55316" name="Freeform: Shape 55315">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55318" name="Freeform: Shape 55317">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5299" name="Rectangle 3">
            <a:extLst>
              <a:ext uri="{FF2B5EF4-FFF2-40B4-BE49-F238E27FC236}">
                <a16:creationId xmlns:a16="http://schemas.microsoft.com/office/drawing/2014/main" id="{D84BB71A-0826-4774-866E-A78819CC3DFF}"/>
              </a:ext>
            </a:extLst>
          </p:cNvPr>
          <p:cNvSpPr>
            <a:spLocks noGrp="1" noChangeArrowheads="1"/>
          </p:cNvSpPr>
          <p:nvPr>
            <p:ph idx="1"/>
          </p:nvPr>
        </p:nvSpPr>
        <p:spPr>
          <a:xfrm>
            <a:off x="963306" y="2334647"/>
            <a:ext cx="10009494" cy="3748235"/>
          </a:xfrm>
        </p:spPr>
        <p:txBody>
          <a:bodyPr anchor="t">
            <a:normAutofit/>
          </a:bodyPr>
          <a:lstStyle/>
          <a:p>
            <a:pPr algn="just">
              <a:spcAft>
                <a:spcPct val="20000"/>
              </a:spcAft>
            </a:pPr>
            <a:r>
              <a:rPr lang="en-GB" altLang="en-US" sz="2200" dirty="0">
                <a:cs typeface="Arial" panose="020B0604020202020204" pitchFamily="34" charset="0"/>
              </a:rPr>
              <a:t>Repeat MUST screening as required</a:t>
            </a:r>
          </a:p>
          <a:p>
            <a:pPr algn="just">
              <a:spcAft>
                <a:spcPct val="20000"/>
              </a:spcAft>
            </a:pPr>
            <a:r>
              <a:rPr lang="en-GB" altLang="en-US" sz="2200" dirty="0">
                <a:cs typeface="Arial" panose="020B0604020202020204" pitchFamily="34" charset="0"/>
              </a:rPr>
              <a:t>Review of nutritional care plan and compliance </a:t>
            </a:r>
          </a:p>
          <a:p>
            <a:pPr algn="just">
              <a:spcAft>
                <a:spcPct val="20000"/>
              </a:spcAft>
            </a:pPr>
            <a:r>
              <a:rPr lang="en-GB" altLang="en-US" sz="2200" dirty="0">
                <a:cs typeface="Arial" panose="020B0604020202020204" pitchFamily="34" charset="0"/>
              </a:rPr>
              <a:t>Review food &amp; fluid charts </a:t>
            </a:r>
          </a:p>
          <a:p>
            <a:pPr algn="just">
              <a:spcAft>
                <a:spcPct val="20000"/>
              </a:spcAft>
            </a:pPr>
            <a:r>
              <a:rPr lang="en-GB" altLang="en-US" sz="2200" dirty="0">
                <a:cs typeface="Arial" panose="020B0604020202020204" pitchFamily="34" charset="0"/>
              </a:rPr>
              <a:t>Identify potential barriers that may affect the care plan put in place- e.g. poor skin integrity, environment, infection status, mood, bowels</a:t>
            </a:r>
          </a:p>
          <a:p>
            <a:pPr algn="just">
              <a:spcAft>
                <a:spcPct val="20000"/>
              </a:spcAft>
            </a:pPr>
            <a:r>
              <a:rPr lang="en-GB" altLang="en-US" sz="2200" dirty="0">
                <a:cs typeface="Arial" panose="020B0604020202020204" pitchFamily="34" charset="0"/>
              </a:rPr>
              <a:t>Ensure record keeping is timely and accurate</a:t>
            </a:r>
          </a:p>
          <a:p>
            <a:pPr algn="just">
              <a:spcAft>
                <a:spcPct val="20000"/>
              </a:spcAft>
            </a:pPr>
            <a:r>
              <a:rPr lang="en-GB" sz="2200" dirty="0">
                <a:effectLst/>
                <a:ea typeface="Calibri" panose="020F0502020204030204" pitchFamily="34" charset="0"/>
                <a:cs typeface="Arial" panose="020B0604020202020204" pitchFamily="34" charset="0"/>
              </a:rPr>
              <a:t>If MUST score reduces to 0 (low risk of malnutrition) food and fluid charts can be stopped.</a:t>
            </a:r>
          </a:p>
          <a:p>
            <a:pPr>
              <a:spcAft>
                <a:spcPct val="20000"/>
              </a:spcAft>
            </a:pPr>
            <a:endParaRPr lang="en-GB" altLang="en-US" sz="2400" dirty="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 calcmode="lin" valueType="num">
                                      <p:cBhvr additive="base">
                                        <p:cTn id="7" dur="500" fill="hold"/>
                                        <p:tgtEl>
                                          <p:spTgt spid="552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anim calcmode="lin" valueType="num">
                                      <p:cBhvr additive="base">
                                        <p:cTn id="11" dur="5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529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5299">
                                            <p:txEl>
                                              <p:pRg st="2" end="2"/>
                                            </p:txEl>
                                          </p:spTgt>
                                        </p:tgtEl>
                                        <p:attrNameLst>
                                          <p:attrName>style.visibility</p:attrName>
                                        </p:attrNameLst>
                                      </p:cBhvr>
                                      <p:to>
                                        <p:strVal val="visible"/>
                                      </p:to>
                                    </p:set>
                                    <p:anim calcmode="lin" valueType="num">
                                      <p:cBhvr additive="base">
                                        <p:cTn id="15" dur="5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529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55299">
                                            <p:txEl>
                                              <p:pRg st="3" end="3"/>
                                            </p:txEl>
                                          </p:spTgt>
                                        </p:tgtEl>
                                        <p:attrNameLst>
                                          <p:attrName>style.visibility</p:attrName>
                                        </p:attrNameLst>
                                      </p:cBhvr>
                                      <p:to>
                                        <p:strVal val="visible"/>
                                      </p:to>
                                    </p:set>
                                    <p:anim calcmode="lin" valueType="num">
                                      <p:cBhvr additive="base">
                                        <p:cTn id="19" dur="500" fill="hold"/>
                                        <p:tgtEl>
                                          <p:spTgt spid="552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29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5299">
                                            <p:txEl>
                                              <p:pRg st="4" end="4"/>
                                            </p:txEl>
                                          </p:spTgt>
                                        </p:tgtEl>
                                        <p:attrNameLst>
                                          <p:attrName>style.visibility</p:attrName>
                                        </p:attrNameLst>
                                      </p:cBhvr>
                                      <p:to>
                                        <p:strVal val="visible"/>
                                      </p:to>
                                    </p:set>
                                    <p:anim calcmode="lin" valueType="num">
                                      <p:cBhvr additive="base">
                                        <p:cTn id="23" dur="500" fill="hold"/>
                                        <p:tgtEl>
                                          <p:spTgt spid="5529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529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55299">
                                            <p:txEl>
                                              <p:pRg st="5" end="5"/>
                                            </p:txEl>
                                          </p:spTgt>
                                        </p:tgtEl>
                                        <p:attrNameLst>
                                          <p:attrName>style.visibility</p:attrName>
                                        </p:attrNameLst>
                                      </p:cBhvr>
                                      <p:to>
                                        <p:strVal val="visible"/>
                                      </p:to>
                                    </p:set>
                                    <p:anim calcmode="lin" valueType="num">
                                      <p:cBhvr additive="base">
                                        <p:cTn id="27" dur="500" fill="hold"/>
                                        <p:tgtEl>
                                          <p:spTgt spid="5529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52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288" name="Rectangle 5428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274" name="Title 1">
            <a:extLst>
              <a:ext uri="{FF2B5EF4-FFF2-40B4-BE49-F238E27FC236}">
                <a16:creationId xmlns:a16="http://schemas.microsoft.com/office/drawing/2014/main" id="{8864E229-C7D9-4452-B6CD-C0D11D919469}"/>
              </a:ext>
            </a:extLst>
          </p:cNvPr>
          <p:cNvSpPr>
            <a:spLocks noGrp="1" noChangeArrowheads="1"/>
          </p:cNvSpPr>
          <p:nvPr>
            <p:ph type="title"/>
          </p:nvPr>
        </p:nvSpPr>
        <p:spPr>
          <a:xfrm>
            <a:off x="645065" y="1463040"/>
            <a:ext cx="3796306" cy="2690949"/>
          </a:xfrm>
        </p:spPr>
        <p:txBody>
          <a:bodyPr anchor="t">
            <a:normAutofit/>
          </a:bodyPr>
          <a:lstStyle/>
          <a:p>
            <a:pPr algn="ctr"/>
            <a:r>
              <a:rPr lang="en-GB" altLang="en-US" sz="4800" dirty="0">
                <a:latin typeface="+mn-lt"/>
                <a:cs typeface="Arial" panose="020B0604020202020204" pitchFamily="34" charset="0"/>
              </a:rPr>
              <a:t>Food and Fluid record charts</a:t>
            </a:r>
          </a:p>
        </p:txBody>
      </p:sp>
      <p:grpSp>
        <p:nvGrpSpPr>
          <p:cNvPr id="54290" name="Group 5428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54291" name="Rectangle 5429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4292" name="Straight Connector 54291">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54294" name="Rectangle 5429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91" name="Content Placeholder 2">
            <a:extLst>
              <a:ext uri="{FF2B5EF4-FFF2-40B4-BE49-F238E27FC236}">
                <a16:creationId xmlns:a16="http://schemas.microsoft.com/office/drawing/2014/main" id="{E7E5F234-3C3E-474F-B5E5-304638342F03}"/>
              </a:ext>
            </a:extLst>
          </p:cNvPr>
          <p:cNvSpPr>
            <a:spLocks noGrp="1"/>
          </p:cNvSpPr>
          <p:nvPr>
            <p:ph idx="1"/>
          </p:nvPr>
        </p:nvSpPr>
        <p:spPr>
          <a:xfrm>
            <a:off x="5212080" y="354959"/>
            <a:ext cx="6334855" cy="5915212"/>
          </a:xfrm>
        </p:spPr>
        <p:txBody>
          <a:bodyPr anchor="t">
            <a:noAutofit/>
          </a:bodyPr>
          <a:lstStyle/>
          <a:p>
            <a:pPr marL="0" indent="0">
              <a:buNone/>
              <a:defRPr/>
            </a:pPr>
            <a:r>
              <a:rPr lang="en-US" altLang="en-US" sz="1900" b="1" dirty="0">
                <a:cs typeface="Arial" panose="020B0604020202020204" pitchFamily="34" charset="0"/>
              </a:rPr>
              <a:t>These can be used as a tool to clearly show what a patient has been offered to eat and drink over a period of time, and how much of this has been consumed. </a:t>
            </a:r>
          </a:p>
          <a:p>
            <a:pPr marL="0" indent="0">
              <a:buNone/>
              <a:defRPr/>
            </a:pPr>
            <a:r>
              <a:rPr lang="en-US" sz="1900" dirty="0">
                <a:ea typeface="Calibri" panose="020F0502020204030204" pitchFamily="34" charset="0"/>
                <a:cs typeface="Arial" panose="020B0604020202020204" pitchFamily="34" charset="0"/>
              </a:rPr>
              <a:t>It should be used for management plan of MUST score 1 and above.</a:t>
            </a:r>
            <a:endParaRPr lang="en-GB" sz="1900" dirty="0">
              <a:ea typeface="Calibri" panose="020F0502020204030204" pitchFamily="34" charset="0"/>
              <a:cs typeface="Arial" panose="020B0604020202020204" pitchFamily="34" charset="0"/>
            </a:endParaRPr>
          </a:p>
          <a:p>
            <a:pPr marL="0" indent="0">
              <a:buNone/>
              <a:defRPr/>
            </a:pPr>
            <a:endParaRPr lang="en-US" altLang="en-US" sz="1900" b="1" dirty="0">
              <a:cs typeface="Arial" panose="020B0604020202020204" pitchFamily="34" charset="0"/>
            </a:endParaRPr>
          </a:p>
          <a:p>
            <a:pPr marL="0" indent="0">
              <a:buNone/>
              <a:defRPr/>
            </a:pPr>
            <a:r>
              <a:rPr lang="en-US" altLang="en-US" sz="1900" b="1" dirty="0">
                <a:cs typeface="Arial" panose="020B0604020202020204" pitchFamily="34" charset="0"/>
              </a:rPr>
              <a:t>What should it include?</a:t>
            </a:r>
          </a:p>
          <a:p>
            <a:pPr>
              <a:buFont typeface="Arial" panose="020B0604020202020204" pitchFamily="34" charset="0"/>
              <a:buChar char="•"/>
              <a:defRPr/>
            </a:pPr>
            <a:r>
              <a:rPr lang="en-US" altLang="en-US" sz="1900" dirty="0">
                <a:cs typeface="Arial" panose="020B0604020202020204" pitchFamily="34" charset="0"/>
              </a:rPr>
              <a:t>All food and drinks offered throughout the day</a:t>
            </a:r>
          </a:p>
          <a:p>
            <a:pPr>
              <a:buFont typeface="Arial" panose="020B0604020202020204" pitchFamily="34" charset="0"/>
              <a:buChar char="•"/>
              <a:defRPr/>
            </a:pPr>
            <a:r>
              <a:rPr lang="en-US" altLang="en-US" sz="1900" dirty="0">
                <a:cs typeface="Arial" panose="020B0604020202020204" pitchFamily="34" charset="0"/>
              </a:rPr>
              <a:t>Amount taken/declined i.e. (eaten half of main and all dessert)</a:t>
            </a:r>
          </a:p>
          <a:p>
            <a:pPr>
              <a:buFont typeface="Arial" panose="020B0604020202020204" pitchFamily="34" charset="0"/>
              <a:buChar char="•"/>
              <a:defRPr/>
            </a:pPr>
            <a:r>
              <a:rPr lang="en-US" altLang="en-US" sz="1900" dirty="0">
                <a:cs typeface="Arial" panose="020B0604020202020204" pitchFamily="34" charset="0"/>
              </a:rPr>
              <a:t>Any additional fortification added to food or drinks (i.e. fortified with dried skimmed milk powder and 2 tablespoons of Greek yoghurt) </a:t>
            </a:r>
          </a:p>
          <a:p>
            <a:pPr>
              <a:buFont typeface="Arial" panose="020B0604020202020204" pitchFamily="34" charset="0"/>
              <a:buChar char="•"/>
              <a:defRPr/>
            </a:pPr>
            <a:r>
              <a:rPr lang="en-US" altLang="en-US" sz="1900" dirty="0">
                <a:cs typeface="Arial" panose="020B0604020202020204" pitchFamily="34" charset="0"/>
              </a:rPr>
              <a:t>Foods brought by family/relatives or eating out</a:t>
            </a:r>
          </a:p>
          <a:p>
            <a:pPr>
              <a:buFont typeface="Arial" panose="020B0604020202020204" pitchFamily="34" charset="0"/>
              <a:buChar char="•"/>
              <a:defRPr/>
            </a:pPr>
            <a:r>
              <a:rPr lang="en-US" altLang="en-US" sz="1900" dirty="0">
                <a:cs typeface="Arial" panose="020B0604020202020204" pitchFamily="34" charset="0"/>
              </a:rPr>
              <a:t>Any Homemade ONS replacement drinks (ICS recipes) or prescribed ONS. These will also be included on the medication (MARs) charts, but can also be added to the food and fluid charts.</a:t>
            </a:r>
            <a:endParaRPr lang="en-US" altLang="en-US" sz="1900" dirty="0">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89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891">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5628E5CB-913B-4378-97CE-18C9F6410C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E4018F-6EAE-4304-AC5F-B942E4879C4B}"/>
              </a:ext>
            </a:extLst>
          </p:cNvPr>
          <p:cNvSpPr>
            <a:spLocks noGrp="1"/>
          </p:cNvSpPr>
          <p:nvPr>
            <p:ph type="title"/>
          </p:nvPr>
        </p:nvSpPr>
        <p:spPr>
          <a:xfrm>
            <a:off x="604520" y="644354"/>
            <a:ext cx="3327400" cy="5569291"/>
          </a:xfrm>
        </p:spPr>
        <p:txBody>
          <a:bodyPr>
            <a:normAutofit/>
          </a:bodyPr>
          <a:lstStyle/>
          <a:p>
            <a:pPr algn="ctr"/>
            <a:r>
              <a:rPr lang="en-GB" sz="5200" dirty="0">
                <a:latin typeface="+mn-lt"/>
                <a:cs typeface="Arial" panose="020B0604020202020204" pitchFamily="34" charset="0"/>
              </a:rPr>
              <a:t>What can </a:t>
            </a:r>
            <a:br>
              <a:rPr lang="en-GB" sz="5200" dirty="0">
                <a:latin typeface="+mn-lt"/>
                <a:cs typeface="Arial" panose="020B0604020202020204" pitchFamily="34" charset="0"/>
              </a:rPr>
            </a:br>
            <a:r>
              <a:rPr lang="en-GB" sz="5200" dirty="0">
                <a:latin typeface="+mn-lt"/>
                <a:cs typeface="Arial" panose="020B0604020202020204" pitchFamily="34" charset="0"/>
              </a:rPr>
              <a:t>food and </a:t>
            </a:r>
            <a:br>
              <a:rPr lang="en-GB" sz="5200" dirty="0">
                <a:latin typeface="+mn-lt"/>
                <a:cs typeface="Arial" panose="020B0604020202020204" pitchFamily="34" charset="0"/>
              </a:rPr>
            </a:br>
            <a:r>
              <a:rPr lang="en-GB" sz="5200" dirty="0">
                <a:latin typeface="+mn-lt"/>
                <a:cs typeface="Arial" panose="020B0604020202020204" pitchFamily="34" charset="0"/>
              </a:rPr>
              <a:t>fluid record charts tell us?</a:t>
            </a:r>
          </a:p>
        </p:txBody>
      </p:sp>
      <p:graphicFrame>
        <p:nvGraphicFramePr>
          <p:cNvPr id="5" name="Content Placeholder 2">
            <a:extLst>
              <a:ext uri="{FF2B5EF4-FFF2-40B4-BE49-F238E27FC236}">
                <a16:creationId xmlns:a16="http://schemas.microsoft.com/office/drawing/2014/main" id="{926BF828-72EF-9E74-D3F3-CC35BC37D5CA}"/>
              </a:ext>
            </a:extLst>
          </p:cNvPr>
          <p:cNvGraphicFramePr>
            <a:graphicFrameLocks noGrp="1"/>
          </p:cNvGraphicFramePr>
          <p:nvPr>
            <p:ph idx="1"/>
            <p:extLst>
              <p:ext uri="{D42A27DB-BD31-4B8C-83A1-F6EECF244321}">
                <p14:modId xmlns:p14="http://schemas.microsoft.com/office/powerpoint/2010/main" val="3563568380"/>
              </p:ext>
            </p:extLst>
          </p:nvPr>
        </p:nvGraphicFramePr>
        <p:xfrm>
          <a:off x="2966720" y="0"/>
          <a:ext cx="966216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57940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32" name="Rectangle 56328">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331" name="Rectangle 56330">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333" name="Freeform: Shape 56332">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6335" name="Freeform: Shape 56334">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337" name="Rectangle 56336">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339" name="Isosceles Triangle 56338">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341" name="Isosceles Triangle 56340">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6324" name="Rectangle 3">
            <a:extLst>
              <a:ext uri="{FF2B5EF4-FFF2-40B4-BE49-F238E27FC236}">
                <a16:creationId xmlns:a16="http://schemas.microsoft.com/office/drawing/2014/main" id="{F4DEF633-D8AD-C698-6409-34C52EBA863D}"/>
              </a:ext>
            </a:extLst>
          </p:cNvPr>
          <p:cNvGraphicFramePr>
            <a:graphicFrameLocks noGrp="1"/>
          </p:cNvGraphicFramePr>
          <p:nvPr>
            <p:ph idx="1"/>
            <p:extLst>
              <p:ext uri="{D42A27DB-BD31-4B8C-83A1-F6EECF244321}">
                <p14:modId xmlns:p14="http://schemas.microsoft.com/office/powerpoint/2010/main" val="2889857787"/>
              </p:ext>
            </p:extLst>
          </p:nvPr>
        </p:nvGraphicFramePr>
        <p:xfrm>
          <a:off x="1513488" y="1630067"/>
          <a:ext cx="9165021" cy="52279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FB1FA2B8-5E3D-46F3-931D-8245C7DEF121}"/>
              </a:ext>
            </a:extLst>
          </p:cNvPr>
          <p:cNvSpPr txBox="1"/>
          <p:nvPr/>
        </p:nvSpPr>
        <p:spPr>
          <a:xfrm>
            <a:off x="1023937" y="350720"/>
            <a:ext cx="10144125" cy="1323439"/>
          </a:xfrm>
          <a:prstGeom prst="rect">
            <a:avLst/>
          </a:prstGeom>
          <a:noFill/>
        </p:spPr>
        <p:txBody>
          <a:bodyPr wrap="square" rtlCol="0">
            <a:spAutoFit/>
          </a:bodyPr>
          <a:lstStyle/>
          <a:p>
            <a:pPr algn="ctr"/>
            <a:r>
              <a:rPr lang="en-GB" sz="3200" dirty="0">
                <a:cs typeface="Arial" panose="020B0604020202020204" pitchFamily="34" charset="0"/>
              </a:rPr>
              <a:t>Evaluate what to do next?</a:t>
            </a:r>
            <a:endParaRPr lang="en-GB" sz="2800" dirty="0">
              <a:cs typeface="Arial" panose="020B0604020202020204" pitchFamily="34" charset="0"/>
            </a:endParaRPr>
          </a:p>
          <a:p>
            <a:pPr algn="ctr"/>
            <a:r>
              <a:rPr lang="en-GB" sz="2400" dirty="0">
                <a:cs typeface="Arial" panose="020B0604020202020204" pitchFamily="34" charset="0"/>
              </a:rPr>
              <a:t>If you have identified areas of concern when monitoring management plan in place, please consider the following next steps: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6324"/>
                                        </p:tgtEl>
                                        <p:attrNameLst>
                                          <p:attrName>style.visibility</p:attrName>
                                        </p:attrNameLst>
                                      </p:cBhvr>
                                      <p:to>
                                        <p:strVal val="visible"/>
                                      </p:to>
                                    </p:set>
                                    <p:anim calcmode="lin" valueType="num">
                                      <p:cBhvr>
                                        <p:cTn id="7" dur="500" fill="hold"/>
                                        <p:tgtEl>
                                          <p:spTgt spid="56324"/>
                                        </p:tgtEl>
                                        <p:attrNameLst>
                                          <p:attrName>ppt_w</p:attrName>
                                        </p:attrNameLst>
                                      </p:cBhvr>
                                      <p:tavLst>
                                        <p:tav tm="0">
                                          <p:val>
                                            <p:fltVal val="0"/>
                                          </p:val>
                                        </p:tav>
                                        <p:tav tm="100000">
                                          <p:val>
                                            <p:strVal val="#ppt_w"/>
                                          </p:val>
                                        </p:tav>
                                      </p:tavLst>
                                    </p:anim>
                                    <p:anim calcmode="lin" valueType="num">
                                      <p:cBhvr>
                                        <p:cTn id="8" dur="500" fill="hold"/>
                                        <p:tgtEl>
                                          <p:spTgt spid="56324"/>
                                        </p:tgtEl>
                                        <p:attrNameLst>
                                          <p:attrName>ppt_h</p:attrName>
                                        </p:attrNameLst>
                                      </p:cBhvr>
                                      <p:tavLst>
                                        <p:tav tm="0">
                                          <p:val>
                                            <p:fltVal val="0"/>
                                          </p:val>
                                        </p:tav>
                                        <p:tav tm="100000">
                                          <p:val>
                                            <p:strVal val="#ppt_h"/>
                                          </p:val>
                                        </p:tav>
                                      </p:tavLst>
                                    </p:anim>
                                    <p:animEffect transition="in" filter="fade">
                                      <p:cBhvr>
                                        <p:cTn id="9" dur="500"/>
                                        <p:tgtEl>
                                          <p:spTgt spid="56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632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581A68F9-1F1E-3C7E-5A51-A9FD7F968BD4}"/>
              </a:ext>
            </a:extLst>
          </p:cNvPr>
          <p:cNvSpPr/>
          <p:nvPr/>
        </p:nvSpPr>
        <p:spPr>
          <a:xfrm>
            <a:off x="0" y="0"/>
            <a:ext cx="2611120" cy="6858000"/>
          </a:xfrm>
          <a:prstGeom prst="homePlate">
            <a:avLst>
              <a:gd name="adj" fmla="val 49306"/>
            </a:avLst>
          </a:prstGeom>
          <a:solidFill>
            <a:schemeClr val="accent1">
              <a:lumMod val="75000"/>
            </a:schemeClr>
          </a:solidFill>
          <a:ln w="12700" cap="flat" cmpd="sng" algn="ctr">
            <a:solidFill>
              <a:schemeClr val="accent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D4A83BC9-628E-3AFA-C35F-74BA3CA93321}"/>
              </a:ext>
            </a:extLst>
          </p:cNvPr>
          <p:cNvSpPr txBox="1"/>
          <p:nvPr/>
        </p:nvSpPr>
        <p:spPr>
          <a:xfrm>
            <a:off x="147320" y="2333296"/>
            <a:ext cx="1996965" cy="2246769"/>
          </a:xfrm>
          <a:prstGeom prst="rect">
            <a:avLst/>
          </a:prstGeom>
          <a:noFill/>
        </p:spPr>
        <p:txBody>
          <a:bodyPr wrap="square" rtlCol="0">
            <a:spAutoFit/>
          </a:bodyPr>
          <a:lstStyle/>
          <a:p>
            <a:pPr algn="ctr"/>
            <a:r>
              <a:rPr lang="en-GB" sz="3600" dirty="0">
                <a:solidFill>
                  <a:schemeClr val="bg1"/>
                </a:solidFill>
              </a:rPr>
              <a:t>Referral to Dietetics</a:t>
            </a:r>
          </a:p>
          <a:p>
            <a:endParaRPr lang="en-GB" sz="3200" dirty="0">
              <a:solidFill>
                <a:schemeClr val="bg1"/>
              </a:solidFill>
            </a:endParaRPr>
          </a:p>
        </p:txBody>
      </p:sp>
      <p:sp>
        <p:nvSpPr>
          <p:cNvPr id="8" name="TextBox 7">
            <a:extLst>
              <a:ext uri="{FF2B5EF4-FFF2-40B4-BE49-F238E27FC236}">
                <a16:creationId xmlns:a16="http://schemas.microsoft.com/office/drawing/2014/main" id="{24BC3CB8-E020-B892-D1DD-591A175526AC}"/>
              </a:ext>
            </a:extLst>
          </p:cNvPr>
          <p:cNvSpPr txBox="1"/>
          <p:nvPr/>
        </p:nvSpPr>
        <p:spPr>
          <a:xfrm>
            <a:off x="2421584" y="151179"/>
            <a:ext cx="1878198" cy="6555641"/>
          </a:xfrm>
          <a:prstGeom prst="rect">
            <a:avLst/>
          </a:prstGeom>
          <a:noFill/>
        </p:spPr>
        <p:txBody>
          <a:bodyPr wrap="square" rtlCol="0">
            <a:spAutoFit/>
          </a:bodyPr>
          <a:lstStyle/>
          <a:p>
            <a:pPr algn="ctr"/>
            <a:r>
              <a:rPr lang="en-GB" sz="2000" dirty="0"/>
              <a:t>Here is an overview of the care home malnutrition management pathway.</a:t>
            </a:r>
          </a:p>
          <a:p>
            <a:pPr algn="ctr"/>
            <a:endParaRPr lang="en-GB" sz="2000" dirty="0"/>
          </a:p>
          <a:p>
            <a:pPr algn="ctr"/>
            <a:endParaRPr lang="en-GB" sz="2000" dirty="0"/>
          </a:p>
          <a:p>
            <a:pPr algn="ctr"/>
            <a:r>
              <a:rPr lang="en-GB" sz="2000" dirty="0"/>
              <a:t>This looks at when to refer a care home resident to the Dietitian because of malnutrition.</a:t>
            </a:r>
          </a:p>
          <a:p>
            <a:pPr algn="ctr"/>
            <a:endParaRPr lang="en-GB" sz="2000" dirty="0"/>
          </a:p>
          <a:p>
            <a:pPr algn="ctr"/>
            <a:endParaRPr lang="en-GB" sz="2000" dirty="0"/>
          </a:p>
          <a:p>
            <a:pPr algn="ctr"/>
            <a:r>
              <a:rPr lang="en-GB" sz="2000" dirty="0"/>
              <a:t>We will look at this in more detail over the next 6 slides.</a:t>
            </a:r>
          </a:p>
        </p:txBody>
      </p:sp>
      <p:sp>
        <p:nvSpPr>
          <p:cNvPr id="2" name="Rectangle 1">
            <a:extLst>
              <a:ext uri="{FF2B5EF4-FFF2-40B4-BE49-F238E27FC236}">
                <a16:creationId xmlns:a16="http://schemas.microsoft.com/office/drawing/2014/main" id="{485B1856-9D53-32A8-2B3E-83BA41B2C03F}"/>
              </a:ext>
            </a:extLst>
          </p:cNvPr>
          <p:cNvSpPr/>
          <p:nvPr/>
        </p:nvSpPr>
        <p:spPr>
          <a:xfrm>
            <a:off x="4299782" y="441434"/>
            <a:ext cx="7892217" cy="5549464"/>
          </a:xfrm>
          <a:prstGeom prst="rect">
            <a:avLst/>
          </a:prstGeom>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Content Placeholder 6" descr="A screenshot of a computer screen&#10;&#10;Description automatically generated">
            <a:extLst>
              <a:ext uri="{FF2B5EF4-FFF2-40B4-BE49-F238E27FC236}">
                <a16:creationId xmlns:a16="http://schemas.microsoft.com/office/drawing/2014/main" id="{83E3C209-C577-2F70-B18F-1D0D3CCE944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382814" y="588750"/>
            <a:ext cx="7661866" cy="5312229"/>
          </a:xfrm>
        </p:spPr>
      </p:pic>
      <p:sp>
        <p:nvSpPr>
          <p:cNvPr id="6" name="TextBox 5">
            <a:extLst>
              <a:ext uri="{FF2B5EF4-FFF2-40B4-BE49-F238E27FC236}">
                <a16:creationId xmlns:a16="http://schemas.microsoft.com/office/drawing/2014/main" id="{47C26BB5-24BF-3F73-90D3-2DE6FB8940D9}"/>
              </a:ext>
            </a:extLst>
          </p:cNvPr>
          <p:cNvSpPr txBox="1"/>
          <p:nvPr/>
        </p:nvSpPr>
        <p:spPr>
          <a:xfrm>
            <a:off x="4950021" y="6265048"/>
            <a:ext cx="7104699" cy="523220"/>
          </a:xfrm>
          <a:prstGeom prst="rect">
            <a:avLst/>
          </a:prstGeom>
          <a:noFill/>
        </p:spPr>
        <p:txBody>
          <a:bodyPr wrap="square" rtlCol="0">
            <a:spAutoFit/>
          </a:bodyPr>
          <a:lstStyle/>
          <a:p>
            <a:pPr algn="ctr"/>
            <a:r>
              <a:rPr lang="en-GB" sz="1400" dirty="0"/>
              <a:t>More information about this scheme, can be found on the following websites:</a:t>
            </a:r>
          </a:p>
          <a:p>
            <a:pPr algn="ctr"/>
            <a:r>
              <a:rPr lang="en-GB" sz="1400" dirty="0">
                <a:hlinkClick r:id="rId3"/>
              </a:rPr>
              <a:t>LSCDG</a:t>
            </a:r>
            <a:r>
              <a:rPr lang="en-GB" sz="1400" dirty="0"/>
              <a:t>       </a:t>
            </a:r>
            <a:r>
              <a:rPr lang="en-GB" sz="1400" dirty="0">
                <a:hlinkClick r:id="rId4"/>
              </a:rPr>
              <a:t>Providing care website</a:t>
            </a:r>
            <a:r>
              <a:rPr lang="en-GB" sz="1400" dirty="0"/>
              <a:t>      </a:t>
            </a:r>
            <a:r>
              <a:rPr lang="en-GB" sz="1400" dirty="0">
                <a:hlinkClick r:id="rId5"/>
              </a:rPr>
              <a:t>APC website.</a:t>
            </a:r>
            <a:endParaRPr lang="en-GB" sz="1400" dirty="0"/>
          </a:p>
        </p:txBody>
      </p:sp>
    </p:spTree>
    <p:extLst>
      <p:ext uri="{BB962C8B-B14F-4D97-AF65-F5344CB8AC3E}">
        <p14:creationId xmlns:p14="http://schemas.microsoft.com/office/powerpoint/2010/main" val="440404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279C-9AAF-5DCA-EA32-B868B428932E}"/>
              </a:ext>
            </a:extLst>
          </p:cNvPr>
          <p:cNvSpPr>
            <a:spLocks noGrp="1"/>
          </p:cNvSpPr>
          <p:nvPr>
            <p:ph type="title"/>
          </p:nvPr>
        </p:nvSpPr>
        <p:spPr/>
        <p:txBody>
          <a:bodyPr>
            <a:normAutofit/>
          </a:bodyPr>
          <a:lstStyle/>
          <a:p>
            <a:pPr algn="ctr"/>
            <a:r>
              <a:rPr lang="en-GB" dirty="0"/>
              <a:t>When to consider contacting the Dietitians?</a:t>
            </a:r>
          </a:p>
        </p:txBody>
      </p:sp>
      <p:sp>
        <p:nvSpPr>
          <p:cNvPr id="5" name="Content Placeholder 2">
            <a:extLst>
              <a:ext uri="{FF2B5EF4-FFF2-40B4-BE49-F238E27FC236}">
                <a16:creationId xmlns:a16="http://schemas.microsoft.com/office/drawing/2014/main" id="{3CDEF6B8-2E78-B790-9BE5-E2F9B2A743F0}"/>
              </a:ext>
            </a:extLst>
          </p:cNvPr>
          <p:cNvSpPr txBox="1">
            <a:spLocks/>
          </p:cNvSpPr>
          <p:nvPr/>
        </p:nvSpPr>
        <p:spPr>
          <a:xfrm>
            <a:off x="948558" y="1690689"/>
            <a:ext cx="10515600" cy="14874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dirty="0"/>
              <a:t>There are three occasions when you may wish to contact the Dietitians for more guidance (each of these will be broken down and covered in more detail on the next slides) :</a:t>
            </a:r>
          </a:p>
          <a:p>
            <a:pPr marL="971550" lvl="1" indent="-514350">
              <a:buFont typeface="+mj-lt"/>
              <a:buAutoNum type="arabicPeriod"/>
            </a:pPr>
            <a:endParaRPr lang="en-GB" dirty="0"/>
          </a:p>
          <a:p>
            <a:pPr marL="0" indent="0">
              <a:buFont typeface="Arial" panose="020B0604020202020204" pitchFamily="34" charset="0"/>
              <a:buNone/>
            </a:pPr>
            <a:endParaRPr lang="en-GB" dirty="0"/>
          </a:p>
        </p:txBody>
      </p:sp>
      <p:graphicFrame>
        <p:nvGraphicFramePr>
          <p:cNvPr id="7" name="TextBox 3">
            <a:extLst>
              <a:ext uri="{FF2B5EF4-FFF2-40B4-BE49-F238E27FC236}">
                <a16:creationId xmlns:a16="http://schemas.microsoft.com/office/drawing/2014/main" id="{8F63CD6C-10FD-75E5-F504-656886427CC1}"/>
              </a:ext>
            </a:extLst>
          </p:cNvPr>
          <p:cNvGraphicFramePr/>
          <p:nvPr>
            <p:extLst>
              <p:ext uri="{D42A27DB-BD31-4B8C-83A1-F6EECF244321}">
                <p14:modId xmlns:p14="http://schemas.microsoft.com/office/powerpoint/2010/main" val="71834666"/>
              </p:ext>
            </p:extLst>
          </p:nvPr>
        </p:nvGraphicFramePr>
        <p:xfrm>
          <a:off x="268013" y="3011391"/>
          <a:ext cx="11655973" cy="34959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02669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graphicEl>
                                              <a:dgm id="{2FA4B06B-B78B-46BA-8EAC-392871807B7B}"/>
                                            </p:graphicEl>
                                          </p:spTgt>
                                        </p:tgtEl>
                                        <p:attrNameLst>
                                          <p:attrName>style.visibility</p:attrName>
                                        </p:attrNameLst>
                                      </p:cBhvr>
                                      <p:to>
                                        <p:strVal val="visible"/>
                                      </p:to>
                                    </p:set>
                                    <p:anim calcmode="lin" valueType="num">
                                      <p:cBhvr>
                                        <p:cTn id="7" dur="500" fill="hold"/>
                                        <p:tgtEl>
                                          <p:spTgt spid="7">
                                            <p:graphicEl>
                                              <a:dgm id="{2FA4B06B-B78B-46BA-8EAC-392871807B7B}"/>
                                            </p:graphicEl>
                                          </p:spTgt>
                                        </p:tgtEl>
                                        <p:attrNameLst>
                                          <p:attrName>ppt_w</p:attrName>
                                        </p:attrNameLst>
                                      </p:cBhvr>
                                      <p:tavLst>
                                        <p:tav tm="0">
                                          <p:val>
                                            <p:fltVal val="0"/>
                                          </p:val>
                                        </p:tav>
                                        <p:tav tm="100000">
                                          <p:val>
                                            <p:strVal val="#ppt_w"/>
                                          </p:val>
                                        </p:tav>
                                      </p:tavLst>
                                    </p:anim>
                                    <p:anim calcmode="lin" valueType="num">
                                      <p:cBhvr>
                                        <p:cTn id="8" dur="500" fill="hold"/>
                                        <p:tgtEl>
                                          <p:spTgt spid="7">
                                            <p:graphicEl>
                                              <a:dgm id="{2FA4B06B-B78B-46BA-8EAC-392871807B7B}"/>
                                            </p:graphicEl>
                                          </p:spTgt>
                                        </p:tgtEl>
                                        <p:attrNameLst>
                                          <p:attrName>ppt_h</p:attrName>
                                        </p:attrNameLst>
                                      </p:cBhvr>
                                      <p:tavLst>
                                        <p:tav tm="0">
                                          <p:val>
                                            <p:fltVal val="0"/>
                                          </p:val>
                                        </p:tav>
                                        <p:tav tm="100000">
                                          <p:val>
                                            <p:strVal val="#ppt_h"/>
                                          </p:val>
                                        </p:tav>
                                      </p:tavLst>
                                    </p:anim>
                                    <p:animEffect transition="in" filter="fade">
                                      <p:cBhvr>
                                        <p:cTn id="9" dur="500"/>
                                        <p:tgtEl>
                                          <p:spTgt spid="7">
                                            <p:graphicEl>
                                              <a:dgm id="{2FA4B06B-B78B-46BA-8EAC-392871807B7B}"/>
                                            </p:graphic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7">
                                            <p:graphicEl>
                                              <a:dgm id="{2CE8868A-F872-496C-A4B8-15DB21DD8818}"/>
                                            </p:graphicEl>
                                          </p:spTgt>
                                        </p:tgtEl>
                                        <p:attrNameLst>
                                          <p:attrName>style.visibility</p:attrName>
                                        </p:attrNameLst>
                                      </p:cBhvr>
                                      <p:to>
                                        <p:strVal val="visible"/>
                                      </p:to>
                                    </p:set>
                                    <p:anim calcmode="lin" valueType="num">
                                      <p:cBhvr>
                                        <p:cTn id="12" dur="500" fill="hold"/>
                                        <p:tgtEl>
                                          <p:spTgt spid="7">
                                            <p:graphicEl>
                                              <a:dgm id="{2CE8868A-F872-496C-A4B8-15DB21DD8818}"/>
                                            </p:graphicEl>
                                          </p:spTgt>
                                        </p:tgtEl>
                                        <p:attrNameLst>
                                          <p:attrName>ppt_w</p:attrName>
                                        </p:attrNameLst>
                                      </p:cBhvr>
                                      <p:tavLst>
                                        <p:tav tm="0">
                                          <p:val>
                                            <p:fltVal val="0"/>
                                          </p:val>
                                        </p:tav>
                                        <p:tav tm="100000">
                                          <p:val>
                                            <p:strVal val="#ppt_w"/>
                                          </p:val>
                                        </p:tav>
                                      </p:tavLst>
                                    </p:anim>
                                    <p:anim calcmode="lin" valueType="num">
                                      <p:cBhvr>
                                        <p:cTn id="13" dur="500" fill="hold"/>
                                        <p:tgtEl>
                                          <p:spTgt spid="7">
                                            <p:graphicEl>
                                              <a:dgm id="{2CE8868A-F872-496C-A4B8-15DB21DD8818}"/>
                                            </p:graphicEl>
                                          </p:spTgt>
                                        </p:tgtEl>
                                        <p:attrNameLst>
                                          <p:attrName>ppt_h</p:attrName>
                                        </p:attrNameLst>
                                      </p:cBhvr>
                                      <p:tavLst>
                                        <p:tav tm="0">
                                          <p:val>
                                            <p:fltVal val="0"/>
                                          </p:val>
                                        </p:tav>
                                        <p:tav tm="100000">
                                          <p:val>
                                            <p:strVal val="#ppt_h"/>
                                          </p:val>
                                        </p:tav>
                                      </p:tavLst>
                                    </p:anim>
                                    <p:animEffect transition="in" filter="fade">
                                      <p:cBhvr>
                                        <p:cTn id="14" dur="500"/>
                                        <p:tgtEl>
                                          <p:spTgt spid="7">
                                            <p:graphicEl>
                                              <a:dgm id="{2CE8868A-F872-496C-A4B8-15DB21DD8818}"/>
                                            </p:graphic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7">
                                            <p:graphicEl>
                                              <a:dgm id="{22E5ADA5-08ED-4B18-9629-836DDB89D81B}"/>
                                            </p:graphicEl>
                                          </p:spTgt>
                                        </p:tgtEl>
                                        <p:attrNameLst>
                                          <p:attrName>style.visibility</p:attrName>
                                        </p:attrNameLst>
                                      </p:cBhvr>
                                      <p:to>
                                        <p:strVal val="visible"/>
                                      </p:to>
                                    </p:set>
                                    <p:anim calcmode="lin" valueType="num">
                                      <p:cBhvr>
                                        <p:cTn id="19" dur="500" fill="hold"/>
                                        <p:tgtEl>
                                          <p:spTgt spid="7">
                                            <p:graphicEl>
                                              <a:dgm id="{22E5ADA5-08ED-4B18-9629-836DDB89D81B}"/>
                                            </p:graphicEl>
                                          </p:spTgt>
                                        </p:tgtEl>
                                        <p:attrNameLst>
                                          <p:attrName>ppt_w</p:attrName>
                                        </p:attrNameLst>
                                      </p:cBhvr>
                                      <p:tavLst>
                                        <p:tav tm="0">
                                          <p:val>
                                            <p:fltVal val="0"/>
                                          </p:val>
                                        </p:tav>
                                        <p:tav tm="100000">
                                          <p:val>
                                            <p:strVal val="#ppt_w"/>
                                          </p:val>
                                        </p:tav>
                                      </p:tavLst>
                                    </p:anim>
                                    <p:anim calcmode="lin" valueType="num">
                                      <p:cBhvr>
                                        <p:cTn id="20" dur="500" fill="hold"/>
                                        <p:tgtEl>
                                          <p:spTgt spid="7">
                                            <p:graphicEl>
                                              <a:dgm id="{22E5ADA5-08ED-4B18-9629-836DDB89D81B}"/>
                                            </p:graphicEl>
                                          </p:spTgt>
                                        </p:tgtEl>
                                        <p:attrNameLst>
                                          <p:attrName>ppt_h</p:attrName>
                                        </p:attrNameLst>
                                      </p:cBhvr>
                                      <p:tavLst>
                                        <p:tav tm="0">
                                          <p:val>
                                            <p:fltVal val="0"/>
                                          </p:val>
                                        </p:tav>
                                        <p:tav tm="100000">
                                          <p:val>
                                            <p:strVal val="#ppt_h"/>
                                          </p:val>
                                        </p:tav>
                                      </p:tavLst>
                                    </p:anim>
                                    <p:animEffect transition="in" filter="fade">
                                      <p:cBhvr>
                                        <p:cTn id="21" dur="500"/>
                                        <p:tgtEl>
                                          <p:spTgt spid="7">
                                            <p:graphicEl>
                                              <a:dgm id="{22E5ADA5-08ED-4B18-9629-836DDB89D81B}"/>
                                            </p:graphicEl>
                                          </p:spTgt>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7">
                                            <p:graphicEl>
                                              <a:dgm id="{D0A113B9-D666-47A2-AF58-BC1516538D90}"/>
                                            </p:graphicEl>
                                          </p:spTgt>
                                        </p:tgtEl>
                                        <p:attrNameLst>
                                          <p:attrName>style.visibility</p:attrName>
                                        </p:attrNameLst>
                                      </p:cBhvr>
                                      <p:to>
                                        <p:strVal val="visible"/>
                                      </p:to>
                                    </p:set>
                                    <p:anim calcmode="lin" valueType="num">
                                      <p:cBhvr>
                                        <p:cTn id="24" dur="500" fill="hold"/>
                                        <p:tgtEl>
                                          <p:spTgt spid="7">
                                            <p:graphicEl>
                                              <a:dgm id="{D0A113B9-D666-47A2-AF58-BC1516538D90}"/>
                                            </p:graphicEl>
                                          </p:spTgt>
                                        </p:tgtEl>
                                        <p:attrNameLst>
                                          <p:attrName>ppt_w</p:attrName>
                                        </p:attrNameLst>
                                      </p:cBhvr>
                                      <p:tavLst>
                                        <p:tav tm="0">
                                          <p:val>
                                            <p:fltVal val="0"/>
                                          </p:val>
                                        </p:tav>
                                        <p:tav tm="100000">
                                          <p:val>
                                            <p:strVal val="#ppt_w"/>
                                          </p:val>
                                        </p:tav>
                                      </p:tavLst>
                                    </p:anim>
                                    <p:anim calcmode="lin" valueType="num">
                                      <p:cBhvr>
                                        <p:cTn id="25" dur="500" fill="hold"/>
                                        <p:tgtEl>
                                          <p:spTgt spid="7">
                                            <p:graphicEl>
                                              <a:dgm id="{D0A113B9-D666-47A2-AF58-BC1516538D90}"/>
                                            </p:graphicEl>
                                          </p:spTgt>
                                        </p:tgtEl>
                                        <p:attrNameLst>
                                          <p:attrName>ppt_h</p:attrName>
                                        </p:attrNameLst>
                                      </p:cBhvr>
                                      <p:tavLst>
                                        <p:tav tm="0">
                                          <p:val>
                                            <p:fltVal val="0"/>
                                          </p:val>
                                        </p:tav>
                                        <p:tav tm="100000">
                                          <p:val>
                                            <p:strVal val="#ppt_h"/>
                                          </p:val>
                                        </p:tav>
                                      </p:tavLst>
                                    </p:anim>
                                    <p:animEffect transition="in" filter="fade">
                                      <p:cBhvr>
                                        <p:cTn id="26" dur="500"/>
                                        <p:tgtEl>
                                          <p:spTgt spid="7">
                                            <p:graphicEl>
                                              <a:dgm id="{D0A113B9-D666-47A2-AF58-BC1516538D90}"/>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7">
                                            <p:graphicEl>
                                              <a:dgm id="{181894DE-DF0A-43BB-AAF3-37785279033F}"/>
                                            </p:graphicEl>
                                          </p:spTgt>
                                        </p:tgtEl>
                                        <p:attrNameLst>
                                          <p:attrName>style.visibility</p:attrName>
                                        </p:attrNameLst>
                                      </p:cBhvr>
                                      <p:to>
                                        <p:strVal val="visible"/>
                                      </p:to>
                                    </p:set>
                                    <p:anim calcmode="lin" valueType="num">
                                      <p:cBhvr>
                                        <p:cTn id="31" dur="500" fill="hold"/>
                                        <p:tgtEl>
                                          <p:spTgt spid="7">
                                            <p:graphicEl>
                                              <a:dgm id="{181894DE-DF0A-43BB-AAF3-37785279033F}"/>
                                            </p:graphicEl>
                                          </p:spTgt>
                                        </p:tgtEl>
                                        <p:attrNameLst>
                                          <p:attrName>ppt_w</p:attrName>
                                        </p:attrNameLst>
                                      </p:cBhvr>
                                      <p:tavLst>
                                        <p:tav tm="0">
                                          <p:val>
                                            <p:fltVal val="0"/>
                                          </p:val>
                                        </p:tav>
                                        <p:tav tm="100000">
                                          <p:val>
                                            <p:strVal val="#ppt_w"/>
                                          </p:val>
                                        </p:tav>
                                      </p:tavLst>
                                    </p:anim>
                                    <p:anim calcmode="lin" valueType="num">
                                      <p:cBhvr>
                                        <p:cTn id="32" dur="500" fill="hold"/>
                                        <p:tgtEl>
                                          <p:spTgt spid="7">
                                            <p:graphicEl>
                                              <a:dgm id="{181894DE-DF0A-43BB-AAF3-37785279033F}"/>
                                            </p:graphicEl>
                                          </p:spTgt>
                                        </p:tgtEl>
                                        <p:attrNameLst>
                                          <p:attrName>ppt_h</p:attrName>
                                        </p:attrNameLst>
                                      </p:cBhvr>
                                      <p:tavLst>
                                        <p:tav tm="0">
                                          <p:val>
                                            <p:fltVal val="0"/>
                                          </p:val>
                                        </p:tav>
                                        <p:tav tm="100000">
                                          <p:val>
                                            <p:strVal val="#ppt_h"/>
                                          </p:val>
                                        </p:tav>
                                      </p:tavLst>
                                    </p:anim>
                                    <p:animEffect transition="in" filter="fade">
                                      <p:cBhvr>
                                        <p:cTn id="33" dur="500"/>
                                        <p:tgtEl>
                                          <p:spTgt spid="7">
                                            <p:graphicEl>
                                              <a:dgm id="{181894DE-DF0A-43BB-AAF3-37785279033F}"/>
                                            </p:graphicEl>
                                          </p:spTgt>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7">
                                            <p:graphicEl>
                                              <a:dgm id="{E270E9F3-6147-48BD-A886-5B871F27CBDE}"/>
                                            </p:graphicEl>
                                          </p:spTgt>
                                        </p:tgtEl>
                                        <p:attrNameLst>
                                          <p:attrName>style.visibility</p:attrName>
                                        </p:attrNameLst>
                                      </p:cBhvr>
                                      <p:to>
                                        <p:strVal val="visible"/>
                                      </p:to>
                                    </p:set>
                                    <p:anim calcmode="lin" valueType="num">
                                      <p:cBhvr>
                                        <p:cTn id="36" dur="500" fill="hold"/>
                                        <p:tgtEl>
                                          <p:spTgt spid="7">
                                            <p:graphicEl>
                                              <a:dgm id="{E270E9F3-6147-48BD-A886-5B871F27CBDE}"/>
                                            </p:graphicEl>
                                          </p:spTgt>
                                        </p:tgtEl>
                                        <p:attrNameLst>
                                          <p:attrName>ppt_w</p:attrName>
                                        </p:attrNameLst>
                                      </p:cBhvr>
                                      <p:tavLst>
                                        <p:tav tm="0">
                                          <p:val>
                                            <p:fltVal val="0"/>
                                          </p:val>
                                        </p:tav>
                                        <p:tav tm="100000">
                                          <p:val>
                                            <p:strVal val="#ppt_w"/>
                                          </p:val>
                                        </p:tav>
                                      </p:tavLst>
                                    </p:anim>
                                    <p:anim calcmode="lin" valueType="num">
                                      <p:cBhvr>
                                        <p:cTn id="37" dur="500" fill="hold"/>
                                        <p:tgtEl>
                                          <p:spTgt spid="7">
                                            <p:graphicEl>
                                              <a:dgm id="{E270E9F3-6147-48BD-A886-5B871F27CBDE}"/>
                                            </p:graphicEl>
                                          </p:spTgt>
                                        </p:tgtEl>
                                        <p:attrNameLst>
                                          <p:attrName>ppt_h</p:attrName>
                                        </p:attrNameLst>
                                      </p:cBhvr>
                                      <p:tavLst>
                                        <p:tav tm="0">
                                          <p:val>
                                            <p:fltVal val="0"/>
                                          </p:val>
                                        </p:tav>
                                        <p:tav tm="100000">
                                          <p:val>
                                            <p:strVal val="#ppt_h"/>
                                          </p:val>
                                        </p:tav>
                                      </p:tavLst>
                                    </p:anim>
                                    <p:animEffect transition="in" filter="fade">
                                      <p:cBhvr>
                                        <p:cTn id="38" dur="500"/>
                                        <p:tgtEl>
                                          <p:spTgt spid="7">
                                            <p:graphicEl>
                                              <a:dgm id="{E270E9F3-6147-48BD-A886-5B871F27CBDE}"/>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608A41E0-6B93-4ECA-AD57-E0F9DCB8FBB6}">
  <we:reference id="cdbb5c38-15c9-4da0-8eab-5227ff292266" version="3.1.0.0" store="EXCatalog" storeType="EXCatalog"/>
  <we:alternateReferences>
    <we:reference id="WA104380449" version="3.1.0.0" store="en-GB"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1241</TotalTime>
  <Words>1740</Words>
  <Application>Microsoft Office PowerPoint</Application>
  <PresentationFormat>Widescreen</PresentationFormat>
  <Paragraphs>126</Paragraphs>
  <Slides>16</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16</vt:i4>
      </vt:variant>
    </vt:vector>
  </HeadingPairs>
  <TitlesOfParts>
    <vt:vector size="24" baseType="lpstr">
      <vt:lpstr>Aptos</vt:lpstr>
      <vt:lpstr>Arial</vt:lpstr>
      <vt:lpstr>Calibri</vt:lpstr>
      <vt:lpstr>Calibri Light</vt:lpstr>
      <vt:lpstr>Segoe UI</vt:lpstr>
      <vt:lpstr>Times New Roman</vt:lpstr>
      <vt:lpstr>Office Theme</vt:lpstr>
      <vt:lpstr>1_Office Theme</vt:lpstr>
      <vt:lpstr>Improving Community Adult Nutrition (I-CAN)  e-learning </vt:lpstr>
      <vt:lpstr>PowerPoint Presentation</vt:lpstr>
      <vt:lpstr>Aims: </vt:lpstr>
      <vt:lpstr> Monitoring:  Once the MUST management plan is in place, it is important to continue to monitor the patient. Below are key factors to monitor:  </vt:lpstr>
      <vt:lpstr>Food and Fluid record charts</vt:lpstr>
      <vt:lpstr>What can  food and  fluid record charts tell us?</vt:lpstr>
      <vt:lpstr>PowerPoint Presentation</vt:lpstr>
      <vt:lpstr>PowerPoint Presentation</vt:lpstr>
      <vt:lpstr>When to consider contacting the Dietitians?</vt:lpstr>
      <vt:lpstr>1. Exclusion criteria If any of the criteria below are met, please refer to the Dietitians.</vt:lpstr>
      <vt:lpstr>2. Resident is not showing signs of  improvement</vt:lpstr>
      <vt:lpstr>3. Would like advice</vt:lpstr>
      <vt:lpstr>Dietetic Referral Form</vt:lpstr>
      <vt:lpstr>A Dietetic referral is not likely to be appropriate/accepted if:</vt:lpstr>
      <vt:lpstr>Knowledge check:    Ethel previously had a MUST score of 1. Since then, Ethel’s intake has decreased further due to the side effects of the antibiotics she is taking for her chest infection. Weight is checked and she is now 56.5kg (further loss of 1.5kg).  BMI 24.5kg/m2, 10.3% weight loss in the last 3-6 months MUST = 2.  Question: What would you monitor and evaluate?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Monitoring Guidance and Next Steps to Take</dc:title>
  <dc:creator>Spillane Joseph</dc:creator>
  <cp:lastModifiedBy>TOPLEY, Bethan (LEICESTERSHIRE PARTNERSHIP NHS TRUST)</cp:lastModifiedBy>
  <cp:revision>73</cp:revision>
  <dcterms:created xsi:type="dcterms:W3CDTF">2022-05-10T14:58:05Z</dcterms:created>
  <dcterms:modified xsi:type="dcterms:W3CDTF">2026-05-13T11:45:12Z</dcterms:modified>
</cp:coreProperties>
</file>